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66" r:id="rId2"/>
    <p:sldId id="267" r:id="rId3"/>
    <p:sldId id="294" r:id="rId4"/>
    <p:sldId id="277" r:id="rId5"/>
    <p:sldId id="269" r:id="rId6"/>
    <p:sldId id="283" r:id="rId7"/>
    <p:sldId id="280" r:id="rId8"/>
    <p:sldId id="281" r:id="rId9"/>
    <p:sldId id="282" r:id="rId10"/>
    <p:sldId id="287" r:id="rId11"/>
    <p:sldId id="286" r:id="rId12"/>
    <p:sldId id="289" r:id="rId13"/>
    <p:sldId id="284" r:id="rId14"/>
    <p:sldId id="295" r:id="rId15"/>
    <p:sldId id="293" r:id="rId16"/>
    <p:sldId id="291" r:id="rId17"/>
    <p:sldId id="292" r:id="rId18"/>
  </p:sldIdLst>
  <p:sldSz cx="9906000" cy="6858000" type="A4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ADC2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43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0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655F3-6931-4F47-A37F-1276257CCBC9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346EA-960F-40A2-9F32-5F0A1A513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012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2367-AC01-4AF2-A73E-C3EDFFAC188F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30E0-1F23-41B1-9B37-BEC4643C8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99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2367-AC01-4AF2-A73E-C3EDFFAC188F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30E0-1F23-41B1-9B37-BEC4643C8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55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2367-AC01-4AF2-A73E-C3EDFFAC188F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30E0-1F23-41B1-9B37-BEC4643C8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59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2367-AC01-4AF2-A73E-C3EDFFAC188F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30E0-1F23-41B1-9B37-BEC4643C8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04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2367-AC01-4AF2-A73E-C3EDFFAC188F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30E0-1F23-41B1-9B37-BEC4643C8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25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2367-AC01-4AF2-A73E-C3EDFFAC188F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30E0-1F23-41B1-9B37-BEC4643C8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62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2367-AC01-4AF2-A73E-C3EDFFAC188F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30E0-1F23-41B1-9B37-BEC4643C8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47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2367-AC01-4AF2-A73E-C3EDFFAC188F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30E0-1F23-41B1-9B37-BEC4643C8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1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2367-AC01-4AF2-A73E-C3EDFFAC188F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30E0-1F23-41B1-9B37-BEC4643C8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90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2367-AC01-4AF2-A73E-C3EDFFAC188F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30E0-1F23-41B1-9B37-BEC4643C8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7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2367-AC01-4AF2-A73E-C3EDFFAC188F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30E0-1F23-41B1-9B37-BEC4643C8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88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32367-AC01-4AF2-A73E-C3EDFFAC188F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030E0-1F23-41B1-9B37-BEC4643C8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13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ia3D/gis-dem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bdvnwqha/1/" TargetMode="External"/><Relationship Id="rId2" Type="http://schemas.openxmlformats.org/officeDocument/2006/relationships/hyperlink" Target="https://openlayers.org/en/v4.6.5/examples/draw-features.html?q=draw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p.naver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ap.kakao.com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jsfiddle.net/26hpsovg/1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layers.org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074510"/>
            <a:ext cx="6858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latin typeface="+mn-ea"/>
            </a:endParaRPr>
          </a:p>
          <a:p>
            <a:pPr algn="ctr"/>
            <a:r>
              <a:rPr lang="en-US" altLang="ko-KR" sz="3600" b="1" dirty="0" smtClean="0">
                <a:latin typeface="+mn-ea"/>
              </a:rPr>
              <a:t>OpenLayers</a:t>
            </a:r>
            <a:r>
              <a:rPr lang="ko-KR" altLang="en-US" sz="3600" b="1" dirty="0" smtClean="0">
                <a:latin typeface="+mn-ea"/>
              </a:rPr>
              <a:t>의 이해 </a:t>
            </a:r>
            <a:r>
              <a:rPr lang="ko-KR" altLang="en-US" sz="3600" b="1" smtClean="0">
                <a:latin typeface="+mn-ea"/>
              </a:rPr>
              <a:t>및 구현</a:t>
            </a:r>
            <a:endParaRPr lang="en-US" altLang="ko-KR" sz="3600" b="1" dirty="0" smtClean="0">
              <a:latin typeface="+mn-ea"/>
            </a:endParaRPr>
          </a:p>
          <a:p>
            <a:pPr algn="ctr"/>
            <a:endParaRPr lang="en-US" altLang="ko-KR" sz="3200" b="1" dirty="0">
              <a:latin typeface="+mn-ea"/>
            </a:endParaRPr>
          </a:p>
          <a:p>
            <a:pPr algn="ctr"/>
            <a:endParaRPr lang="en-US" altLang="ko-KR" sz="3200" b="1" dirty="0" smtClean="0">
              <a:latin typeface="+mn-ea"/>
            </a:endParaRPr>
          </a:p>
          <a:p>
            <a:pPr algn="ctr"/>
            <a:endParaRPr lang="en-US" altLang="ko-KR" sz="3200" b="1" dirty="0" smtClean="0">
              <a:latin typeface="+mn-ea"/>
            </a:endParaRPr>
          </a:p>
          <a:p>
            <a:pPr algn="ctr"/>
            <a:endParaRPr lang="en-US" altLang="ko-KR" sz="3200" b="1" dirty="0">
              <a:latin typeface="+mn-ea"/>
            </a:endParaRPr>
          </a:p>
          <a:p>
            <a:endParaRPr lang="en-US" altLang="ko-KR" sz="2000" b="1" dirty="0" smtClean="0">
              <a:latin typeface="+mn-ea"/>
            </a:endParaRPr>
          </a:p>
          <a:p>
            <a:pPr algn="r"/>
            <a:r>
              <a:rPr lang="en-US" altLang="ko-KR" sz="2000" b="1" smtClean="0">
                <a:latin typeface="+mn-ea"/>
              </a:rPr>
              <a:t>2019.08.13</a:t>
            </a:r>
            <a:endParaRPr lang="en-US" altLang="ko-KR" sz="2000" b="1" dirty="0" smtClean="0">
              <a:latin typeface="+mn-ea"/>
            </a:endParaRPr>
          </a:p>
          <a:p>
            <a:pPr algn="r"/>
            <a:endParaRPr lang="en-US" altLang="ko-KR" sz="2000" b="1" dirty="0">
              <a:latin typeface="+mn-ea"/>
            </a:endParaRPr>
          </a:p>
          <a:p>
            <a:pPr algn="r"/>
            <a:endParaRPr lang="en-US" altLang="ko-KR" sz="2000" b="1" smtClean="0">
              <a:latin typeface="+mn-ea"/>
            </a:endParaRPr>
          </a:p>
          <a:p>
            <a:pPr algn="r"/>
            <a:r>
              <a:rPr lang="ko-KR" altLang="en-US" sz="2000" b="1" smtClean="0">
                <a:latin typeface="+mn-ea"/>
              </a:rPr>
              <a:t>김현정</a:t>
            </a:r>
            <a:r>
              <a:rPr lang="en-US" altLang="ko-KR" sz="2000" b="1" dirty="0" smtClean="0">
                <a:latin typeface="+mn-ea"/>
              </a:rPr>
              <a:t>(kimhj@gaia3d.com)</a:t>
            </a:r>
          </a:p>
        </p:txBody>
      </p:sp>
      <p:pic>
        <p:nvPicPr>
          <p:cNvPr id="3" name="그림 2" descr="gaia3d_logo_h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2997" y="4916393"/>
            <a:ext cx="936957" cy="34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8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30074" y="97203"/>
            <a:ext cx="5429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n-ea"/>
              </a:rPr>
              <a:t>4. </a:t>
            </a:r>
            <a:r>
              <a:rPr lang="ko-KR" altLang="en-US" sz="2800" b="1" dirty="0" smtClean="0">
                <a:latin typeface="+mn-ea"/>
              </a:rPr>
              <a:t>프로젝트로 구현하기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96169" y="1041724"/>
            <a:ext cx="8605704" cy="5441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smtClean="0">
                <a:solidFill>
                  <a:srgbClr val="4EADC2"/>
                </a:solidFill>
                <a:latin typeface="+mn-ea"/>
              </a:rPr>
              <a:t>프로젝트 세팅</a:t>
            </a:r>
            <a:endParaRPr lang="en-US" altLang="ko-KR" sz="1400" b="1" smtClean="0">
              <a:solidFill>
                <a:srgbClr val="4EADC2"/>
              </a:solidFill>
              <a:latin typeface="+mn-ea"/>
            </a:endParaRPr>
          </a:p>
          <a:p>
            <a:pPr lvl="1"/>
            <a:endParaRPr lang="en-US" altLang="ko-KR" sz="140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(1) Eclipse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설치 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- zip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파일의 압축을 해제</a:t>
            </a:r>
            <a:endParaRPr lang="en-US" altLang="ko-KR" sz="1400" smtClean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(2) GitHub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에서 소스 다운받기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 : 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  <a:hlinkClick r:id="rId2"/>
              </a:rPr>
              <a:t>https</a:t>
            </a:r>
            <a:r>
              <a:rPr lang="en-US" altLang="ko-KR" sz="1400">
                <a:solidFill>
                  <a:schemeClr val="tx1"/>
                </a:solidFill>
                <a:latin typeface="+mn-ea"/>
                <a:hlinkClick r:id="rId2"/>
              </a:rPr>
              <a:t>://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  <a:hlinkClick r:id="rId2"/>
              </a:rPr>
              <a:t>github.com/Gaia3D/gis-demo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 (zip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파일로 내려받기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lvl="1"/>
            <a:endParaRPr lang="en-US" altLang="ko-KR" sz="140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(3)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이클립스에서 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workspace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폴더 지정 후 확인</a:t>
            </a:r>
            <a:endParaRPr lang="en-US" altLang="ko-KR" sz="1400" smtClean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sz="140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(4)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이클립스에서 우클릭해서 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import – 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Projects from Folder or Archive - 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demo.zip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을 선택</a:t>
            </a:r>
            <a:endParaRPr lang="en-US" altLang="ko-KR" sz="1400" smtClean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(5)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프로젝트명에서 우클릭하여 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maven – update project</a:t>
            </a:r>
          </a:p>
          <a:p>
            <a:pPr lvl="1"/>
            <a:endParaRPr lang="en-US" altLang="ko-KR" sz="140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(6) STS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 다운로드 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Help – Market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에서 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sts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검색하여 다운로드</a:t>
            </a:r>
            <a:endParaRPr lang="en-US" altLang="ko-KR" sz="140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sz="140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(7) Lombok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다운로드 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 @Getter, @Setter, @toString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반복되는 코드를 줄여주는 라이브러리</a:t>
            </a:r>
            <a:endParaRPr lang="en-US" altLang="ko-KR" sz="140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	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설치된 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library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에서 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lombok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을 찾아서 우클릭하여 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Properties</a:t>
            </a:r>
          </a:p>
          <a:p>
            <a:pPr lvl="1"/>
            <a:r>
              <a:rPr lang="en-US" altLang="ko-KR" sz="1000">
                <a:solidFill>
                  <a:schemeClr val="tx1"/>
                </a:solidFill>
                <a:latin typeface="+mn-ea"/>
              </a:rPr>
              <a:t>	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커맨드 창을 열고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해당 경로로 이동하여 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jar 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실행</a:t>
            </a:r>
            <a:endParaRPr lang="en-US" altLang="ko-KR" sz="100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100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	&gt; cd C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:\Users\kimhj\.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m2\repository\org\projectlombok\lombok\1.18.6</a:t>
            </a:r>
          </a:p>
          <a:p>
            <a:pPr lvl="1"/>
            <a:r>
              <a:rPr lang="en-US" altLang="ko-KR" sz="100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	&gt; java –jar Lombok-1.18.6.jar</a:t>
            </a:r>
          </a:p>
          <a:p>
            <a:pPr lvl="1"/>
            <a:r>
              <a:rPr lang="en-US" altLang="ko-KR" sz="100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Install/Update 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눌러서 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Lombok 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인스톨 후</a:t>
            </a:r>
            <a:r>
              <a:rPr lang="ko-KR" altLang="en-US" sz="1000" b="1" smtClean="0">
                <a:solidFill>
                  <a:schemeClr val="tx1"/>
                </a:solidFill>
                <a:latin typeface="+mn-ea"/>
              </a:rPr>
              <a:t> 이클립스 </a:t>
            </a:r>
            <a:r>
              <a:rPr lang="ko-KR" altLang="en-US" sz="1000" b="1" smtClean="0">
                <a:solidFill>
                  <a:schemeClr val="tx1"/>
                </a:solidFill>
                <a:latin typeface="+mn-ea"/>
              </a:rPr>
              <a:t>재부팅</a:t>
            </a:r>
            <a:r>
              <a:rPr lang="en-US" altLang="ko-KR" sz="1000" b="1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000" b="1" smtClean="0">
                <a:solidFill>
                  <a:schemeClr val="tx1"/>
                </a:solidFill>
                <a:latin typeface="+mn-ea"/>
              </a:rPr>
            </a:br>
            <a:endParaRPr lang="en-US" altLang="ko-KR" sz="1000" b="1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(8) SQL: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소스 경로 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/resource/static/doc/ddl.sql, dml.sql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실행</a:t>
            </a:r>
            <a:endParaRPr lang="en-US" altLang="ko-KR" sz="140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701448"/>
            <a:ext cx="9906000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7030A0"/>
                </a:gs>
                <a:gs pos="35000">
                  <a:srgbClr val="7030A0"/>
                </a:gs>
                <a:gs pos="66000">
                  <a:srgbClr val="0070C0"/>
                </a:gs>
                <a:gs pos="100000">
                  <a:srgbClr val="0070C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2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96169" y="1041724"/>
            <a:ext cx="8605704" cy="5441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solidFill>
                  <a:srgbClr val="4EADC2"/>
                </a:solidFill>
                <a:latin typeface="+mn-ea"/>
              </a:rPr>
              <a:t>maven</a:t>
            </a:r>
          </a:p>
          <a:p>
            <a:pPr lvl="1">
              <a:lnSpc>
                <a:spcPct val="150000"/>
              </a:lnSpc>
            </a:pP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자바 프로젝트의 빌드를 자동화 해주는 툴</a:t>
            </a:r>
            <a:endParaRPr lang="en-US" altLang="ko-KR" sz="140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필요한 라이브러리를 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maven repository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에서 검색해서 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&lt;depecdency&gt;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에 추가</a:t>
            </a:r>
            <a:endParaRPr lang="en-US" altLang="ko-KR" sz="140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Libraries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Maven Dependencies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에 추가됨을 확인</a:t>
            </a:r>
            <a:endParaRPr lang="en-US" altLang="ko-KR" sz="140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b="1" smtClean="0">
                <a:solidFill>
                  <a:schemeClr val="tx1"/>
                </a:solidFill>
                <a:latin typeface="+mn-ea"/>
              </a:rPr>
              <a:t>추가 후에 </a:t>
            </a:r>
            <a:r>
              <a:rPr lang="en-US" altLang="ko-KR" sz="1400" b="1" smtClean="0">
                <a:solidFill>
                  <a:schemeClr val="tx1"/>
                </a:solidFill>
                <a:latin typeface="+mn-ea"/>
              </a:rPr>
              <a:t>Maven Update</a:t>
            </a:r>
            <a:r>
              <a:rPr lang="ko-KR" altLang="en-US" sz="1400" b="1" smtClean="0">
                <a:solidFill>
                  <a:schemeClr val="tx1"/>
                </a:solidFill>
                <a:latin typeface="+mn-ea"/>
              </a:rPr>
              <a:t>가 필요하다</a:t>
            </a:r>
            <a:r>
              <a:rPr lang="en-US" altLang="ko-KR" sz="1400" b="1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1400" b="1" smtClean="0">
              <a:solidFill>
                <a:srgbClr val="4EADC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 smtClean="0">
              <a:solidFill>
                <a:srgbClr val="4EADC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solidFill>
                <a:srgbClr val="4EADC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smtClean="0">
                <a:solidFill>
                  <a:srgbClr val="4EADC2"/>
                </a:solidFill>
                <a:latin typeface="+mn-ea"/>
              </a:rPr>
              <a:t>잘 안될때</a:t>
            </a:r>
            <a:r>
              <a:rPr lang="en-US" altLang="ko-KR" sz="1400" b="1" smtClean="0">
                <a:solidFill>
                  <a:srgbClr val="4EADC2"/>
                </a:solidFill>
                <a:latin typeface="+mn-ea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프로젝트를 깨끗하게 만들어보자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800100" lvl="1" indent="-342900">
              <a:lnSpc>
                <a:spcPct val="150000"/>
              </a:lnSpc>
              <a:buAutoNum type="arabicParenR"/>
            </a:pPr>
            <a:endParaRPr lang="en-US" altLang="ko-KR" sz="1200" b="1" smtClean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ko-KR" altLang="en-US" sz="1200" b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프로젝트 우클릭 </a:t>
            </a:r>
            <a:r>
              <a:rPr lang="en-US" altLang="ko-KR" sz="1200" b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 Maven  Update Project</a:t>
            </a:r>
            <a:endParaRPr lang="en-US" altLang="ko-KR" sz="1200" b="1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AutoNum type="arabicParenR"/>
            </a:pPr>
            <a:endParaRPr lang="en-US" altLang="ko-KR" sz="1200" b="1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ko-KR" altLang="en-US" sz="1200" b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프로젝트 우클릭 </a:t>
            </a:r>
            <a:r>
              <a:rPr lang="en-US" altLang="ko-KR" sz="1200" b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 Run as  Maven clean</a:t>
            </a:r>
          </a:p>
          <a:p>
            <a:pPr marL="800100" lvl="1" indent="-342900">
              <a:lnSpc>
                <a:spcPct val="150000"/>
              </a:lnSpc>
              <a:buAutoNum type="arabicParenR"/>
            </a:pPr>
            <a:endParaRPr lang="en-US" altLang="ko-KR" sz="1200" b="1" smtClean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en-US" altLang="ko-KR" sz="1200" b="1" smtClean="0">
                <a:solidFill>
                  <a:schemeClr val="tx1"/>
                </a:solidFill>
                <a:latin typeface="+mn-ea"/>
              </a:rPr>
              <a:t>Project </a:t>
            </a:r>
            <a:r>
              <a:rPr lang="en-US" altLang="ko-KR" sz="1200" b="1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1200" b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Clean</a:t>
            </a:r>
            <a:endParaRPr lang="en-US" altLang="ko-KR" sz="1200" b="1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AutoNum type="arabicParenR"/>
            </a:pPr>
            <a:endParaRPr lang="en-US" altLang="ko-KR" sz="1200" b="1" smtClean="0">
              <a:solidFill>
                <a:srgbClr val="4EADC2"/>
              </a:solidFill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701448"/>
            <a:ext cx="9906000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7030A0"/>
                </a:gs>
                <a:gs pos="35000">
                  <a:srgbClr val="7030A0"/>
                </a:gs>
                <a:gs pos="66000">
                  <a:srgbClr val="0070C0"/>
                </a:gs>
                <a:gs pos="100000">
                  <a:srgbClr val="0070C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0074" y="97203"/>
            <a:ext cx="5429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n-ea"/>
              </a:rPr>
              <a:t>4. </a:t>
            </a:r>
            <a:r>
              <a:rPr lang="ko-KR" altLang="en-US" sz="2800" b="1" dirty="0" smtClean="0">
                <a:latin typeface="+mn-ea"/>
              </a:rPr>
              <a:t>프로젝트로 구현하기</a:t>
            </a:r>
            <a:endParaRPr lang="en-US" altLang="ko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887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733" y="1296410"/>
            <a:ext cx="2593053" cy="499374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05" y="1498311"/>
            <a:ext cx="2325327" cy="301431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96169" y="1041718"/>
            <a:ext cx="8605704" cy="5441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smtClean="0">
                <a:solidFill>
                  <a:srgbClr val="4EADC2"/>
                </a:solidFill>
                <a:latin typeface="+mn-ea"/>
              </a:rPr>
              <a:t>프로젝트 구조</a:t>
            </a:r>
            <a:endParaRPr lang="en-US" altLang="ko-KR" sz="1400" b="1" smtClean="0">
              <a:solidFill>
                <a:srgbClr val="4EADC2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18846" y="2183908"/>
            <a:ext cx="1826786" cy="2492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348015" y="2031999"/>
            <a:ext cx="2174134" cy="4258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71600" y="4314269"/>
            <a:ext cx="1717040" cy="17584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798923" y="4490115"/>
            <a:ext cx="0" cy="7840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71599" y="5274194"/>
            <a:ext cx="2463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latin typeface="+mn-ea"/>
              </a:rPr>
              <a:t>서버 실행</a:t>
            </a:r>
            <a:endParaRPr lang="en-US" altLang="ko-KR" sz="1200" b="1">
              <a:latin typeface="+mn-ea"/>
            </a:endParaRPr>
          </a:p>
          <a:p>
            <a:endParaRPr lang="en-US" altLang="ko-KR" sz="1000" smtClean="0">
              <a:latin typeface="+mn-ea"/>
            </a:endParaRPr>
          </a:p>
          <a:p>
            <a:r>
              <a:rPr lang="ko-KR" altLang="en-US" sz="1000" smtClean="0">
                <a:latin typeface="+mn-ea"/>
              </a:rPr>
              <a:t>우클릭 </a:t>
            </a:r>
            <a:r>
              <a:rPr lang="en-US" altLang="ko-KR" sz="1000" smtClean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1000" smtClean="0">
                <a:latin typeface="+mn-ea"/>
              </a:rPr>
              <a:t>Run As </a:t>
            </a:r>
            <a:r>
              <a:rPr lang="en-US" altLang="ko-KR" sz="1000" smtClean="0">
                <a:latin typeface="+mn-ea"/>
                <a:sym typeface="Wingdings" panose="05000000000000000000" pitchFamily="2" charset="2"/>
              </a:rPr>
              <a:t> Spring Boot App</a:t>
            </a:r>
            <a:endParaRPr lang="ko-KR" altLang="en-US" sz="100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97913" y="5755967"/>
            <a:ext cx="1867214" cy="17584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869797" y="5696133"/>
            <a:ext cx="2243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latin typeface="+mn-ea"/>
              </a:rPr>
              <a:t>내장 톰캣 사용 시 포트 설정</a:t>
            </a:r>
            <a:endParaRPr lang="en-US" altLang="ko-KR" sz="1200" b="1">
              <a:latin typeface="+mn-ea"/>
            </a:endParaRPr>
          </a:p>
          <a:p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server.port=18080</a:t>
            </a:r>
            <a:endParaRPr lang="ko-KR" altLang="en-US" sz="1000"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597913" y="3059218"/>
            <a:ext cx="1867214" cy="55399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6516786" y="3279022"/>
            <a:ext cx="351753" cy="50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868006" y="3140522"/>
            <a:ext cx="1159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latin typeface="+mn-ea"/>
              </a:rPr>
              <a:t>Document</a:t>
            </a:r>
            <a:endParaRPr lang="ko-KR" altLang="en-US" sz="1200" b="1"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597913" y="3781890"/>
            <a:ext cx="1867214" cy="55041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6517415" y="3929646"/>
            <a:ext cx="351753" cy="50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68869" y="3790639"/>
            <a:ext cx="1314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latin typeface="+mn-ea"/>
              </a:rPr>
              <a:t>외부 라이브러리</a:t>
            </a:r>
            <a:endParaRPr lang="en-US" altLang="ko-KR" sz="1200" b="1" smtClean="0"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597913" y="4668539"/>
            <a:ext cx="1867214" cy="729087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6517415" y="5176907"/>
            <a:ext cx="351753" cy="50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63095" y="5031969"/>
            <a:ext cx="1314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latin typeface="+mn-ea"/>
              </a:rPr>
              <a:t>javascript</a:t>
            </a:r>
            <a:endParaRPr lang="ko-KR" altLang="en-US" sz="1200" b="1">
              <a:latin typeface="+mn-ea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701448"/>
            <a:ext cx="9906000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7030A0"/>
                </a:gs>
                <a:gs pos="35000">
                  <a:srgbClr val="7030A0"/>
                </a:gs>
                <a:gs pos="66000">
                  <a:srgbClr val="0070C0"/>
                </a:gs>
                <a:gs pos="100000">
                  <a:srgbClr val="0070C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0074" y="97203"/>
            <a:ext cx="5429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n-ea"/>
              </a:rPr>
              <a:t>4. </a:t>
            </a:r>
            <a:r>
              <a:rPr lang="ko-KR" altLang="en-US" sz="2800" b="1" dirty="0" smtClean="0">
                <a:latin typeface="+mn-ea"/>
              </a:rPr>
              <a:t>프로젝트로 구현하기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05314" y="1841095"/>
            <a:ext cx="1600200" cy="175846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191803" y="1841177"/>
            <a:ext cx="1600200" cy="175846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6517415" y="5822506"/>
            <a:ext cx="351753" cy="50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347294" y="2051044"/>
            <a:ext cx="2169491" cy="175846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347294" y="2386135"/>
            <a:ext cx="2169491" cy="175846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347294" y="5395925"/>
            <a:ext cx="2169491" cy="175846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44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96169" y="1041724"/>
            <a:ext cx="8605704" cy="5441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smtClean="0">
                <a:solidFill>
                  <a:srgbClr val="4EADC2"/>
                </a:solidFill>
                <a:latin typeface="+mn-ea"/>
              </a:rPr>
              <a:t>개발자 도구에서 조회</a:t>
            </a:r>
            <a:endParaRPr lang="en-US" altLang="ko-KR" sz="1400" b="1" smtClean="0">
              <a:solidFill>
                <a:srgbClr val="4EADC2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map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 view  zoom, rotation, current projection, epsg code</a:t>
            </a:r>
          </a:p>
          <a:p>
            <a:pPr lvl="1">
              <a:lnSpc>
                <a:spcPct val="150000"/>
              </a:lnSpc>
            </a:pPr>
            <a:r>
              <a:rPr lang="en-US" altLang="ko-KR" sz="120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	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GAIA3D.Map.getView</a:t>
            </a:r>
            <a:r>
              <a:rPr lang="en-US" altLang="ko-KR" sz="120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().getZoom()</a:t>
            </a:r>
          </a:p>
          <a:p>
            <a:pPr lvl="1">
              <a:lnSpc>
                <a:spcPct val="150000"/>
              </a:lnSpc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GAIA3D.Map.getView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().getRotation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	GAIA3D.Map.getView().setRotation(90 * Math.PI/180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 	GAIA3D.Map.getView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().getProjection().getCode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pPr lvl="1">
              <a:lnSpc>
                <a:spcPct val="150000"/>
              </a:lnSpc>
            </a:pPr>
            <a:endParaRPr lang="en-US" altLang="ko-KR" sz="120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map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 layers  array</a:t>
            </a:r>
          </a:p>
          <a:p>
            <a:pPr lvl="1">
              <a:lnSpc>
                <a:spcPct val="150000"/>
              </a:lnSpc>
            </a:pPr>
            <a:r>
              <a:rPr lang="en-US" altLang="ko-KR" sz="120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	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GAIA3D.Map.getLayers</a:t>
            </a:r>
            <a:r>
              <a:rPr lang="en-US" altLang="ko-KR" sz="120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().getArray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()</a:t>
            </a:r>
            <a:endParaRPr lang="en-US" altLang="ko-KR" sz="120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20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map  layer  source</a:t>
            </a:r>
          </a:p>
          <a:p>
            <a:pPr lvl="1">
              <a:lnSpc>
                <a:spcPct val="150000"/>
              </a:lnSpc>
            </a:pPr>
            <a:r>
              <a:rPr lang="en-US" altLang="ko-KR" sz="120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	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GAIA3D.Map.getLayers</a:t>
            </a:r>
            <a:r>
              <a:rPr lang="en-US" altLang="ko-KR" sz="120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().getArray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()[0].</a:t>
            </a:r>
            <a:r>
              <a:rPr lang="en-US" altLang="ko-KR" sz="120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getSource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()</a:t>
            </a:r>
            <a:endParaRPr lang="en-US" altLang="ko-KR" sz="120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200" smtClean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map </a:t>
            </a:r>
            <a:r>
              <a:rPr lang="en-US" altLang="ko-KR" sz="120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 layer 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source  feature</a:t>
            </a:r>
            <a:endParaRPr lang="en-US" altLang="ko-KR" sz="120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	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GAIA3D.Map.getLayers</a:t>
            </a:r>
            <a:r>
              <a:rPr lang="en-US" altLang="ko-KR" sz="120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().getArray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()[</a:t>
            </a:r>
            <a:r>
              <a:rPr lang="en-US" altLang="ko-KR" sz="120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1].getSource().getFeatures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()</a:t>
            </a:r>
          </a:p>
          <a:p>
            <a:pPr lvl="1">
              <a:lnSpc>
                <a:spcPct val="150000"/>
              </a:lnSpc>
            </a:pPr>
            <a:endParaRPr lang="en-US" altLang="ko-KR" sz="120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map  layer  source  feature 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geometry</a:t>
            </a:r>
            <a:endParaRPr lang="ko-KR" altLang="en-US" sz="120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	GAIA3D.Map.getLayers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().getArray()[1].getSource().getFeatures()[0].getGeometry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	GAIA3D.Map.getLayers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().getArray()[1].getSource().getFeatures()[0].getGeometry().getCoordinates()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46048" y="1191750"/>
            <a:ext cx="1420582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solidFill>
                  <a:srgbClr val="4EADC2"/>
                </a:solidFill>
                <a:latin typeface="+mn-ea"/>
              </a:rPr>
              <a:t>ol-debug.js</a:t>
            </a:r>
            <a:endParaRPr lang="en-US" altLang="ko-KR" b="1">
              <a:solidFill>
                <a:srgbClr val="4EADC2"/>
              </a:solidFill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701448"/>
            <a:ext cx="9906000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7030A0"/>
                </a:gs>
                <a:gs pos="35000">
                  <a:srgbClr val="7030A0"/>
                </a:gs>
                <a:gs pos="66000">
                  <a:srgbClr val="0070C0"/>
                </a:gs>
                <a:gs pos="100000">
                  <a:srgbClr val="0070C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0074" y="97203"/>
            <a:ext cx="5429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n-ea"/>
              </a:rPr>
              <a:t>4. </a:t>
            </a:r>
            <a:r>
              <a:rPr lang="ko-KR" altLang="en-US" sz="2800" b="1" dirty="0" smtClean="0">
                <a:latin typeface="+mn-ea"/>
              </a:rPr>
              <a:t>프로젝트로 구현하기</a:t>
            </a:r>
            <a:endParaRPr lang="en-US" altLang="ko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475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96169" y="1041724"/>
            <a:ext cx="8605704" cy="5441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smtClean="0">
                <a:solidFill>
                  <a:srgbClr val="4EADC2"/>
                </a:solidFill>
                <a:latin typeface="+mn-ea"/>
              </a:rPr>
              <a:t>소스 설명</a:t>
            </a:r>
            <a:endParaRPr lang="en-US" altLang="ko-KR" sz="1400" b="1" smtClean="0">
              <a:solidFill>
                <a:srgbClr val="4EADC2"/>
              </a:solidFill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arenBoth"/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index.html</a:t>
            </a:r>
          </a:p>
          <a:p>
            <a:pPr marL="685800" lvl="1" indent="-228600">
              <a:lnSpc>
                <a:spcPct val="150000"/>
              </a:lnSpc>
              <a:buAutoNum type="arabicParenBoth"/>
            </a:pPr>
            <a:endParaRPr lang="en-US" altLang="ko-KR" sz="1200" smtClean="0">
              <a:solidFill>
                <a:schemeClr val="tx1"/>
              </a:solidFill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arenBoth"/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MapInit.js</a:t>
            </a:r>
          </a:p>
          <a:p>
            <a:pPr marL="685800" lvl="1" indent="-228600">
              <a:lnSpc>
                <a:spcPct val="150000"/>
              </a:lnSpc>
              <a:buAutoNum type="arabicParenBoth"/>
            </a:pPr>
            <a:endParaRPr lang="en-US" altLang="ko-KR" sz="1200" smtClean="0">
              <a:solidFill>
                <a:schemeClr val="tx1"/>
              </a:solidFill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arenBoth"/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mapEvent.js</a:t>
            </a:r>
          </a:p>
          <a:p>
            <a:pPr marL="685800" lvl="1" indent="-228600">
              <a:lnSpc>
                <a:spcPct val="150000"/>
              </a:lnSpc>
              <a:buAutoNum type="arabicParenBoth"/>
            </a:pPr>
            <a:endParaRPr lang="en-US" altLang="ko-KR" sz="1200" smtClean="0">
              <a:solidFill>
                <a:schemeClr val="tx1"/>
              </a:solidFill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arenBoth"/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style.js</a:t>
            </a:r>
          </a:p>
          <a:p>
            <a:pPr marL="685800" lvl="1" indent="-228600">
              <a:lnSpc>
                <a:spcPct val="150000"/>
              </a:lnSpc>
              <a:buAutoNum type="arabicParenBoth"/>
            </a:pPr>
            <a:endParaRPr lang="en-US" altLang="ko-KR" sz="12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701448"/>
            <a:ext cx="9906000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7030A0"/>
                </a:gs>
                <a:gs pos="35000">
                  <a:srgbClr val="7030A0"/>
                </a:gs>
                <a:gs pos="66000">
                  <a:srgbClr val="0070C0"/>
                </a:gs>
                <a:gs pos="100000">
                  <a:srgbClr val="0070C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0074" y="97203"/>
            <a:ext cx="5429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n-ea"/>
              </a:rPr>
              <a:t>4. </a:t>
            </a:r>
            <a:r>
              <a:rPr lang="ko-KR" altLang="en-US" sz="2800" b="1" dirty="0" smtClean="0">
                <a:latin typeface="+mn-ea"/>
              </a:rPr>
              <a:t>프로젝트로 구현하기</a:t>
            </a:r>
            <a:endParaRPr lang="en-US" altLang="ko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6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96169" y="1041724"/>
            <a:ext cx="8605704" cy="5441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solidFill>
                  <a:srgbClr val="4EADC2"/>
                </a:solidFill>
                <a:latin typeface="+mn-ea"/>
              </a:rPr>
              <a:t>Draw </a:t>
            </a:r>
            <a:r>
              <a:rPr lang="ko-KR" altLang="en-US" sz="1400" b="1" smtClean="0">
                <a:solidFill>
                  <a:srgbClr val="4EADC2"/>
                </a:solidFill>
                <a:latin typeface="+mn-ea"/>
              </a:rPr>
              <a:t>실습</a:t>
            </a:r>
            <a:endParaRPr lang="en-US" altLang="ko-KR" sz="1400" b="1" smtClean="0">
              <a:solidFill>
                <a:srgbClr val="4EADC2"/>
              </a:solidFill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arenBoth"/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openlayers.org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사이트의 하단에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v4.6.5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Example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smtClean="0">
              <a:solidFill>
                <a:schemeClr val="tx1"/>
              </a:solidFill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arenBoth"/>
            </a:pPr>
            <a:endParaRPr lang="en-US" altLang="ko-KR" sz="1200">
              <a:solidFill>
                <a:schemeClr val="tx1"/>
              </a:solidFill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arenBoth"/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draw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를 검색하여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Draw Features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를 클릭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200">
                <a:solidFill>
                  <a:schemeClr val="tx1"/>
                </a:solidFill>
                <a:latin typeface="+mn-ea"/>
              </a:rPr>
            </a:br>
            <a:r>
              <a:rPr lang="en-US" altLang="ko-KR" sz="1200">
                <a:solidFill>
                  <a:schemeClr val="tx1"/>
                </a:solidFill>
                <a:latin typeface="+mn-ea"/>
                <a:hlinkClick r:id="rId2"/>
              </a:rPr>
              <a:t>https://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hlinkClick r:id="rId2"/>
              </a:rPr>
              <a:t>openlayers.org/en/v4.6.5/examples/draw-features.html?q=draw</a:t>
            </a:r>
            <a:endParaRPr lang="en-US" altLang="ko-KR" sz="1200" smtClean="0">
              <a:solidFill>
                <a:schemeClr val="tx1"/>
              </a:solidFill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arenBoth"/>
            </a:pPr>
            <a:endParaRPr lang="en-US" altLang="ko-KR" sz="1200">
              <a:solidFill>
                <a:schemeClr val="tx1"/>
              </a:solidFill>
              <a:latin typeface="+mn-ea"/>
            </a:endParaRPr>
          </a:p>
          <a:p>
            <a:pPr marL="685800" lvl="1" indent="-228600">
              <a:lnSpc>
                <a:spcPct val="150000"/>
              </a:lnSpc>
              <a:buFontTx/>
              <a:buAutoNum type="arabicParenBoth"/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wrapX?</a:t>
            </a:r>
            <a:br>
              <a:rPr lang="en-US" altLang="ko-KR" sz="1200" smtClean="0">
                <a:solidFill>
                  <a:schemeClr val="tx1"/>
                </a:solidFill>
                <a:latin typeface="+mn-ea"/>
              </a:rPr>
            </a:b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OSM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에서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-180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˚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~180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 ˚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이 반복되는 것을 중단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200">
                <a:solidFill>
                  <a:schemeClr val="tx1"/>
                </a:solidFill>
                <a:latin typeface="+mn-ea"/>
              </a:rPr>
            </a:br>
            <a:r>
              <a:rPr lang="en-US" altLang="ko-KR" sz="1200">
                <a:solidFill>
                  <a:schemeClr val="tx1"/>
                </a:solidFill>
                <a:latin typeface="+mn-ea"/>
              </a:rPr>
              <a:t>jsfiddle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에서 확인 </a:t>
            </a:r>
            <a:r>
              <a:rPr lang="en-US" altLang="ko-KR" sz="120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sz="1200">
                <a:solidFill>
                  <a:schemeClr val="tx1"/>
                </a:solidFill>
                <a:latin typeface="+mn-ea"/>
                <a:hlinkClick r:id="rId3"/>
              </a:rPr>
              <a:t>https://jsfiddle.net/bdvnwqha/1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hlinkClick r:id="rId3"/>
              </a:rPr>
              <a:t>/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200">
                <a:solidFill>
                  <a:schemeClr val="tx1"/>
                </a:solidFill>
                <a:latin typeface="+mn-ea"/>
              </a:rPr>
            </a:br>
            <a:r>
              <a:rPr lang="en-US" altLang="ko-KR" sz="105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>
                <a:solidFill>
                  <a:schemeClr val="tx1"/>
                </a:solidFill>
                <a:latin typeface="+mn-ea"/>
              </a:rPr>
              <a:t>릴리스 정보에 따르면 </a:t>
            </a:r>
            <a:r>
              <a:rPr lang="en-US" altLang="ko-KR" sz="1050">
                <a:solidFill>
                  <a:schemeClr val="tx1"/>
                </a:solidFill>
                <a:latin typeface="+mn-ea"/>
              </a:rPr>
              <a:t>wrapX </a:t>
            </a:r>
            <a:r>
              <a:rPr lang="ko-KR" altLang="en-US" sz="1050">
                <a:solidFill>
                  <a:schemeClr val="tx1"/>
                </a:solidFill>
                <a:latin typeface="+mn-ea"/>
              </a:rPr>
              <a:t>속성은 버전 </a:t>
            </a:r>
            <a:r>
              <a:rPr lang="en-US" altLang="ko-KR" sz="1050">
                <a:solidFill>
                  <a:schemeClr val="tx1"/>
                </a:solidFill>
                <a:latin typeface="+mn-ea"/>
              </a:rPr>
              <a:t>3.1.1</a:t>
            </a:r>
            <a:r>
              <a:rPr lang="ko-KR" altLang="en-US" sz="105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z="1050">
                <a:solidFill>
                  <a:schemeClr val="tx1"/>
                </a:solidFill>
                <a:latin typeface="+mn-ea"/>
              </a:rPr>
              <a:t>tileJSON </a:t>
            </a:r>
            <a:r>
              <a:rPr lang="ko-KR" altLang="en-US" sz="1050">
                <a:solidFill>
                  <a:schemeClr val="tx1"/>
                </a:solidFill>
                <a:latin typeface="+mn-ea"/>
              </a:rPr>
              <a:t>소스에서만 사용할 수 </a:t>
            </a: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있으며</a:t>
            </a:r>
            <a:r>
              <a:rPr lang="en-US" altLang="ko-KR" sz="105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버전 </a:t>
            </a:r>
            <a:r>
              <a:rPr lang="en-US" altLang="ko-KR" sz="1050">
                <a:solidFill>
                  <a:schemeClr val="tx1"/>
                </a:solidFill>
                <a:latin typeface="+mn-ea"/>
              </a:rPr>
              <a:t>3.2.0</a:t>
            </a:r>
            <a:r>
              <a:rPr lang="ko-KR" altLang="en-US" sz="1050">
                <a:solidFill>
                  <a:schemeClr val="tx1"/>
                </a:solidFill>
                <a:latin typeface="+mn-ea"/>
              </a:rPr>
              <a:t>부터는 </a:t>
            </a:r>
            <a:r>
              <a:rPr lang="en-US" altLang="ko-KR" sz="1050">
                <a:solidFill>
                  <a:schemeClr val="tx1"/>
                </a:solidFill>
                <a:latin typeface="+mn-ea"/>
              </a:rPr>
              <a:t>OSM </a:t>
            </a:r>
            <a:r>
              <a:rPr lang="ko-KR" altLang="en-US" sz="1050">
                <a:solidFill>
                  <a:schemeClr val="tx1"/>
                </a:solidFill>
                <a:latin typeface="+mn-ea"/>
              </a:rPr>
              <a:t>및 </a:t>
            </a:r>
            <a:r>
              <a:rPr lang="en-US" altLang="ko-KR" sz="1050">
                <a:solidFill>
                  <a:schemeClr val="tx1"/>
                </a:solidFill>
                <a:latin typeface="+mn-ea"/>
              </a:rPr>
              <a:t>BingMaps </a:t>
            </a:r>
            <a:r>
              <a:rPr lang="ko-KR" altLang="en-US" sz="1050">
                <a:solidFill>
                  <a:schemeClr val="tx1"/>
                </a:solidFill>
                <a:latin typeface="+mn-ea"/>
              </a:rPr>
              <a:t>소스에서 사용할 수 있습니다</a:t>
            </a:r>
            <a:r>
              <a:rPr lang="en-US" altLang="ko-KR" sz="1050" smtClean="0">
                <a:solidFill>
                  <a:schemeClr val="tx1"/>
                </a:solidFill>
                <a:latin typeface="+mn-ea"/>
              </a:rPr>
              <a:t>.)</a:t>
            </a:r>
            <a:endParaRPr lang="en-US" altLang="ko-KR" sz="1200" smtClean="0">
              <a:solidFill>
                <a:schemeClr val="tx1"/>
              </a:solidFill>
              <a:latin typeface="+mn-ea"/>
            </a:endParaRPr>
          </a:p>
          <a:p>
            <a:pPr marL="685800" lvl="1" indent="-228600">
              <a:lnSpc>
                <a:spcPct val="150000"/>
              </a:lnSpc>
              <a:buFontTx/>
              <a:buAutoNum type="arabicParenBoth"/>
            </a:pPr>
            <a:endParaRPr lang="en-US" altLang="ko-KR" sz="1200">
              <a:solidFill>
                <a:schemeClr val="tx1"/>
              </a:solidFill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arenBoth"/>
            </a:pP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예제를 확인하여 프로젝트에 추가</a:t>
            </a:r>
            <a:endParaRPr lang="en-US" altLang="ko-KR" sz="1200" smtClean="0">
              <a:solidFill>
                <a:schemeClr val="tx1"/>
              </a:solidFill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arenBoth"/>
            </a:pPr>
            <a:endParaRPr lang="en-US" altLang="ko-KR" sz="1200" smtClean="0">
              <a:solidFill>
                <a:schemeClr val="tx1"/>
              </a:solidFill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arenBoth"/>
            </a:pP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프로젝트의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MapInit.js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에서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200" smtClean="0">
                <a:solidFill>
                  <a:schemeClr val="tx1"/>
                </a:solidFill>
                <a:latin typeface="+mn-ea"/>
              </a:rPr>
            </a:b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drawGeometry,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clearDrawInteraction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함수 참조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701448"/>
            <a:ext cx="9906000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7030A0"/>
                </a:gs>
                <a:gs pos="35000">
                  <a:srgbClr val="7030A0"/>
                </a:gs>
                <a:gs pos="66000">
                  <a:srgbClr val="0070C0"/>
                </a:gs>
                <a:gs pos="100000">
                  <a:srgbClr val="0070C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0074" y="97203"/>
            <a:ext cx="5429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n-ea"/>
              </a:rPr>
              <a:t>4. </a:t>
            </a:r>
            <a:r>
              <a:rPr lang="ko-KR" altLang="en-US" sz="2800" b="1" dirty="0" smtClean="0">
                <a:latin typeface="+mn-ea"/>
              </a:rPr>
              <a:t>프로젝트로 구현하기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93840" y="1503680"/>
            <a:ext cx="8128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생략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6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96169" y="1041724"/>
            <a:ext cx="8605704" cy="5441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solidFill>
                  <a:srgbClr val="4EADC2"/>
                </a:solidFill>
                <a:latin typeface="+mn-ea"/>
              </a:rPr>
              <a:t>Icon </a:t>
            </a:r>
            <a:r>
              <a:rPr lang="ko-KR" altLang="en-US" sz="1400" b="1" smtClean="0">
                <a:solidFill>
                  <a:srgbClr val="4EADC2"/>
                </a:solidFill>
                <a:latin typeface="+mn-ea"/>
              </a:rPr>
              <a:t>변경</a:t>
            </a:r>
            <a:r>
              <a:rPr lang="en-US" altLang="ko-KR" sz="1400" b="1" smtClean="0">
                <a:solidFill>
                  <a:srgbClr val="4EADC2"/>
                </a:solidFill>
                <a:latin typeface="+mn-ea"/>
              </a:rPr>
              <a:t> </a:t>
            </a:r>
            <a:r>
              <a:rPr lang="ko-KR" altLang="en-US" sz="1400" b="1" smtClean="0">
                <a:solidFill>
                  <a:srgbClr val="4EADC2"/>
                </a:solidFill>
                <a:latin typeface="+mn-ea"/>
              </a:rPr>
              <a:t>실습</a:t>
            </a:r>
            <a:r>
              <a:rPr lang="en-US" altLang="ko-KR" sz="1400" b="1" smtClean="0">
                <a:solidFill>
                  <a:srgbClr val="4EADC2"/>
                </a:solidFill>
                <a:latin typeface="+mn-ea"/>
              </a:rPr>
              <a:t/>
            </a:r>
            <a:br>
              <a:rPr lang="en-US" altLang="ko-KR" sz="1400" b="1" smtClean="0">
                <a:solidFill>
                  <a:srgbClr val="4EADC2"/>
                </a:solidFill>
                <a:latin typeface="+mn-ea"/>
              </a:rPr>
            </a:br>
            <a:r>
              <a:rPr lang="en-US" altLang="ko-KR" sz="1400" b="1" smtClean="0">
                <a:solidFill>
                  <a:srgbClr val="4EADC2"/>
                </a:solidFill>
                <a:latin typeface="+mn-ea"/>
              </a:rPr>
              <a:t/>
            </a:r>
            <a:br>
              <a:rPr lang="en-US" altLang="ko-KR" sz="1400" b="1" smtClean="0">
                <a:solidFill>
                  <a:srgbClr val="4EADC2"/>
                </a:solidFill>
                <a:latin typeface="+mn-ea"/>
              </a:rPr>
            </a:br>
            <a:r>
              <a:rPr lang="en-US" altLang="ko-KR" sz="1400" b="1" smtClean="0">
                <a:solidFill>
                  <a:srgbClr val="4EADC2"/>
                </a:solidFill>
                <a:latin typeface="+mn-ea"/>
              </a:rPr>
              <a:t/>
            </a:r>
            <a:br>
              <a:rPr lang="en-US" altLang="ko-KR" sz="1400" b="1" smtClean="0">
                <a:solidFill>
                  <a:srgbClr val="4EADC2"/>
                </a:solidFill>
                <a:latin typeface="+mn-ea"/>
              </a:rPr>
            </a:br>
            <a:endParaRPr lang="en-US" altLang="ko-KR" sz="1400" b="1" smtClean="0">
              <a:solidFill>
                <a:srgbClr val="4EADC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 smtClean="0">
              <a:solidFill>
                <a:srgbClr val="4EADC2"/>
              </a:solidFill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arenBoth"/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openlayers.org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사이트의 하단에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v4.6.5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Example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smtClean="0">
              <a:solidFill>
                <a:schemeClr val="tx1"/>
              </a:solidFill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arenBoth"/>
            </a:pPr>
            <a:endParaRPr lang="en-US" altLang="ko-KR" sz="12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701448"/>
            <a:ext cx="9906000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7030A0"/>
                </a:gs>
                <a:gs pos="35000">
                  <a:srgbClr val="7030A0"/>
                </a:gs>
                <a:gs pos="66000">
                  <a:srgbClr val="0070C0"/>
                </a:gs>
                <a:gs pos="100000">
                  <a:srgbClr val="0070C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0074" y="97203"/>
            <a:ext cx="5429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n-ea"/>
              </a:rPr>
              <a:t>4. </a:t>
            </a:r>
            <a:r>
              <a:rPr lang="ko-KR" altLang="en-US" sz="2800" b="1" dirty="0" smtClean="0">
                <a:latin typeface="+mn-ea"/>
              </a:rPr>
              <a:t>프로젝트로 구현하기</a:t>
            </a:r>
            <a:endParaRPr lang="en-US" altLang="ko-KR" sz="1600" b="1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437" y="1727200"/>
            <a:ext cx="619125" cy="457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11817" y="1771134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ym typeface="Wingdings" panose="05000000000000000000" pitchFamily="2" charset="2"/>
              </a:rPr>
              <a:t>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793" y="1674893"/>
            <a:ext cx="429494" cy="50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1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96169" y="1041724"/>
            <a:ext cx="8605704" cy="5441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solidFill>
                  <a:srgbClr val="4EADC2"/>
                </a:solidFill>
                <a:latin typeface="+mn-ea"/>
              </a:rPr>
              <a:t>Overlay </a:t>
            </a:r>
            <a:r>
              <a:rPr lang="ko-KR" altLang="en-US" sz="1400" b="1" smtClean="0">
                <a:solidFill>
                  <a:srgbClr val="4EADC2"/>
                </a:solidFill>
                <a:latin typeface="+mn-ea"/>
              </a:rPr>
              <a:t>실습</a:t>
            </a:r>
            <a:endParaRPr lang="en-US" altLang="ko-KR" sz="1400" b="1" smtClean="0">
              <a:solidFill>
                <a:srgbClr val="4EADC2"/>
              </a:solidFill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arenBoth"/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openlayers.org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사이트의 하단에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v4.6.5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Example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로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이동</a:t>
            </a:r>
            <a:endParaRPr lang="en-US" altLang="ko-KR" sz="120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701448"/>
            <a:ext cx="9906000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7030A0"/>
                </a:gs>
                <a:gs pos="35000">
                  <a:srgbClr val="7030A0"/>
                </a:gs>
                <a:gs pos="66000">
                  <a:srgbClr val="0070C0"/>
                </a:gs>
                <a:gs pos="100000">
                  <a:srgbClr val="0070C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0074" y="97203"/>
            <a:ext cx="5429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n-ea"/>
              </a:rPr>
              <a:t>4. </a:t>
            </a:r>
            <a:r>
              <a:rPr lang="ko-KR" altLang="en-US" sz="2800" b="1" dirty="0" smtClean="0">
                <a:latin typeface="+mn-ea"/>
              </a:rPr>
              <a:t>프로젝트로 구현하기</a:t>
            </a:r>
            <a:endParaRPr lang="en-US" altLang="ko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066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012954"/>
            <a:ext cx="68580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atin typeface="+mn-ea"/>
              </a:rPr>
              <a:t>목차</a:t>
            </a:r>
            <a:endParaRPr lang="en-US" altLang="ko-KR" sz="3200" b="1" dirty="0" smtClean="0">
              <a:latin typeface="+mn-ea"/>
            </a:endParaRPr>
          </a:p>
          <a:p>
            <a:pPr algn="ctr"/>
            <a:endParaRPr lang="en-US" altLang="ko-KR" sz="3200" b="1" dirty="0" smtClean="0">
              <a:latin typeface="+mn-ea"/>
            </a:endParaRPr>
          </a:p>
          <a:p>
            <a:pPr algn="ctr"/>
            <a:endParaRPr lang="en-US" altLang="ko-KR" sz="3200" b="1" dirty="0">
              <a:latin typeface="+mn-ea"/>
            </a:endParaRPr>
          </a:p>
          <a:p>
            <a:pPr marL="354013" indent="-354013">
              <a:buAutoNum type="arabicPeriod"/>
            </a:pPr>
            <a:r>
              <a:rPr lang="en-US" altLang="ko-KR" sz="2800" b="1" dirty="0" smtClean="0">
                <a:latin typeface="+mn-ea"/>
              </a:rPr>
              <a:t> OpenLayers </a:t>
            </a:r>
            <a:r>
              <a:rPr lang="ko-KR" altLang="en-US" sz="2800" b="1" dirty="0" smtClean="0">
                <a:latin typeface="+mn-ea"/>
              </a:rPr>
              <a:t>소개</a:t>
            </a:r>
            <a:endParaRPr lang="en-US" altLang="ko-KR" sz="2800" b="1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2800" b="1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2800" b="1" dirty="0" smtClean="0">
                <a:latin typeface="+mn-ea"/>
              </a:rPr>
              <a:t> </a:t>
            </a:r>
            <a:r>
              <a:rPr lang="en-US" altLang="ko-KR" sz="2800" b="1" dirty="0" err="1" smtClean="0">
                <a:latin typeface="+mn-ea"/>
              </a:rPr>
              <a:t>OpenLayers</a:t>
            </a:r>
            <a:r>
              <a:rPr lang="en-US" altLang="ko-KR" sz="2800" b="1" dirty="0" smtClean="0">
                <a:latin typeface="+mn-ea"/>
              </a:rPr>
              <a:t> </a:t>
            </a:r>
            <a:r>
              <a:rPr lang="ko-KR" altLang="en-US" sz="2800" b="1" dirty="0" smtClean="0">
                <a:latin typeface="+mn-ea"/>
              </a:rPr>
              <a:t>시작하기</a:t>
            </a:r>
            <a:endParaRPr lang="en-US" altLang="ko-KR" sz="2800" b="1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2800" b="1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2800" b="1" dirty="0" smtClean="0">
                <a:latin typeface="+mn-ea"/>
              </a:rPr>
              <a:t> </a:t>
            </a:r>
            <a:r>
              <a:rPr lang="en-US" altLang="ko-KR" sz="2800" b="1" dirty="0" err="1" smtClean="0">
                <a:latin typeface="+mn-ea"/>
              </a:rPr>
              <a:t>OpenLayers</a:t>
            </a:r>
            <a:r>
              <a:rPr lang="en-US" altLang="ko-KR" sz="2800" b="1" dirty="0" smtClean="0">
                <a:latin typeface="+mn-ea"/>
              </a:rPr>
              <a:t> </a:t>
            </a:r>
            <a:r>
              <a:rPr lang="ko-KR" altLang="en-US" sz="2800" b="1" dirty="0" smtClean="0">
                <a:latin typeface="+mn-ea"/>
              </a:rPr>
              <a:t>사이트 살펴보기</a:t>
            </a:r>
            <a:endParaRPr lang="en-US" altLang="ko-KR" sz="2800" b="1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2800" b="1" dirty="0">
              <a:latin typeface="+mn-ea"/>
            </a:endParaRPr>
          </a:p>
          <a:p>
            <a:pPr marL="442913" indent="-442913">
              <a:buAutoNum type="arabicPeriod"/>
            </a:pPr>
            <a:r>
              <a:rPr lang="ko-KR" altLang="en-US" sz="2800" b="1" smtClean="0">
                <a:latin typeface="+mn-ea"/>
              </a:rPr>
              <a:t>프로젝트로 </a:t>
            </a:r>
            <a:r>
              <a:rPr lang="ko-KR" altLang="en-US" sz="2800" b="1" smtClean="0">
                <a:latin typeface="+mn-ea"/>
              </a:rPr>
              <a:t>구현하기</a:t>
            </a:r>
            <a:endParaRPr lang="en-US" altLang="ko-KR" sz="2800" b="1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081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906000" cy="879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5259" y="1160946"/>
            <a:ext cx="2806770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latin typeface="+mn-ea"/>
              </a:rPr>
              <a:t>Map</a:t>
            </a:r>
            <a:r>
              <a:rPr lang="en-US" altLang="ko-KR" sz="2400" b="1" smtClean="0">
                <a:latin typeface="+mn-ea"/>
              </a:rPr>
              <a:t> </a:t>
            </a:r>
            <a:r>
              <a:rPr lang="en-US" altLang="ko-KR" sz="2400" b="1" smtClean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701448"/>
            <a:ext cx="9906000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7030A0"/>
                </a:gs>
                <a:gs pos="35000">
                  <a:srgbClr val="7030A0"/>
                </a:gs>
                <a:gs pos="66000">
                  <a:srgbClr val="0070C0"/>
                </a:gs>
                <a:gs pos="100000">
                  <a:srgbClr val="0070C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0075" y="97203"/>
            <a:ext cx="46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n-ea"/>
              </a:rPr>
              <a:t>1. OpenLayers </a:t>
            </a:r>
            <a:r>
              <a:rPr lang="ko-KR" altLang="en-US" sz="2800" b="1" dirty="0" smtClean="0">
                <a:latin typeface="+mn-ea"/>
              </a:rPr>
              <a:t>소개</a:t>
            </a:r>
            <a:endParaRPr lang="en-US" altLang="ko-KR" sz="1600" b="1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59" y="1968070"/>
            <a:ext cx="5144501" cy="275559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44837" y="1412251"/>
            <a:ext cx="2434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hlinkClick r:id="rId3"/>
              </a:rPr>
              <a:t>https://map.naver.com/</a:t>
            </a:r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2784028"/>
            <a:ext cx="5138017" cy="348651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218125" y="2191383"/>
            <a:ext cx="2474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hlinkClick r:id="rId5"/>
              </a:rPr>
              <a:t>https://</a:t>
            </a:r>
            <a:r>
              <a:rPr lang="en-US" altLang="ko-KR">
                <a:hlinkClick r:id="rId5"/>
              </a:rPr>
              <a:t>map.kakao.com</a:t>
            </a:r>
            <a:r>
              <a:rPr lang="en-US" altLang="ko-KR" smtClean="0">
                <a:hlinkClick r:id="rId5"/>
              </a:rPr>
              <a:t>/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77448" y="2476251"/>
            <a:ext cx="280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latin typeface="+mn-ea"/>
              </a:rPr>
              <a:t>네이버 지도 </a:t>
            </a:r>
            <a:r>
              <a:rPr lang="en-US" altLang="ko-KR" sz="1400" b="1" smtClean="0">
                <a:latin typeface="+mn-ea"/>
              </a:rPr>
              <a:t>API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95663" y="3341332"/>
            <a:ext cx="280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latin typeface="+mn-ea"/>
              </a:rPr>
              <a:t>카카오 지도 </a:t>
            </a:r>
            <a:r>
              <a:rPr lang="en-US" altLang="ko-KR" sz="1400" b="1" smtClean="0">
                <a:latin typeface="+mn-ea"/>
              </a:rPr>
              <a:t>API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32120" y="933712"/>
            <a:ext cx="4119546" cy="41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smtClean="0">
                <a:solidFill>
                  <a:srgbClr val="0070C0"/>
                </a:solidFill>
                <a:latin typeface="+mn-ea"/>
              </a:rPr>
              <a:t>Map</a:t>
            </a:r>
            <a:r>
              <a:rPr lang="ko-KR" altLang="en-US" sz="1600" smtClean="0">
                <a:solidFill>
                  <a:srgbClr val="0070C0"/>
                </a:solidFill>
                <a:latin typeface="+mn-ea"/>
              </a:rPr>
              <a:t>으로 할 수 있는 일</a:t>
            </a:r>
            <a:r>
              <a:rPr lang="en-US" altLang="ko-KR" sz="160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60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 </a:t>
            </a:r>
            <a:r>
              <a:rPr lang="ko-KR" altLang="en-US" sz="160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지도 서비스</a:t>
            </a:r>
            <a:endParaRPr lang="ko-KR" altLang="en-US" sz="16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5259" y="4785547"/>
            <a:ext cx="378814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Map</a:t>
            </a:r>
            <a:r>
              <a:rPr lang="ko-KR" altLang="en-US" sz="140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이 세팅되어 있다</a:t>
            </a:r>
            <a:r>
              <a:rPr lang="en-US" altLang="ko-KR" sz="140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바라보고 있는 </a:t>
            </a:r>
            <a:r>
              <a:rPr lang="en-US" altLang="ko-KR" sz="140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View</a:t>
            </a:r>
            <a:r>
              <a:rPr lang="ko-KR" altLang="en-US" sz="140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가 있다</a:t>
            </a:r>
            <a:r>
              <a:rPr lang="en-US" altLang="ko-KR" sz="140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배경지도 위에 교통상황</a:t>
            </a:r>
            <a:r>
              <a:rPr lang="en-US" altLang="ko-KR" sz="140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, CCTV</a:t>
            </a:r>
            <a:r>
              <a:rPr lang="ko-KR" altLang="en-US" sz="1400">
                <a:solidFill>
                  <a:schemeClr val="bg1">
                    <a:lumMod val="95000"/>
                  </a:schemeClr>
                </a:solidFill>
                <a:latin typeface="+mn-ea"/>
              </a:rPr>
              <a:t>와</a:t>
            </a:r>
            <a:r>
              <a:rPr lang="ko-KR" altLang="en-US" sz="140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 같은 </a:t>
            </a:r>
            <a:r>
              <a:rPr lang="en-US" altLang="ko-KR" sz="140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Layer</a:t>
            </a:r>
            <a:r>
              <a:rPr lang="ko-KR" altLang="en-US" sz="140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를 추가한다</a:t>
            </a:r>
            <a:r>
              <a:rPr lang="en-US" altLang="ko-KR" sz="140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확대</a:t>
            </a:r>
            <a:r>
              <a:rPr lang="en-US" altLang="ko-KR" sz="140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, </a:t>
            </a:r>
            <a:r>
              <a:rPr lang="ko-KR" altLang="en-US" sz="140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축소 등의 </a:t>
            </a:r>
            <a:r>
              <a:rPr lang="en-US" altLang="ko-KR" sz="140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Control</a:t>
            </a:r>
            <a:r>
              <a:rPr lang="ko-KR" altLang="en-US" sz="140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이 있다</a:t>
            </a:r>
            <a:r>
              <a:rPr lang="en-US" altLang="ko-KR" sz="140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클릭 등의 </a:t>
            </a:r>
            <a:r>
              <a:rPr lang="en-US" altLang="ko-KR" sz="140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Interaction</a:t>
            </a:r>
            <a:r>
              <a:rPr lang="ko-KR" altLang="en-US" sz="140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이 있다</a:t>
            </a:r>
            <a:r>
              <a:rPr lang="en-US" altLang="ko-KR" sz="140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팝업을 나타내는 </a:t>
            </a:r>
            <a:r>
              <a:rPr lang="en-US" altLang="ko-KR" sz="140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Overlay</a:t>
            </a:r>
            <a:r>
              <a:rPr lang="ko-KR" altLang="en-US" sz="140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가 있다</a:t>
            </a:r>
            <a:r>
              <a:rPr lang="en-US" altLang="ko-KR" sz="140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.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395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906000" cy="879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5259" y="5022004"/>
            <a:ext cx="656758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tabLst>
                <a:tab pos="2330450" algn="l"/>
              </a:tabLst>
            </a:pPr>
            <a:r>
              <a:rPr lang="en-US" altLang="ko-KR" b="1" smtClean="0">
                <a:latin typeface="+mn-ea"/>
                <a:sym typeface="Wingdings" panose="05000000000000000000" pitchFamily="2" charset="2"/>
              </a:rPr>
              <a:t>- </a:t>
            </a:r>
            <a:r>
              <a:rPr lang="ko-KR" altLang="en-US" b="1" smtClean="0">
                <a:latin typeface="+mn-ea"/>
                <a:sym typeface="Wingdings" panose="05000000000000000000" pitchFamily="2" charset="2"/>
              </a:rPr>
              <a:t>웹에서 지도를 </a:t>
            </a:r>
            <a:r>
              <a:rPr lang="ko-KR" altLang="en-US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시각화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 하고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조작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하기 위해 사용</a:t>
            </a:r>
            <a:endParaRPr lang="en-US" altLang="ko-KR" b="1" dirty="0"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tabLst>
                <a:tab pos="2330450" algn="l"/>
              </a:tabLst>
            </a:pPr>
            <a:r>
              <a:rPr lang="en-US" altLang="ko-KR" b="1" smtClean="0">
                <a:latin typeface="+mn-ea"/>
              </a:rPr>
              <a:t>- </a:t>
            </a:r>
            <a:r>
              <a:rPr lang="ko-KR" altLang="en-US" b="1" smtClean="0">
                <a:latin typeface="+mn-ea"/>
              </a:rPr>
              <a:t>편리하게 </a:t>
            </a:r>
            <a:r>
              <a:rPr lang="ko-KR" altLang="en-US" b="1" dirty="0" smtClean="0">
                <a:latin typeface="+mn-ea"/>
              </a:rPr>
              <a:t>지도 기능을 개발할 수 있게 </a:t>
            </a:r>
            <a:r>
              <a:rPr lang="ko-KR" altLang="en-US" b="1" smtClean="0">
                <a:latin typeface="+mn-ea"/>
              </a:rPr>
              <a:t>해주는 도구</a:t>
            </a:r>
            <a:endParaRPr lang="en-US" altLang="ko-KR" sz="2000" b="1" dirty="0">
              <a:latin typeface="+mn-ea"/>
              <a:sym typeface="Wingdings" panose="05000000000000000000" pitchFamily="2" charset="2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55259" y="1160947"/>
            <a:ext cx="5764518" cy="2860254"/>
            <a:chOff x="874360" y="1662831"/>
            <a:chExt cx="3506371" cy="1500477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2"/>
            <a:srcRect r="5757" b="55275"/>
            <a:stretch/>
          </p:blipFill>
          <p:spPr>
            <a:xfrm>
              <a:off x="935038" y="1918874"/>
              <a:ext cx="3445693" cy="1244434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874360" y="1662831"/>
              <a:ext cx="1707268" cy="242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smtClean="0">
                  <a:latin typeface="+mn-ea"/>
                </a:rPr>
                <a:t>OpenLayers ?</a:t>
              </a:r>
              <a:endParaRPr lang="ko-KR" altLang="en-US" sz="2400" b="1" dirty="0">
                <a:latin typeface="+mn-ea"/>
              </a:endParaRPr>
            </a:p>
          </p:txBody>
        </p:sp>
      </p:grpSp>
      <p:sp>
        <p:nvSpPr>
          <p:cNvPr id="32" name="오른쪽 화살표 31"/>
          <p:cNvSpPr/>
          <p:nvPr/>
        </p:nvSpPr>
        <p:spPr>
          <a:xfrm rot="10800000">
            <a:off x="6319778" y="2533184"/>
            <a:ext cx="881068" cy="704032"/>
          </a:xfrm>
          <a:prstGeom prst="rightArrow">
            <a:avLst/>
          </a:prstGeom>
          <a:solidFill>
            <a:srgbClr val="4EAD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4" name="직사각형 33"/>
          <p:cNvSpPr/>
          <p:nvPr/>
        </p:nvSpPr>
        <p:spPr>
          <a:xfrm>
            <a:off x="882490" y="2906404"/>
            <a:ext cx="1671782" cy="72967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포인트가 5개인 별 38"/>
          <p:cNvSpPr/>
          <p:nvPr/>
        </p:nvSpPr>
        <p:spPr>
          <a:xfrm>
            <a:off x="2891604" y="1849769"/>
            <a:ext cx="752496" cy="712452"/>
          </a:xfrm>
          <a:prstGeom prst="star5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구부러진 연결선 41"/>
          <p:cNvCxnSpPr/>
          <p:nvPr/>
        </p:nvCxnSpPr>
        <p:spPr>
          <a:xfrm>
            <a:off x="1884505" y="2046036"/>
            <a:ext cx="1775863" cy="1678329"/>
          </a:xfrm>
          <a:prstGeom prst="curvedConnector3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873" y="1864493"/>
            <a:ext cx="2115358" cy="2000393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009959" y="1471752"/>
            <a:ext cx="2216728" cy="2726719"/>
            <a:chOff x="7162018" y="3492631"/>
            <a:chExt cx="2216728" cy="2726719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7162018" y="3492631"/>
              <a:ext cx="2216728" cy="2726719"/>
            </a:xfrm>
            <a:prstGeom prst="roundRect">
              <a:avLst>
                <a:gd name="adj" fmla="val 0"/>
              </a:avLst>
            </a:prstGeom>
            <a:solidFill>
              <a:srgbClr val="4EAD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7200846" y="3514788"/>
              <a:ext cx="1979755" cy="2593351"/>
              <a:chOff x="7852791" y="2288417"/>
              <a:chExt cx="1979755" cy="2593351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8706606" y="2634999"/>
                <a:ext cx="1125940" cy="2246769"/>
              </a:xfrm>
              <a:prstGeom prst="rect">
                <a:avLst/>
              </a:prstGeom>
              <a:noFill/>
              <a:ln w="444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 err="1" smtClean="0">
                    <a:solidFill>
                      <a:schemeClr val="bg1"/>
                    </a:solidFill>
                    <a:latin typeface="+mn-ea"/>
                  </a:rPr>
                  <a:t>Json</a:t>
                </a:r>
                <a:endParaRPr lang="en-US" altLang="ko-KR" sz="2000" b="1" dirty="0" smtClean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en-US" altLang="ko-KR" sz="2000" b="1" dirty="0" smtClean="0">
                    <a:solidFill>
                      <a:schemeClr val="bg1"/>
                    </a:solidFill>
                    <a:latin typeface="+mn-ea"/>
                  </a:rPr>
                  <a:t>Image</a:t>
                </a:r>
              </a:p>
              <a:p>
                <a:r>
                  <a:rPr lang="en-US" altLang="ko-KR" sz="2000" b="1" dirty="0">
                    <a:solidFill>
                      <a:schemeClr val="bg1"/>
                    </a:solidFill>
                    <a:latin typeface="+mn-ea"/>
                  </a:rPr>
                  <a:t>x</a:t>
                </a:r>
                <a:r>
                  <a:rPr lang="en-US" altLang="ko-KR" sz="2000" b="1" smtClean="0">
                    <a:solidFill>
                      <a:schemeClr val="bg1"/>
                    </a:solidFill>
                    <a:latin typeface="+mn-ea"/>
                  </a:rPr>
                  <a:t>ml</a:t>
                </a:r>
                <a:endParaRPr lang="en-US" altLang="ko-KR" sz="2000" b="1" dirty="0" smtClean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en-US" altLang="ko-KR" sz="2000" b="1" dirty="0" smtClean="0">
                    <a:solidFill>
                      <a:schemeClr val="bg1"/>
                    </a:solidFill>
                    <a:latin typeface="+mn-ea"/>
                  </a:rPr>
                  <a:t>Text</a:t>
                </a:r>
              </a:p>
              <a:p>
                <a:r>
                  <a:rPr lang="en-US" altLang="ko-KR" sz="2000" b="1" dirty="0" smtClean="0">
                    <a:solidFill>
                      <a:schemeClr val="bg1"/>
                    </a:solidFill>
                    <a:latin typeface="+mn-ea"/>
                  </a:rPr>
                  <a:t>Vector</a:t>
                </a:r>
              </a:p>
              <a:p>
                <a:r>
                  <a:rPr lang="en-US" altLang="ko-KR" sz="2000" b="1" smtClean="0">
                    <a:solidFill>
                      <a:schemeClr val="bg1"/>
                    </a:solidFill>
                    <a:latin typeface="+mn-ea"/>
                  </a:rPr>
                  <a:t>Raster</a:t>
                </a:r>
                <a:endParaRPr lang="en-US" altLang="ko-KR" sz="2000" b="1" dirty="0" smtClean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en-US" altLang="ko-KR" sz="2000" b="1" dirty="0" err="1" smtClean="0">
                    <a:solidFill>
                      <a:schemeClr val="bg1"/>
                    </a:solidFill>
                    <a:latin typeface="+mn-ea"/>
                  </a:rPr>
                  <a:t>etc</a:t>
                </a:r>
                <a:endParaRPr lang="ko-KR" altLang="en-US" sz="20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852791" y="2288417"/>
                <a:ext cx="858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latin typeface="+mn-ea"/>
                  </a:rPr>
                  <a:t>D</a:t>
                </a:r>
                <a:r>
                  <a:rPr lang="en-US" altLang="ko-KR" sz="2400" b="1" dirty="0" smtClean="0">
                    <a:solidFill>
                      <a:schemeClr val="bg1"/>
                    </a:solidFill>
                    <a:latin typeface="+mn-ea"/>
                  </a:rPr>
                  <a:t>ata</a:t>
                </a:r>
                <a:endParaRPr lang="ko-KR" altLang="en-US" sz="24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sp>
        <p:nvSpPr>
          <p:cNvPr id="8" name="직사각형 7"/>
          <p:cNvSpPr/>
          <p:nvPr/>
        </p:nvSpPr>
        <p:spPr>
          <a:xfrm>
            <a:off x="7440933" y="5068170"/>
            <a:ext cx="13547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2330450" algn="l"/>
              </a:tabLst>
            </a:pPr>
            <a:r>
              <a:rPr lang="ko-KR" altLang="en-US" sz="1600" b="1" smtClean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무상으로</a:t>
            </a:r>
            <a:endParaRPr lang="en-US" altLang="ko-KR" sz="1600" b="1" smtClean="0">
              <a:solidFill>
                <a:srgbClr val="C00000"/>
              </a:solidFill>
              <a:latin typeface="+mn-ea"/>
              <a:sym typeface="Wingdings" panose="05000000000000000000" pitchFamily="2" charset="2"/>
            </a:endParaRPr>
          </a:p>
          <a:p>
            <a:pPr algn="ctr">
              <a:tabLst>
                <a:tab pos="2330450" algn="l"/>
              </a:tabLst>
            </a:pPr>
            <a:r>
              <a:rPr lang="ko-KR" altLang="en-US" sz="1600" b="1" smtClean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공개된</a:t>
            </a:r>
            <a:endParaRPr lang="en-US" altLang="ko-KR" sz="1600" b="1" smtClean="0">
              <a:solidFill>
                <a:srgbClr val="C00000"/>
              </a:solidFill>
              <a:latin typeface="+mn-ea"/>
              <a:sym typeface="Wingdings" panose="05000000000000000000" pitchFamily="2" charset="2"/>
            </a:endParaRPr>
          </a:p>
          <a:p>
            <a:pPr algn="ctr">
              <a:tabLst>
                <a:tab pos="2330450" algn="l"/>
              </a:tabLst>
            </a:pPr>
            <a:r>
              <a:rPr lang="ko-KR" altLang="en-US" sz="1600" b="1" smtClean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오픈소스</a:t>
            </a:r>
            <a:endParaRPr lang="en-US" altLang="ko-KR" b="1" dirty="0">
              <a:solidFill>
                <a:srgbClr val="C00000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55013" y="4036800"/>
            <a:ext cx="5664763" cy="361335"/>
          </a:xfrm>
          <a:prstGeom prst="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  <a:sym typeface="Wingdings" panose="05000000000000000000" pitchFamily="2" charset="2"/>
              </a:rPr>
              <a:t>구글맵</a:t>
            </a:r>
            <a:r>
              <a:rPr lang="en-US" altLang="ko-KR" sz="1050" dirty="0" smtClean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altLang="ko-KR" sz="105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OpenStreetMap</a:t>
            </a:r>
            <a:r>
              <a:rPr lang="en-US" altLang="ko-KR" sz="105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  <a:sym typeface="Wingdings" panose="05000000000000000000" pitchFamily="2" charset="2"/>
              </a:rPr>
              <a:t>등과 같은 지도를 </a:t>
            </a:r>
            <a:r>
              <a:rPr lang="ko-KR" altLang="en-US" sz="1050" smtClean="0">
                <a:solidFill>
                  <a:schemeClr val="tx1"/>
                </a:solidFill>
                <a:sym typeface="Wingdings" panose="05000000000000000000" pitchFamily="2" charset="2"/>
              </a:rPr>
              <a:t>제공하는 별도의 서버가 </a:t>
            </a:r>
            <a:r>
              <a:rPr lang="ko-KR" altLang="en-US" sz="1050" dirty="0" smtClean="0">
                <a:solidFill>
                  <a:schemeClr val="tx1"/>
                </a:solidFill>
                <a:sym typeface="Wingdings" panose="05000000000000000000" pitchFamily="2" charset="2"/>
              </a:rPr>
              <a:t>필요하다</a:t>
            </a:r>
            <a:r>
              <a:rPr lang="en-US" altLang="ko-KR" sz="1050" dirty="0" smtClean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r>
              <a:rPr lang="en-US" altLang="ko-KR" sz="1050" smtClean="0">
                <a:solidFill>
                  <a:schemeClr val="tx1"/>
                </a:solidFill>
                <a:sym typeface="Wingdings" panose="05000000000000000000" pitchFamily="2" charset="2"/>
              </a:rPr>
              <a:t/>
            </a:r>
            <a:br>
              <a:rPr lang="en-US" altLang="ko-KR" sz="105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altLang="ko-KR" sz="1050" u="sng" smtClean="0">
                <a:solidFill>
                  <a:srgbClr val="FF0000"/>
                </a:solidFill>
                <a:sym typeface="Wingdings" panose="05000000000000000000" pitchFamily="2" charset="2"/>
              </a:rPr>
              <a:t>OpenLayers</a:t>
            </a:r>
            <a:r>
              <a:rPr lang="ko-KR" altLang="en-US" sz="1050" u="sng" dirty="0" smtClean="0">
                <a:solidFill>
                  <a:srgbClr val="FF0000"/>
                </a:solidFill>
                <a:sym typeface="Wingdings" panose="05000000000000000000" pitchFamily="2" charset="2"/>
              </a:rPr>
              <a:t>에서 지도를 제공하는 것이 아니다</a:t>
            </a:r>
            <a:r>
              <a:rPr lang="en-US" altLang="ko-KR" sz="1050" u="sng" dirty="0" smtClean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ko-KR" altLang="en-US" sz="1050" u="sng" dirty="0">
              <a:solidFill>
                <a:srgbClr val="FF000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891604" y="1237890"/>
            <a:ext cx="2706190" cy="307777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  <a:latin typeface="+mn-ea"/>
              </a:rPr>
              <a:t>지도 서비스</a:t>
            </a:r>
            <a:r>
              <a:rPr lang="ko-KR" altLang="en-US" sz="1400" b="1" smtClean="0">
                <a:latin typeface="+mn-ea"/>
              </a:rPr>
              <a:t>를 위한 라이브러리</a:t>
            </a:r>
            <a:endParaRPr lang="ko-KR" altLang="en-US" sz="105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701448"/>
            <a:ext cx="9906000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7030A0"/>
                </a:gs>
                <a:gs pos="35000">
                  <a:srgbClr val="7030A0"/>
                </a:gs>
                <a:gs pos="66000">
                  <a:srgbClr val="0070C0"/>
                </a:gs>
                <a:gs pos="100000">
                  <a:srgbClr val="0070C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0075" y="97203"/>
            <a:ext cx="46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n-ea"/>
              </a:rPr>
              <a:t>1. OpenLayers </a:t>
            </a:r>
            <a:r>
              <a:rPr lang="ko-KR" altLang="en-US" sz="2800" b="1" dirty="0" smtClean="0">
                <a:latin typeface="+mn-ea"/>
              </a:rPr>
              <a:t>소개</a:t>
            </a:r>
            <a:endParaRPr lang="en-US" altLang="ko-KR" sz="16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9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930" y="1284658"/>
            <a:ext cx="4020821" cy="23304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4472" y="976881"/>
            <a:ext cx="4106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/>
              <a:t>Feature</a:t>
            </a:r>
            <a:r>
              <a:rPr lang="ko-KR" altLang="en-US" sz="1400" b="1" dirty="0" smtClean="0"/>
              <a:t> 그리</a:t>
            </a:r>
            <a:r>
              <a:rPr lang="ko-KR" altLang="en-US" sz="1400" b="1" dirty="0"/>
              <a:t>기</a:t>
            </a:r>
            <a:endParaRPr lang="en-US" altLang="ko-KR" sz="14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8625" r="11714" b="5739"/>
          <a:stretch/>
        </p:blipFill>
        <p:spPr>
          <a:xfrm>
            <a:off x="735853" y="3995130"/>
            <a:ext cx="3929826" cy="237695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41582" y="978307"/>
            <a:ext cx="18149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/>
              <a:t>지도 확대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축소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회전</a:t>
            </a:r>
            <a:endParaRPr lang="en-US" altLang="ko-KR" sz="1400" b="1" dirty="0"/>
          </a:p>
        </p:txBody>
      </p:sp>
      <p:sp>
        <p:nvSpPr>
          <p:cNvPr id="9" name="직사각형 8"/>
          <p:cNvSpPr/>
          <p:nvPr/>
        </p:nvSpPr>
        <p:spPr>
          <a:xfrm>
            <a:off x="641582" y="3654418"/>
            <a:ext cx="20875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/>
              <a:t>그려진 </a:t>
            </a:r>
            <a:r>
              <a:rPr lang="en-US" altLang="ko-KR" sz="1400" b="1" dirty="0" smtClean="0"/>
              <a:t>Feature </a:t>
            </a:r>
            <a:r>
              <a:rPr lang="ko-KR" altLang="en-US" sz="1400" b="1" dirty="0" smtClean="0"/>
              <a:t>수정하기</a:t>
            </a:r>
            <a:endParaRPr lang="en-US" altLang="ko-KR" sz="1400" b="1" dirty="0"/>
          </a:p>
        </p:txBody>
      </p:sp>
      <p:sp>
        <p:nvSpPr>
          <p:cNvPr id="15" name="직사각형 14"/>
          <p:cNvSpPr/>
          <p:nvPr/>
        </p:nvSpPr>
        <p:spPr>
          <a:xfrm>
            <a:off x="5109930" y="3654418"/>
            <a:ext cx="40208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/>
              <a:t>Feature </a:t>
            </a:r>
            <a:r>
              <a:rPr lang="ko-KR" altLang="en-US" sz="1400" b="1" dirty="0" smtClean="0"/>
              <a:t>이동하기</a:t>
            </a:r>
            <a:endParaRPr lang="en-US" altLang="ko-KR" sz="1400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rcRect b="2155"/>
          <a:stretch/>
        </p:blipFill>
        <p:spPr>
          <a:xfrm>
            <a:off x="735853" y="1283845"/>
            <a:ext cx="3929826" cy="2355702"/>
          </a:xfrm>
          <a:prstGeom prst="rect">
            <a:avLst/>
          </a:prstGeom>
        </p:spPr>
      </p:pic>
      <p:sp>
        <p:nvSpPr>
          <p:cNvPr id="20" name="원형 화살표 19"/>
          <p:cNvSpPr/>
          <p:nvPr/>
        </p:nvSpPr>
        <p:spPr>
          <a:xfrm rot="5166987">
            <a:off x="2572100" y="1716304"/>
            <a:ext cx="1624400" cy="1589331"/>
          </a:xfrm>
          <a:prstGeom prst="circularArrow">
            <a:avLst>
              <a:gd name="adj1" fmla="val 8655"/>
              <a:gd name="adj2" fmla="val 1142319"/>
              <a:gd name="adj3" fmla="val 20536777"/>
              <a:gd name="adj4" fmla="val 10800000"/>
              <a:gd name="adj5" fmla="val 12818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9930" y="4001548"/>
            <a:ext cx="4020821" cy="2376269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249006" y="4694750"/>
            <a:ext cx="813277" cy="156303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187114" y="3000104"/>
            <a:ext cx="1435694" cy="1435694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b="1" dirty="0" smtClean="0"/>
              <a:t>기능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미리 보기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906000" cy="879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02906" y="1253050"/>
            <a:ext cx="338493" cy="57575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701448"/>
            <a:ext cx="9906000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7030A0"/>
                </a:gs>
                <a:gs pos="35000">
                  <a:srgbClr val="7030A0"/>
                </a:gs>
                <a:gs pos="66000">
                  <a:srgbClr val="0070C0"/>
                </a:gs>
                <a:gs pos="100000">
                  <a:srgbClr val="0070C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0075" y="97203"/>
            <a:ext cx="46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n-ea"/>
              </a:rPr>
              <a:t>1. OpenLayers </a:t>
            </a:r>
            <a:r>
              <a:rPr lang="ko-KR" altLang="en-US" sz="2800" b="1" dirty="0" smtClean="0">
                <a:latin typeface="+mn-ea"/>
              </a:rPr>
              <a:t>소개</a:t>
            </a:r>
            <a:endParaRPr lang="en-US" altLang="ko-KR" sz="16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694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0075" y="97203"/>
            <a:ext cx="46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n-ea"/>
              </a:rPr>
              <a:t>2</a:t>
            </a:r>
            <a:r>
              <a:rPr lang="en-US" altLang="ko-KR" sz="2800" b="1">
                <a:latin typeface="+mn-ea"/>
              </a:rPr>
              <a:t>. OpenLayers </a:t>
            </a:r>
            <a:r>
              <a:rPr lang="ko-KR" altLang="en-US" sz="2800" b="1" smtClean="0">
                <a:latin typeface="+mn-ea"/>
              </a:rPr>
              <a:t>시작하기</a:t>
            </a:r>
            <a:endParaRPr lang="en-US" altLang="ko-KR" sz="1600" b="1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258" y="864612"/>
            <a:ext cx="46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(1) Version </a:t>
            </a:r>
            <a:r>
              <a:rPr lang="ko-KR" altLang="en-US" sz="2400" b="1" dirty="0" smtClean="0">
                <a:latin typeface="+mn-ea"/>
              </a:rPr>
              <a:t>선택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487" y="1759333"/>
            <a:ext cx="546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최신 버전</a:t>
            </a:r>
            <a:r>
              <a:rPr lang="en-US" altLang="ko-KR" b="1" dirty="0" smtClean="0">
                <a:latin typeface="+mn-ea"/>
              </a:rPr>
              <a:t>: </a:t>
            </a:r>
            <a:r>
              <a:rPr lang="en-US" altLang="ko-KR" b="1" smtClean="0">
                <a:latin typeface="+mn-ea"/>
              </a:rPr>
              <a:t>v5.3.0 </a:t>
            </a:r>
            <a:r>
              <a:rPr lang="en-US" altLang="ko-KR" b="1" smtClean="0">
                <a:latin typeface="+mn-ea"/>
              </a:rPr>
              <a:t>(API</a:t>
            </a:r>
            <a:r>
              <a:rPr lang="ko-KR" altLang="en-US" b="1">
                <a:latin typeface="+mn-ea"/>
              </a:rPr>
              <a:t> </a:t>
            </a:r>
            <a:r>
              <a:rPr lang="en-US" altLang="ko-KR" b="1" smtClean="0">
                <a:latin typeface="+mn-ea"/>
              </a:rPr>
              <a:t>- </a:t>
            </a:r>
            <a:r>
              <a:rPr lang="en-US" altLang="ko-KR" b="1" smtClean="0">
                <a:latin typeface="+mn-ea"/>
              </a:rPr>
              <a:t>javascript </a:t>
            </a:r>
            <a:r>
              <a:rPr lang="en-US" altLang="ko-KR" b="1" dirty="0" smtClean="0">
                <a:latin typeface="+mn-ea"/>
              </a:rPr>
              <a:t>ES6 </a:t>
            </a:r>
            <a:r>
              <a:rPr lang="ko-KR" altLang="en-US" b="1" dirty="0" smtClean="0">
                <a:latin typeface="+mn-ea"/>
              </a:rPr>
              <a:t>문법 사용</a:t>
            </a:r>
            <a:r>
              <a:rPr lang="en-US" altLang="ko-KR" b="1" dirty="0" smtClean="0">
                <a:latin typeface="+mn-ea"/>
              </a:rPr>
              <a:t>)</a:t>
            </a:r>
            <a:endParaRPr lang="ko-KR" altLang="en-US" b="1" dirty="0">
              <a:latin typeface="+mn-ea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245567" y="3655747"/>
            <a:ext cx="7353300" cy="2321024"/>
            <a:chOff x="1181100" y="3655747"/>
            <a:chExt cx="7353300" cy="2321024"/>
          </a:xfrm>
        </p:grpSpPr>
        <p:sp>
          <p:nvSpPr>
            <p:cNvPr id="14" name="직사각형 13"/>
            <p:cNvSpPr/>
            <p:nvPr/>
          </p:nvSpPr>
          <p:spPr>
            <a:xfrm>
              <a:off x="1181100" y="3668447"/>
              <a:ext cx="7353300" cy="2308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85411" y="3655747"/>
              <a:ext cx="923073" cy="22159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 smtClean="0">
                  <a:latin typeface="+mn-ea"/>
                </a:rPr>
                <a:t>v5.3.0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b="1" dirty="0" smtClean="0">
                  <a:latin typeface="+mn-ea"/>
                </a:rPr>
                <a:t>v4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b="1" dirty="0" smtClean="0">
                  <a:latin typeface="+mn-ea"/>
                </a:rPr>
                <a:t>v3</a:t>
              </a:r>
            </a:p>
            <a:p>
              <a:pPr algn="ctr">
                <a:lnSpc>
                  <a:spcPct val="250000"/>
                </a:lnSpc>
              </a:pPr>
              <a:r>
                <a:rPr lang="en-US" altLang="ko-KR" b="1" dirty="0" smtClean="0">
                  <a:latin typeface="+mn-ea"/>
                </a:rPr>
                <a:t>v2</a:t>
              </a:r>
            </a:p>
            <a:p>
              <a:pPr algn="ctr"/>
              <a:r>
                <a:rPr lang="en-US" altLang="ko-KR" sz="1200" dirty="0" smtClean="0">
                  <a:latin typeface="+mn-ea"/>
                </a:rPr>
                <a:t>(really old)</a:t>
              </a: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1181100" y="5043062"/>
              <a:ext cx="73533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995843" y="3668447"/>
              <a:ext cx="5492979" cy="2239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" smtClean="0">
                  <a:latin typeface="+mn-ea"/>
                </a:rPr>
                <a:t> </a:t>
              </a:r>
              <a:r>
                <a:rPr lang="en-US" altLang="ko-KR" sz="1600" smtClean="0">
                  <a:latin typeface="+mn-ea"/>
                </a:rPr>
                <a:t/>
              </a:r>
              <a:br>
                <a:rPr lang="en-US" altLang="ko-KR" sz="1600" smtClean="0">
                  <a:latin typeface="+mn-ea"/>
                </a:rPr>
              </a:br>
              <a:r>
                <a:rPr lang="en-US" altLang="ko-KR" sz="1600" smtClean="0">
                  <a:latin typeface="+mn-ea"/>
                </a:rPr>
                <a:t>Canvas </a:t>
              </a:r>
              <a:r>
                <a:rPr lang="ko-KR" altLang="en-US" sz="1600" dirty="0" smtClean="0">
                  <a:latin typeface="+mn-ea"/>
                </a:rPr>
                <a:t>태그에 </a:t>
              </a:r>
              <a:r>
                <a:rPr lang="en-US" altLang="ko-KR" sz="1600" dirty="0" smtClean="0">
                  <a:latin typeface="+mn-ea"/>
                </a:rPr>
                <a:t>Map</a:t>
              </a:r>
              <a:r>
                <a:rPr lang="ko-KR" altLang="en-US" sz="1600" dirty="0" smtClean="0">
                  <a:latin typeface="+mn-ea"/>
                </a:rPr>
                <a:t>을 그림</a:t>
              </a:r>
              <a:r>
                <a:rPr lang="en-US" altLang="ko-KR" sz="1600" dirty="0" smtClean="0">
                  <a:latin typeface="+mn-ea"/>
                </a:rPr>
                <a:t>, </a:t>
              </a:r>
              <a:r>
                <a:rPr lang="ko-KR" altLang="en-US" sz="1600" dirty="0" smtClean="0">
                  <a:latin typeface="+mn-ea"/>
                </a:rPr>
                <a:t>벡터 데이터의 고품질 렌더링</a:t>
              </a:r>
              <a:endParaRPr lang="en-US" altLang="ko-KR" sz="1600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smtClean="0">
                  <a:latin typeface="+mn-ea"/>
                </a:rPr>
                <a:t>ie9</a:t>
              </a:r>
              <a:r>
                <a:rPr lang="ko-KR" altLang="en-US" sz="1600" dirty="0" smtClean="0">
                  <a:latin typeface="+mn-ea"/>
                </a:rPr>
                <a:t>에서</a:t>
              </a:r>
              <a:r>
                <a:rPr lang="en-US" altLang="ko-KR" sz="1600" dirty="0" smtClean="0">
                  <a:latin typeface="+mn-ea"/>
                </a:rPr>
                <a:t> </a:t>
              </a:r>
              <a:r>
                <a:rPr lang="ko-KR" altLang="en-US" sz="1600" dirty="0" smtClean="0">
                  <a:latin typeface="+mn-ea"/>
                </a:rPr>
                <a:t>일부 기능 사용 불가 </a:t>
              </a:r>
              <a:r>
                <a:rPr lang="en-US" altLang="ko-KR" sz="1600" dirty="0" smtClean="0">
                  <a:latin typeface="+mn-ea"/>
                </a:rPr>
                <a:t>(ie10</a:t>
              </a:r>
              <a:r>
                <a:rPr lang="ko-KR" altLang="en-US" sz="1600" dirty="0" smtClean="0">
                  <a:latin typeface="+mn-ea"/>
                </a:rPr>
                <a:t>이상은 </a:t>
              </a:r>
              <a:r>
                <a:rPr lang="en-US" altLang="ko-KR" sz="1600" dirty="0" smtClean="0">
                  <a:latin typeface="+mn-ea"/>
                </a:rPr>
                <a:t>OK)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smtClean="0">
                  <a:latin typeface="+mn-ea"/>
                </a:rPr>
                <a:t>편집 기능의 개선</a:t>
              </a:r>
              <a:endParaRPr lang="en-US" altLang="ko-KR" sz="1600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smtClean="0">
                  <a:latin typeface="+mn-ea"/>
                </a:rPr>
                <a:t> </a:t>
              </a:r>
              <a:endParaRPr lang="en-US" altLang="ko-KR" sz="110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smtClean="0">
                  <a:latin typeface="+mn-ea"/>
                </a:rPr>
                <a:t>SVG(2</a:t>
              </a:r>
              <a:r>
                <a:rPr lang="ko-KR" altLang="en-US" sz="1600" dirty="0" smtClean="0">
                  <a:latin typeface="+mn-ea"/>
                </a:rPr>
                <a:t>차원 벡터 그래픽</a:t>
              </a:r>
              <a:r>
                <a:rPr lang="en-US" altLang="ko-KR" sz="1600" dirty="0" smtClean="0">
                  <a:latin typeface="+mn-ea"/>
                </a:rPr>
                <a:t>,</a:t>
              </a:r>
              <a:r>
                <a:rPr lang="ko-KR" altLang="en-US" sz="1600" dirty="0" smtClean="0">
                  <a:latin typeface="+mn-ea"/>
                </a:rPr>
                <a:t> </a:t>
              </a:r>
              <a:r>
                <a:rPr lang="en-US" altLang="ko-KR" sz="1600" dirty="0" smtClean="0">
                  <a:latin typeface="+mn-ea"/>
                </a:rPr>
                <a:t>xml) </a:t>
              </a:r>
              <a:r>
                <a:rPr lang="ko-KR" altLang="en-US" sz="1600" dirty="0" smtClean="0">
                  <a:latin typeface="+mn-ea"/>
                </a:rPr>
                <a:t>태그에</a:t>
              </a:r>
              <a:r>
                <a:rPr lang="en-US" altLang="ko-KR" sz="1600" dirty="0">
                  <a:latin typeface="+mn-ea"/>
                </a:rPr>
                <a:t> </a:t>
              </a:r>
              <a:r>
                <a:rPr lang="en-US" altLang="ko-KR" sz="1600" dirty="0" smtClean="0">
                  <a:latin typeface="+mn-ea"/>
                </a:rPr>
                <a:t>Map</a:t>
              </a:r>
              <a:r>
                <a:rPr lang="ko-KR" altLang="en-US" sz="1600" dirty="0" smtClean="0">
                  <a:latin typeface="+mn-ea"/>
                </a:rPr>
                <a:t>을 그림</a:t>
              </a:r>
              <a:endParaRPr lang="en-US" altLang="ko-KR" sz="1600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+mn-ea"/>
                </a:rPr>
                <a:t>C</a:t>
              </a:r>
              <a:r>
                <a:rPr lang="en-US" altLang="ko-KR" sz="1600" dirty="0" smtClean="0">
                  <a:latin typeface="+mn-ea"/>
                </a:rPr>
                <a:t>anvas</a:t>
              </a:r>
              <a:r>
                <a:rPr lang="ko-KR" altLang="en-US" sz="1600" dirty="0" smtClean="0">
                  <a:latin typeface="+mn-ea"/>
                </a:rPr>
                <a:t>도 지원은 함</a:t>
              </a:r>
              <a:endParaRPr lang="en-US" altLang="ko-KR" sz="1600" dirty="0" smtClean="0">
                <a:latin typeface="+mn-ea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083487" y="222899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추천 버전</a:t>
            </a:r>
            <a:r>
              <a:rPr lang="en-US" altLang="ko-KR" b="1" smtClean="0">
                <a:latin typeface="+mn-ea"/>
              </a:rPr>
              <a:t>: v4.6.5</a:t>
            </a:r>
            <a:endParaRPr lang="ko-KR" altLang="en-US" b="1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0996" y="3349915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(</a:t>
            </a:r>
            <a:r>
              <a:rPr lang="ko-KR" altLang="en-US" sz="1600" b="1" dirty="0" smtClean="0">
                <a:latin typeface="+mn-ea"/>
              </a:rPr>
              <a:t>참고</a:t>
            </a:r>
            <a:r>
              <a:rPr lang="en-US" altLang="ko-KR" sz="1600" b="1" dirty="0" smtClean="0">
                <a:latin typeface="+mn-ea"/>
              </a:rPr>
              <a:t>)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962451" y="6025887"/>
            <a:ext cx="4953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/>
              <a:t>Difference between OpenLayer2 and Openlayers3</a:t>
            </a:r>
          </a:p>
          <a:p>
            <a:r>
              <a:rPr lang="ko-KR" altLang="en-US" sz="1050" dirty="0" smtClean="0"/>
              <a:t>https</a:t>
            </a:r>
            <a:r>
              <a:rPr lang="ko-KR" altLang="en-US" sz="1050" dirty="0"/>
              <a:t>://www.camptocamp.com/actualite/hot-new-features-in-openlayers-3/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0" y="701448"/>
            <a:ext cx="9906000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7030A0"/>
                </a:gs>
                <a:gs pos="35000">
                  <a:srgbClr val="7030A0"/>
                </a:gs>
                <a:gs pos="66000">
                  <a:srgbClr val="0070C0"/>
                </a:gs>
                <a:gs pos="100000">
                  <a:srgbClr val="0070C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7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55258" y="864612"/>
            <a:ext cx="46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(2) Map</a:t>
            </a:r>
            <a:r>
              <a:rPr lang="ko-KR" altLang="en-US" sz="2400" b="1" dirty="0" smtClean="0">
                <a:latin typeface="+mn-ea"/>
              </a:rPr>
              <a:t>의 구성요소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774" y="239249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4EADC2"/>
                </a:solidFill>
                <a:latin typeface="+mn-ea"/>
              </a:rPr>
              <a:t>ol</a:t>
            </a:r>
            <a:r>
              <a:rPr lang="en-US" altLang="ko-KR" b="1" dirty="0" err="1" smtClean="0">
                <a:latin typeface="+mn-ea"/>
              </a:rPr>
              <a:t>.Map</a:t>
            </a:r>
            <a:endParaRPr lang="ko-KR" altLang="en-US" b="1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38928" y="4270269"/>
            <a:ext cx="12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4EADC2"/>
                </a:solidFill>
                <a:latin typeface="+mn-ea"/>
              </a:rPr>
              <a:t>ol</a:t>
            </a:r>
            <a:r>
              <a:rPr lang="en-US" altLang="ko-KR" b="1" dirty="0" err="1" smtClean="0">
                <a:latin typeface="+mn-ea"/>
              </a:rPr>
              <a:t>.Control</a:t>
            </a:r>
            <a:endParaRPr lang="ko-KR" altLang="en-US" b="1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38928" y="4890155"/>
            <a:ext cx="16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4EADC2"/>
                </a:solidFill>
                <a:latin typeface="+mn-ea"/>
              </a:rPr>
              <a:t>ol</a:t>
            </a:r>
            <a:r>
              <a:rPr lang="en-US" altLang="ko-KR" b="1" dirty="0" err="1" smtClean="0">
                <a:latin typeface="+mn-ea"/>
              </a:rPr>
              <a:t>.Interaction</a:t>
            </a:r>
            <a:endParaRPr lang="ko-KR" altLang="en-US" b="1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8928" y="3030497"/>
            <a:ext cx="1034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4EADC2"/>
                </a:solidFill>
                <a:latin typeface="+mn-ea"/>
              </a:rPr>
              <a:t>ol</a:t>
            </a:r>
            <a:r>
              <a:rPr lang="en-US" altLang="ko-KR" b="1" dirty="0" err="1" smtClean="0">
                <a:latin typeface="+mn-ea"/>
              </a:rPr>
              <a:t>.Layer</a:t>
            </a:r>
            <a:endParaRPr lang="ko-KR" altLang="en-US" b="1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38928" y="5510039"/>
            <a:ext cx="128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4EADC2"/>
                </a:solidFill>
                <a:latin typeface="+mn-ea"/>
              </a:rPr>
              <a:t>ol</a:t>
            </a:r>
            <a:r>
              <a:rPr lang="en-US" altLang="ko-KR" b="1" dirty="0" err="1" smtClean="0">
                <a:latin typeface="+mn-ea"/>
              </a:rPr>
              <a:t>.Overlay</a:t>
            </a:r>
            <a:endParaRPr lang="ko-KR" altLang="en-US" b="1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8928" y="365038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4EADC2"/>
                </a:solidFill>
                <a:latin typeface="+mn-ea"/>
              </a:rPr>
              <a:t>ol</a:t>
            </a:r>
            <a:r>
              <a:rPr lang="en-US" altLang="ko-KR" b="1" smtClean="0">
                <a:latin typeface="+mn-ea"/>
              </a:rPr>
              <a:t>.View</a:t>
            </a:r>
            <a:endParaRPr lang="ko-KR" altLang="en-US" b="1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24036" y="4270269"/>
            <a:ext cx="676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 </a:t>
            </a:r>
            <a:r>
              <a:rPr lang="ko-KR" altLang="en-US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버튼을 클릭하여</a:t>
            </a:r>
            <a:r>
              <a:rPr lang="en-US" altLang="ko-KR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일어나는 어떠한 동작 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확대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축소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회전 등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)</a:t>
            </a:r>
            <a:endParaRPr lang="ko-KR" altLang="en-US" b="1" dirty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24036" y="4890155"/>
            <a:ext cx="676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 </a:t>
            </a:r>
            <a:r>
              <a:rPr lang="ko-KR" altLang="en-US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마우스와 키보드를 이용하는 어떠한 동작 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드래그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b="1" dirty="0" err="1" smtClean="0">
                <a:latin typeface="+mn-ea"/>
                <a:sym typeface="Wingdings" panose="05000000000000000000" pitchFamily="2" charset="2"/>
              </a:rPr>
              <a:t>셀렉트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 등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)</a:t>
            </a:r>
            <a:r>
              <a:rPr lang="en-US" altLang="ko-KR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 </a:t>
            </a:r>
            <a:endParaRPr lang="ko-KR" altLang="en-US" b="1" dirty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24036" y="3030497"/>
            <a:ext cx="547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 Map</a:t>
            </a:r>
            <a:r>
              <a:rPr lang="ko-KR" altLang="en-US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에서 보여줄 자료 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b="1" dirty="0" err="1" smtClean="0">
                <a:latin typeface="+mn-ea"/>
                <a:sym typeface="Wingdings" panose="05000000000000000000" pitchFamily="2" charset="2"/>
              </a:rPr>
              <a:t>항공영상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건물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도로 등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)</a:t>
            </a:r>
            <a:endParaRPr lang="ko-KR" altLang="en-US" b="1" dirty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24036" y="5510039"/>
            <a:ext cx="511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 Map </a:t>
            </a:r>
            <a:r>
              <a:rPr lang="ko-KR" altLang="en-US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위에 보여질 팝업 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팝업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위치 설정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등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)</a:t>
            </a:r>
            <a:endParaRPr lang="ko-KR" altLang="en-US" b="1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24036" y="3650383"/>
            <a:ext cx="5851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 Map</a:t>
            </a:r>
            <a:r>
              <a:rPr lang="ko-KR" altLang="en-US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이 바라보는 위치 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영역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센터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회전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,</a:t>
            </a:r>
            <a:r>
              <a:rPr lang="ko-KR" altLang="en-US" b="1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b="1" dirty="0" err="1" smtClean="0">
                <a:latin typeface="+mn-ea"/>
                <a:sym typeface="Wingdings" panose="05000000000000000000" pitchFamily="2" charset="2"/>
              </a:rPr>
              <a:t>좌표계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 등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)</a:t>
            </a:r>
            <a:endParaRPr lang="ko-KR" altLang="en-US" b="1" dirty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7774" y="1527541"/>
            <a:ext cx="8322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atin typeface="+mn-ea"/>
              </a:rPr>
              <a:t>OpenLayers</a:t>
            </a:r>
            <a:r>
              <a:rPr lang="ko-KR" altLang="en-US" sz="2000" dirty="0" smtClean="0">
                <a:latin typeface="+mn-ea"/>
              </a:rPr>
              <a:t>는 </a:t>
            </a:r>
            <a:r>
              <a:rPr lang="en-US" altLang="ko-KR" sz="2000" b="1" dirty="0" smtClean="0">
                <a:solidFill>
                  <a:srgbClr val="FF0000"/>
                </a:solidFill>
                <a:latin typeface="+mn-ea"/>
              </a:rPr>
              <a:t>Map</a:t>
            </a:r>
            <a:r>
              <a:rPr lang="ko-KR" altLang="en-US" sz="2000" dirty="0" smtClean="0">
                <a:latin typeface="+mn-ea"/>
              </a:rPr>
              <a:t>이라는 객체 위에 필요한 요소를 추가</a:t>
            </a:r>
            <a:endParaRPr lang="ko-KR" altLang="en-US" sz="2000" dirty="0">
              <a:latin typeface="+mn-ea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0" y="701448"/>
            <a:ext cx="9906000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7030A0"/>
                </a:gs>
                <a:gs pos="35000">
                  <a:srgbClr val="7030A0"/>
                </a:gs>
                <a:gs pos="66000">
                  <a:srgbClr val="0070C0"/>
                </a:gs>
                <a:gs pos="100000">
                  <a:srgbClr val="0070C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0075" y="97203"/>
            <a:ext cx="46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n-ea"/>
              </a:rPr>
              <a:t>2</a:t>
            </a:r>
            <a:r>
              <a:rPr lang="en-US" altLang="ko-KR" sz="2800" b="1">
                <a:latin typeface="+mn-ea"/>
              </a:rPr>
              <a:t>. OpenLayers </a:t>
            </a:r>
            <a:r>
              <a:rPr lang="ko-KR" altLang="en-US" sz="2800" b="1" smtClean="0">
                <a:latin typeface="+mn-ea"/>
              </a:rPr>
              <a:t>시작하기</a:t>
            </a:r>
            <a:endParaRPr lang="en-US" altLang="ko-KR" sz="1600" b="1">
              <a:latin typeface="+mn-ea"/>
            </a:endParaRPr>
          </a:p>
        </p:txBody>
      </p:sp>
      <p:sp>
        <p:nvSpPr>
          <p:cNvPr id="2" name="평행 사변형 1"/>
          <p:cNvSpPr/>
          <p:nvPr/>
        </p:nvSpPr>
        <p:spPr>
          <a:xfrm>
            <a:off x="7461041" y="1777021"/>
            <a:ext cx="1881554" cy="301259"/>
          </a:xfrm>
          <a:prstGeom prst="parallelogram">
            <a:avLst>
              <a:gd name="adj" fmla="val 141741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  <a:latin typeface="+mn-ea"/>
              </a:rPr>
              <a:t>Map</a:t>
            </a:r>
            <a:endParaRPr lang="ko-KR" altLang="en-US" sz="1000" b="1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244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55258" y="864612"/>
            <a:ext cx="46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(3) </a:t>
            </a:r>
            <a:r>
              <a:rPr lang="ko-KR" altLang="en-US" sz="2400" b="1" dirty="0" smtClean="0">
                <a:latin typeface="+mn-ea"/>
              </a:rPr>
              <a:t>간단한 </a:t>
            </a:r>
            <a:r>
              <a:rPr lang="en-US" altLang="ko-KR" sz="2400" b="1" dirty="0" smtClean="0">
                <a:latin typeface="+mn-ea"/>
              </a:rPr>
              <a:t>Map </a:t>
            </a:r>
            <a:r>
              <a:rPr lang="ko-KR" altLang="en-US" sz="2400" b="1" dirty="0" smtClean="0">
                <a:latin typeface="+mn-ea"/>
              </a:rPr>
              <a:t>생성하기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38705" y="1711795"/>
            <a:ext cx="3247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https://jsfiddle.net/26hpsovg/1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20" y="3474458"/>
            <a:ext cx="4456580" cy="26940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1" r="4676"/>
          <a:stretch/>
        </p:blipFill>
        <p:spPr>
          <a:xfrm>
            <a:off x="790820" y="2466645"/>
            <a:ext cx="4452512" cy="83858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3655" y="2466645"/>
            <a:ext cx="3395482" cy="3701904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0" y="701448"/>
            <a:ext cx="9906000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7030A0"/>
                </a:gs>
                <a:gs pos="35000">
                  <a:srgbClr val="7030A0"/>
                </a:gs>
                <a:gs pos="66000">
                  <a:srgbClr val="0070C0"/>
                </a:gs>
                <a:gs pos="100000">
                  <a:srgbClr val="0070C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0075" y="97203"/>
            <a:ext cx="46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n-ea"/>
              </a:rPr>
              <a:t>2</a:t>
            </a:r>
            <a:r>
              <a:rPr lang="en-US" altLang="ko-KR" sz="2800" b="1">
                <a:latin typeface="+mn-ea"/>
              </a:rPr>
              <a:t>. OpenLayers </a:t>
            </a:r>
            <a:r>
              <a:rPr lang="ko-KR" altLang="en-US" sz="2800" b="1" smtClean="0">
                <a:latin typeface="+mn-ea"/>
              </a:rPr>
              <a:t>시작하기</a:t>
            </a:r>
            <a:endParaRPr lang="en-US" altLang="ko-KR" sz="16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521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30074" y="97203"/>
            <a:ext cx="5429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n-ea"/>
              </a:rPr>
              <a:t>3</a:t>
            </a:r>
            <a:r>
              <a:rPr lang="en-US" altLang="ko-KR" sz="2800" b="1" smtClean="0">
                <a:latin typeface="+mn-ea"/>
              </a:rPr>
              <a:t>. </a:t>
            </a:r>
            <a:r>
              <a:rPr lang="en-US" altLang="ko-KR" sz="2800" b="1">
                <a:latin typeface="+mn-ea"/>
              </a:rPr>
              <a:t>OpenLayers </a:t>
            </a:r>
            <a:r>
              <a:rPr lang="ko-KR" altLang="en-US" sz="2800" b="1" smtClean="0">
                <a:latin typeface="+mn-ea"/>
              </a:rPr>
              <a:t>사이트 둘러보기</a:t>
            </a:r>
            <a:endParaRPr lang="en-US" altLang="ko-KR" sz="1600" b="1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96169" y="1894967"/>
            <a:ext cx="3391632" cy="4587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lnSpc>
                <a:spcPct val="250000"/>
              </a:lnSpc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Quick Start</a:t>
            </a:r>
          </a:p>
          <a:p>
            <a:pPr marL="800100" lvl="1" indent="-342900">
              <a:lnSpc>
                <a:spcPct val="250000"/>
              </a:lnSpc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Tutorials</a:t>
            </a:r>
          </a:p>
          <a:p>
            <a:pPr marL="800100" lvl="1" indent="-342900">
              <a:lnSpc>
                <a:spcPct val="250000"/>
              </a:lnSpc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Example</a:t>
            </a:r>
          </a:p>
          <a:p>
            <a:pPr marL="800100" lvl="1" indent="-342900">
              <a:lnSpc>
                <a:spcPct val="250000"/>
              </a:lnSpc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API</a:t>
            </a:r>
          </a:p>
          <a:p>
            <a:pPr marL="800100" lvl="1" indent="-342900">
              <a:lnSpc>
                <a:spcPct val="250000"/>
              </a:lnSpc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버전 별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API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25" y="946643"/>
            <a:ext cx="5400675" cy="562427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96168" y="1159841"/>
            <a:ext cx="2389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https://openlayers.org</a:t>
            </a:r>
            <a:r>
              <a:rPr lang="ko-KR" altLang="en-US" dirty="0" smtClean="0">
                <a:hlinkClick r:id="rId3"/>
              </a:rPr>
              <a:t>/</a:t>
            </a:r>
            <a:endParaRPr lang="en-US" altLang="ko-KR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701448"/>
            <a:ext cx="9906000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7030A0"/>
                </a:gs>
                <a:gs pos="35000">
                  <a:srgbClr val="7030A0"/>
                </a:gs>
                <a:gs pos="66000">
                  <a:srgbClr val="0070C0"/>
                </a:gs>
                <a:gs pos="100000">
                  <a:srgbClr val="0070C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83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2993</TotalTime>
  <Words>593</Words>
  <Application>Microsoft Office PowerPoint</Application>
  <PresentationFormat>A4 용지(210x297mm)</PresentationFormat>
  <Paragraphs>200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상수</dc:creator>
  <cp:lastModifiedBy>kimhj</cp:lastModifiedBy>
  <cp:revision>282</cp:revision>
  <dcterms:created xsi:type="dcterms:W3CDTF">2019-03-14T13:02:12Z</dcterms:created>
  <dcterms:modified xsi:type="dcterms:W3CDTF">2019-08-12T09:53:44Z</dcterms:modified>
</cp:coreProperties>
</file>