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7" r:id="rId4"/>
    <p:sldId id="269" r:id="rId5"/>
    <p:sldId id="283" r:id="rId6"/>
    <p:sldId id="280" r:id="rId7"/>
    <p:sldId id="281" r:id="rId8"/>
    <p:sldId id="282" r:id="rId9"/>
    <p:sldId id="284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C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9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4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1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8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2367-AC01-4AF2-A73E-C3EDFFAC188F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30E0-1F23-41B1-9B37-BEC4643C8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3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sfiddle.net/26hpsovg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ayers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7451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600" b="1" dirty="0" smtClean="0"/>
          </a:p>
          <a:p>
            <a:pPr algn="ctr"/>
            <a:r>
              <a:rPr lang="en-US" altLang="ko-KR" sz="3600" b="1" dirty="0" smtClean="0"/>
              <a:t>OpenLayers</a:t>
            </a:r>
            <a:r>
              <a:rPr lang="ko-KR" altLang="en-US" sz="3600" b="1" dirty="0" smtClean="0"/>
              <a:t>의 이해 </a:t>
            </a:r>
            <a:r>
              <a:rPr lang="ko-KR" altLang="en-US" sz="3600" b="1" smtClean="0"/>
              <a:t>및 구현</a:t>
            </a:r>
            <a:endParaRPr lang="en-US" altLang="ko-KR" sz="3600" b="1" dirty="0" smtClean="0"/>
          </a:p>
          <a:p>
            <a:pPr algn="ctr"/>
            <a:endParaRPr lang="en-US" altLang="ko-KR" sz="3200" b="1" dirty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endParaRPr lang="en-US" altLang="ko-KR" sz="2000" b="1" dirty="0" smtClean="0"/>
          </a:p>
          <a:p>
            <a:pPr algn="r"/>
            <a:r>
              <a:rPr lang="en-US" altLang="ko-KR" sz="2000" b="1" dirty="0" smtClean="0"/>
              <a:t>2019.03.18</a:t>
            </a:r>
          </a:p>
          <a:p>
            <a:pPr algn="r"/>
            <a:endParaRPr lang="en-US" altLang="ko-KR" sz="2000" b="1" dirty="0"/>
          </a:p>
          <a:p>
            <a:pPr algn="r"/>
            <a:r>
              <a:rPr lang="en-US" altLang="ko-KR" sz="2000" b="1" dirty="0" smtClean="0"/>
              <a:t>Gaia3d</a:t>
            </a:r>
          </a:p>
          <a:p>
            <a:pPr algn="r"/>
            <a:r>
              <a:rPr lang="ko-KR" altLang="en-US" sz="2000" b="1" dirty="0" smtClean="0"/>
              <a:t>김현정</a:t>
            </a:r>
            <a:r>
              <a:rPr lang="en-US" altLang="ko-KR" sz="2000" b="1" dirty="0" smtClean="0"/>
              <a:t>(kimhj@gaia3d.com)</a:t>
            </a:r>
          </a:p>
        </p:txBody>
      </p:sp>
    </p:spTree>
    <p:extLst>
      <p:ext uri="{BB962C8B-B14F-4D97-AF65-F5344CB8AC3E}">
        <p14:creationId xmlns:p14="http://schemas.microsoft.com/office/powerpoint/2010/main" val="18275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012954"/>
            <a:ext cx="6858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목차</a:t>
            </a:r>
            <a:endParaRPr lang="en-US" altLang="ko-KR" sz="3200" b="1" dirty="0" smtClean="0"/>
          </a:p>
          <a:p>
            <a:pPr algn="ctr"/>
            <a:endParaRPr lang="en-US" altLang="ko-KR" sz="3200" b="1" dirty="0" smtClean="0"/>
          </a:p>
          <a:p>
            <a:pPr algn="ctr"/>
            <a:endParaRPr lang="en-US" altLang="ko-KR" sz="3200" b="1" dirty="0"/>
          </a:p>
          <a:p>
            <a:pPr marL="354013" indent="-354013">
              <a:buAutoNum type="arabicPeriod"/>
            </a:pPr>
            <a:r>
              <a:rPr lang="en-US" altLang="ko-KR" sz="2800" b="1" dirty="0" smtClean="0"/>
              <a:t> OpenLayers </a:t>
            </a:r>
            <a:r>
              <a:rPr lang="ko-KR" altLang="en-US" sz="2800" b="1" dirty="0" smtClean="0"/>
              <a:t>소개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 smtClean="0"/>
          </a:p>
          <a:p>
            <a:pPr marL="342900" indent="-342900">
              <a:buAutoNum type="arabicPeriod"/>
            </a:pP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OpenLayers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시작하기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800" b="1" dirty="0" smtClean="0"/>
              <a:t> </a:t>
            </a:r>
            <a:r>
              <a:rPr lang="en-US" altLang="ko-KR" sz="2800" b="1" dirty="0" err="1" smtClean="0"/>
              <a:t>OpenLayers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사이트 살펴보기</a:t>
            </a:r>
            <a:endParaRPr lang="en-US" altLang="ko-KR" sz="2800" b="1" dirty="0" smtClean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442913" indent="-442913">
              <a:buAutoNum type="arabicPeriod"/>
            </a:pPr>
            <a:r>
              <a:rPr lang="ko-KR" altLang="en-US" sz="2800" b="1" dirty="0" smtClean="0"/>
              <a:t>프로젝트로 구현하기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508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</a:t>
            </a:r>
            <a:r>
              <a:rPr lang="en-US" altLang="ko-KR" sz="2800" b="1" smtClean="0"/>
              <a:t>. OpenLayers </a:t>
            </a:r>
            <a:r>
              <a:rPr lang="ko-KR" altLang="en-US" sz="2800" b="1" dirty="0" smtClean="0"/>
              <a:t>소개</a:t>
            </a:r>
            <a:endParaRPr lang="en-US" altLang="ko-KR" sz="16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5259" y="4987279"/>
            <a:ext cx="656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>
                <a:sym typeface="Wingdings" panose="05000000000000000000" pitchFamily="2" charset="2"/>
              </a:rPr>
              <a:t>- </a:t>
            </a:r>
            <a:r>
              <a:rPr lang="ko-KR" altLang="en-US" b="1" smtClean="0">
                <a:sym typeface="Wingdings" panose="05000000000000000000" pitchFamily="2" charset="2"/>
              </a:rPr>
              <a:t>웹에서 지도를 </a:t>
            </a:r>
            <a:r>
              <a:rPr lang="ko-KR" altLang="en-US" b="1" dirty="0" smtClean="0">
                <a:solidFill>
                  <a:srgbClr val="4EADC2"/>
                </a:solidFill>
                <a:sym typeface="Wingdings" panose="05000000000000000000" pitchFamily="2" charset="2"/>
              </a:rPr>
              <a:t>시각화</a:t>
            </a:r>
            <a:r>
              <a:rPr lang="ko-KR" altLang="en-US" b="1" dirty="0" smtClean="0">
                <a:sym typeface="Wingdings" panose="05000000000000000000" pitchFamily="2" charset="2"/>
              </a:rPr>
              <a:t>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4EADC2"/>
                </a:solidFill>
                <a:sym typeface="Wingdings" panose="05000000000000000000" pitchFamily="2" charset="2"/>
              </a:rPr>
              <a:t>조작</a:t>
            </a:r>
            <a:r>
              <a:rPr lang="ko-KR" altLang="en-US" b="1" dirty="0" smtClean="0">
                <a:sym typeface="Wingdings" panose="05000000000000000000" pitchFamily="2" charset="2"/>
              </a:rPr>
              <a:t>하기 위해 사용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tabLst>
                <a:tab pos="2330450" algn="l"/>
              </a:tabLst>
            </a:pPr>
            <a:r>
              <a:rPr lang="en-US" altLang="ko-KR" b="1" smtClean="0"/>
              <a:t>- </a:t>
            </a:r>
            <a:r>
              <a:rPr lang="ko-KR" altLang="en-US" b="1" smtClean="0"/>
              <a:t>편리하게 </a:t>
            </a:r>
            <a:r>
              <a:rPr lang="ko-KR" altLang="en-US" b="1" dirty="0" smtClean="0"/>
              <a:t>지도 기능을 개발할 수 있게 </a:t>
            </a:r>
            <a:r>
              <a:rPr lang="ko-KR" altLang="en-US" b="1" smtClean="0"/>
              <a:t>해주는 도구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5259" y="1126222"/>
            <a:ext cx="5764518" cy="2860254"/>
            <a:chOff x="874360" y="1662831"/>
            <a:chExt cx="3506371" cy="150047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r="5757" b="55275"/>
            <a:stretch/>
          </p:blipFill>
          <p:spPr>
            <a:xfrm>
              <a:off x="935038" y="1918874"/>
              <a:ext cx="3445693" cy="12444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74360" y="1662831"/>
              <a:ext cx="1707268" cy="242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/>
                <a:t>OpenLayers ?</a:t>
              </a:r>
              <a:endParaRPr lang="ko-KR" altLang="en-US" sz="2400" b="1" dirty="0"/>
            </a:p>
          </p:txBody>
        </p:sp>
      </p:grpSp>
      <p:sp>
        <p:nvSpPr>
          <p:cNvPr id="32" name="오른쪽 화살표 31"/>
          <p:cNvSpPr/>
          <p:nvPr/>
        </p:nvSpPr>
        <p:spPr>
          <a:xfrm rot="10800000">
            <a:off x="6319778" y="2498459"/>
            <a:ext cx="881068" cy="704032"/>
          </a:xfrm>
          <a:prstGeom prst="rightArrow">
            <a:avLst/>
          </a:prstGeom>
          <a:solidFill>
            <a:srgbClr val="4EAD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882490" y="2871679"/>
            <a:ext cx="1671782" cy="72967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포인트가 5개인 별 38"/>
          <p:cNvSpPr/>
          <p:nvPr/>
        </p:nvSpPr>
        <p:spPr>
          <a:xfrm>
            <a:off x="2891604" y="1815044"/>
            <a:ext cx="752496" cy="712452"/>
          </a:xfrm>
          <a:prstGeom prst="star5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/>
          <p:nvPr/>
        </p:nvCxnSpPr>
        <p:spPr>
          <a:xfrm>
            <a:off x="1884505" y="2011311"/>
            <a:ext cx="1775863" cy="1678329"/>
          </a:xfrm>
          <a:prstGeom prst="curvedConnector3">
            <a:avLst/>
          </a:prstGeom>
          <a:ln w="381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73" y="1829768"/>
            <a:ext cx="2115358" cy="2000393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09959" y="1437027"/>
            <a:ext cx="2216728" cy="2726719"/>
            <a:chOff x="7162018" y="3492631"/>
            <a:chExt cx="2216728" cy="2726719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7162018" y="3492631"/>
              <a:ext cx="2216728" cy="2726719"/>
            </a:xfrm>
            <a:prstGeom prst="roundRect">
              <a:avLst>
                <a:gd name="adj" fmla="val 0"/>
              </a:avLst>
            </a:prstGeom>
            <a:solidFill>
              <a:srgbClr val="4EAD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200846" y="3514788"/>
              <a:ext cx="1979755" cy="2593351"/>
              <a:chOff x="7852791" y="2288417"/>
              <a:chExt cx="1979755" cy="2593351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706606" y="2634999"/>
                <a:ext cx="1125940" cy="2246769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</a:rPr>
                  <a:t>Json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Image</a:t>
                </a: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</a:t>
                </a:r>
                <a:r>
                  <a:rPr lang="en-US" altLang="ko-KR" sz="2000" b="1" smtClean="0">
                    <a:solidFill>
                      <a:schemeClr val="bg1"/>
                    </a:solidFill>
                  </a:rPr>
                  <a:t>ml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Text</a:t>
                </a:r>
              </a:p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Vector</a:t>
                </a:r>
              </a:p>
              <a:p>
                <a:r>
                  <a:rPr lang="en-US" altLang="ko-KR" sz="2000" b="1" smtClean="0">
                    <a:solidFill>
                      <a:schemeClr val="bg1"/>
                    </a:solidFill>
                  </a:rPr>
                  <a:t>Raster</a:t>
                </a:r>
                <a:endParaRPr lang="en-US" altLang="ko-KR" sz="2000" b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 err="1" smtClean="0">
                    <a:solidFill>
                      <a:schemeClr val="bg1"/>
                    </a:solidFill>
                  </a:rPr>
                  <a:t>etc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852791" y="2288417"/>
                <a:ext cx="858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</a:rPr>
                  <a:t>D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</a:rPr>
                  <a:t>ata</a:t>
                </a:r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7440933" y="5033445"/>
            <a:ext cx="135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sym typeface="Wingdings" panose="05000000000000000000" pitchFamily="2" charset="2"/>
              </a:rPr>
              <a:t>무상으로</a:t>
            </a:r>
            <a:endParaRPr lang="en-US" altLang="ko-KR" sz="1600" b="1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sym typeface="Wingdings" panose="05000000000000000000" pitchFamily="2" charset="2"/>
              </a:rPr>
              <a:t>공개된</a:t>
            </a:r>
            <a:endParaRPr lang="en-US" altLang="ko-KR" sz="1600" b="1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>
              <a:tabLst>
                <a:tab pos="2330450" algn="l"/>
              </a:tabLst>
            </a:pPr>
            <a:r>
              <a:rPr lang="ko-KR" altLang="en-US" sz="1600" b="1" smtClean="0">
                <a:solidFill>
                  <a:srgbClr val="C00000"/>
                </a:solidFill>
                <a:sym typeface="Wingdings" panose="05000000000000000000" pitchFamily="2" charset="2"/>
              </a:rPr>
              <a:t>오픈소스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5013" y="4002075"/>
            <a:ext cx="5664763" cy="36133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  <a:sym typeface="Wingdings" panose="05000000000000000000" pitchFamily="2" charset="2"/>
              </a:rPr>
              <a:t>구글맵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05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OpenStreetMap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등과 같은 지도를 제공하는 서버가 필요하다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050" smtClean="0">
                <a:solidFill>
                  <a:schemeClr val="tx1"/>
                </a:solidFill>
                <a:sym typeface="Wingdings" panose="05000000000000000000" pitchFamily="2" charset="2"/>
              </a:rPr>
              <a:t>OpenLayers</a:t>
            </a:r>
            <a:r>
              <a:rPr lang="ko-KR" altLang="en-US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에서 지도를 제공하는 것이 아니다</a:t>
            </a:r>
            <a:r>
              <a:rPr lang="en-US" altLang="ko-KR" sz="105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50530" y="1203165"/>
            <a:ext cx="2706190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지도 서비스</a:t>
            </a:r>
            <a:r>
              <a:rPr lang="ko-KR" altLang="en-US" sz="1400" b="1" smtClean="0">
                <a:latin typeface="+mn-ea"/>
              </a:rPr>
              <a:t>를 위한 라이브러리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9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30" y="1284658"/>
            <a:ext cx="4020821" cy="2330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4472" y="976881"/>
            <a:ext cx="410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/>
              <a:t>Feature</a:t>
            </a:r>
            <a:r>
              <a:rPr lang="ko-KR" altLang="en-US" sz="1400" b="1" dirty="0" smtClean="0"/>
              <a:t> 그리</a:t>
            </a:r>
            <a:r>
              <a:rPr lang="ko-KR" altLang="en-US" sz="1400" b="1" dirty="0"/>
              <a:t>기</a:t>
            </a:r>
            <a:endParaRPr lang="en-US" altLang="ko-KR" sz="14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8625" r="11714" b="5739"/>
          <a:stretch/>
        </p:blipFill>
        <p:spPr>
          <a:xfrm>
            <a:off x="735853" y="3995130"/>
            <a:ext cx="3929826" cy="237695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1582" y="978307"/>
            <a:ext cx="1814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지도 확대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축소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회전</a:t>
            </a:r>
            <a:endParaRPr lang="en-US" altLang="ko-KR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641582" y="3654418"/>
            <a:ext cx="2087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그려진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수정하기</a:t>
            </a:r>
            <a:endParaRPr lang="en-US" altLang="ko-KR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5109930" y="3654418"/>
            <a:ext cx="4020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이동하기</a:t>
            </a:r>
            <a:endParaRPr lang="en-US" altLang="ko-KR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b="2155"/>
          <a:stretch/>
        </p:blipFill>
        <p:spPr>
          <a:xfrm>
            <a:off x="735853" y="1283845"/>
            <a:ext cx="3929826" cy="2355702"/>
          </a:xfrm>
          <a:prstGeom prst="rect">
            <a:avLst/>
          </a:prstGeom>
        </p:spPr>
      </p:pic>
      <p:sp>
        <p:nvSpPr>
          <p:cNvPr id="20" name="원형 화살표 19"/>
          <p:cNvSpPr/>
          <p:nvPr/>
        </p:nvSpPr>
        <p:spPr>
          <a:xfrm rot="5166987">
            <a:off x="2572100" y="1716304"/>
            <a:ext cx="1624400" cy="1589331"/>
          </a:xfrm>
          <a:prstGeom prst="circularArrow">
            <a:avLst>
              <a:gd name="adj1" fmla="val 8655"/>
              <a:gd name="adj2" fmla="val 1142319"/>
              <a:gd name="adj3" fmla="val 20536777"/>
              <a:gd name="adj4" fmla="val 10800000"/>
              <a:gd name="adj5" fmla="val 1281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930" y="4001548"/>
            <a:ext cx="4020821" cy="237626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49006" y="4694750"/>
            <a:ext cx="813277" cy="15630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187114" y="3000104"/>
            <a:ext cx="1435694" cy="143569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/>
              <a:t>기능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미리 보기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906000" cy="87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OpenLayers </a:t>
            </a:r>
            <a:r>
              <a:rPr lang="ko-KR" altLang="en-US" sz="2800" b="1" dirty="0" smtClean="0"/>
              <a:t>소개</a:t>
            </a:r>
            <a:endParaRPr lang="en-US" altLang="ko-KR" sz="1600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702906" y="1253050"/>
            <a:ext cx="338493" cy="5757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/>
              <a:t>. OpenLayers </a:t>
            </a:r>
            <a:r>
              <a:rPr lang="ko-KR" altLang="en-US" sz="2800" b="1" smtClean="0"/>
              <a:t>시작하기</a:t>
            </a:r>
            <a:endParaRPr lang="en-US" altLang="ko-KR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(1) Version </a:t>
            </a:r>
            <a:r>
              <a:rPr lang="ko-KR" altLang="en-US" sz="2400" b="1" dirty="0" smtClean="0"/>
              <a:t>선택</a:t>
            </a:r>
            <a:endParaRPr lang="en-US" altLang="ko-KR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83487" y="1759333"/>
            <a:ext cx="484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최신 버전</a:t>
            </a:r>
            <a:r>
              <a:rPr lang="en-US" altLang="ko-KR" b="1" dirty="0" smtClean="0">
                <a:latin typeface="+mn-ea"/>
              </a:rPr>
              <a:t>: v5.3.0 (</a:t>
            </a:r>
            <a:r>
              <a:rPr lang="en-US" altLang="ko-KR" b="1" dirty="0" err="1" smtClean="0">
                <a:latin typeface="+mn-ea"/>
              </a:rPr>
              <a:t>javascript</a:t>
            </a:r>
            <a:r>
              <a:rPr lang="en-US" altLang="ko-KR" b="1" dirty="0" smtClean="0">
                <a:latin typeface="+mn-ea"/>
              </a:rPr>
              <a:t> ES6 </a:t>
            </a:r>
            <a:r>
              <a:rPr lang="ko-KR" altLang="en-US" b="1" dirty="0" smtClean="0">
                <a:latin typeface="+mn-ea"/>
              </a:rPr>
              <a:t>문법 사용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245567" y="3655747"/>
            <a:ext cx="7353300" cy="2321024"/>
            <a:chOff x="1181100" y="3655747"/>
            <a:chExt cx="7353300" cy="2321024"/>
          </a:xfrm>
        </p:grpSpPr>
        <p:sp>
          <p:nvSpPr>
            <p:cNvPr id="14" name="직사각형 13"/>
            <p:cNvSpPr/>
            <p:nvPr/>
          </p:nvSpPr>
          <p:spPr>
            <a:xfrm>
              <a:off x="1181100" y="3668447"/>
              <a:ext cx="73533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5411" y="3655747"/>
              <a:ext cx="92307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v5.3.0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v4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latin typeface="+mn-ea"/>
                </a:rPr>
                <a:t>v3</a:t>
              </a:r>
            </a:p>
            <a:p>
              <a:pPr algn="ctr">
                <a:lnSpc>
                  <a:spcPct val="250000"/>
                </a:lnSpc>
              </a:pPr>
              <a:r>
                <a:rPr lang="en-US" altLang="ko-KR" b="1" dirty="0" smtClean="0">
                  <a:latin typeface="+mn-ea"/>
                </a:rPr>
                <a:t>v2</a:t>
              </a:r>
            </a:p>
            <a:p>
              <a:pPr algn="ctr"/>
              <a:r>
                <a:rPr lang="en-US" altLang="ko-KR" sz="1200" dirty="0" smtClean="0">
                  <a:latin typeface="+mn-ea"/>
                </a:rPr>
                <a:t>(really old)</a:t>
              </a: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181100" y="5043062"/>
              <a:ext cx="7353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995843" y="3668447"/>
              <a:ext cx="549297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 </a:t>
              </a:r>
              <a:r>
                <a:rPr lang="ko-KR" altLang="en-US" sz="1600" dirty="0" smtClean="0">
                  <a:latin typeface="+mn-ea"/>
                </a:rPr>
                <a:t>태그에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r>
                <a:rPr lang="en-US" altLang="ko-KR" sz="1600" dirty="0" smtClean="0">
                  <a:latin typeface="+mn-ea"/>
                </a:rPr>
                <a:t>, </a:t>
              </a:r>
              <a:r>
                <a:rPr lang="ko-KR" altLang="en-US" sz="1600" dirty="0" smtClean="0">
                  <a:latin typeface="+mn-ea"/>
                </a:rPr>
                <a:t>벡터 데이터의 고품질 렌더링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ie9</a:t>
              </a:r>
              <a:r>
                <a:rPr lang="ko-KR" altLang="en-US" sz="1600" dirty="0" smtClean="0">
                  <a:latin typeface="+mn-ea"/>
                </a:rPr>
                <a:t>에서</a:t>
              </a:r>
              <a:r>
                <a:rPr lang="en-US" altLang="ko-KR" sz="1600" dirty="0" smtClean="0">
                  <a:latin typeface="+mn-ea"/>
                </a:rPr>
                <a:t> </a:t>
              </a:r>
              <a:r>
                <a:rPr lang="ko-KR" altLang="en-US" sz="1600" dirty="0" smtClean="0">
                  <a:latin typeface="+mn-ea"/>
                </a:rPr>
                <a:t>일부 기능 사용 불가 </a:t>
              </a:r>
              <a:r>
                <a:rPr lang="en-US" altLang="ko-KR" sz="1600" dirty="0" smtClean="0">
                  <a:latin typeface="+mn-ea"/>
                </a:rPr>
                <a:t>(ie10</a:t>
              </a:r>
              <a:r>
                <a:rPr lang="ko-KR" altLang="en-US" sz="1600" dirty="0" smtClean="0">
                  <a:latin typeface="+mn-ea"/>
                </a:rPr>
                <a:t>이상은 </a:t>
              </a:r>
              <a:r>
                <a:rPr lang="en-US" altLang="ko-KR" sz="1600" dirty="0" smtClean="0">
                  <a:latin typeface="+mn-ea"/>
                </a:rPr>
                <a:t>OK)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+mn-ea"/>
                </a:rPr>
                <a:t>편집 기능의 개선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SVG(2</a:t>
              </a:r>
              <a:r>
                <a:rPr lang="ko-KR" altLang="en-US" sz="1600" dirty="0" smtClean="0">
                  <a:latin typeface="+mn-ea"/>
                </a:rPr>
                <a:t>차원 벡터 그래픽</a:t>
              </a:r>
              <a:r>
                <a:rPr lang="en-US" altLang="ko-KR" sz="1600" dirty="0" smtClean="0">
                  <a:latin typeface="+mn-ea"/>
                </a:rPr>
                <a:t>,</a:t>
              </a:r>
              <a:r>
                <a:rPr lang="ko-KR" altLang="en-US" sz="1600" dirty="0" smtClean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xml) </a:t>
              </a:r>
              <a:r>
                <a:rPr lang="ko-KR" altLang="en-US" sz="1600" dirty="0" smtClean="0">
                  <a:latin typeface="+mn-ea"/>
                </a:rPr>
                <a:t>태그에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en-US" altLang="ko-KR" sz="1600" dirty="0" smtClean="0">
                  <a:latin typeface="+mn-ea"/>
                </a:rPr>
                <a:t>Map</a:t>
              </a:r>
              <a:r>
                <a:rPr lang="ko-KR" altLang="en-US" sz="1600" dirty="0" smtClean="0">
                  <a:latin typeface="+mn-ea"/>
                </a:rPr>
                <a:t>을 그림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C</a:t>
              </a:r>
              <a:r>
                <a:rPr lang="en-US" altLang="ko-KR" sz="1600" dirty="0" smtClean="0">
                  <a:latin typeface="+mn-ea"/>
                </a:rPr>
                <a:t>anvas</a:t>
              </a:r>
              <a:r>
                <a:rPr lang="ko-KR" altLang="en-US" sz="1600" dirty="0" smtClean="0">
                  <a:latin typeface="+mn-ea"/>
                </a:rPr>
                <a:t>도 지원은 함</a:t>
              </a:r>
              <a:endParaRPr lang="en-US" altLang="ko-KR" sz="1600" dirty="0" smtClean="0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83487" y="222899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추천 버전</a:t>
            </a:r>
            <a:r>
              <a:rPr lang="en-US" altLang="ko-KR" b="1" dirty="0" smtClean="0">
                <a:latin typeface="+mn-ea"/>
              </a:rPr>
              <a:t>: v4.6.0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996" y="334991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참고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62451" y="6025887"/>
            <a:ext cx="4953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/>
              <a:t>Difference between OpenLayer2 and Openlayers3</a:t>
            </a:r>
          </a:p>
          <a:p>
            <a:r>
              <a:rPr lang="ko-KR" altLang="en-US" sz="1050" dirty="0" smtClean="0"/>
              <a:t>https</a:t>
            </a:r>
            <a:r>
              <a:rPr lang="ko-KR" altLang="en-US" sz="1050" dirty="0"/>
              <a:t>://www.camptocamp.com/actualite/hot-new-features-in-openlayers-3/</a:t>
            </a:r>
          </a:p>
        </p:txBody>
      </p:sp>
    </p:spTree>
    <p:extLst>
      <p:ext uri="{BB962C8B-B14F-4D97-AF65-F5344CB8AC3E}">
        <p14:creationId xmlns:p14="http://schemas.microsoft.com/office/powerpoint/2010/main" val="1532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/>
              <a:t>. OpenLayers </a:t>
            </a:r>
            <a:r>
              <a:rPr lang="ko-KR" altLang="en-US" sz="2800" b="1" smtClean="0"/>
              <a:t>시작하기</a:t>
            </a:r>
            <a:endParaRPr lang="en-US" altLang="ko-KR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(2) Map</a:t>
            </a:r>
            <a:r>
              <a:rPr lang="ko-KR" altLang="en-US" sz="2400" b="1" dirty="0" smtClean="0"/>
              <a:t>의 구성요소</a:t>
            </a:r>
            <a:endParaRPr lang="en-US" altLang="ko-KR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7774" y="2392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.Map</a:t>
            </a:r>
            <a:endParaRPr lang="ko-KR" altLang="en-US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8928" y="4270269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.Control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8928" y="4890155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.Interaction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8928" y="3030497"/>
            <a:ext cx="103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.Layer</a:t>
            </a:r>
            <a:endParaRPr lang="ko-KR" altLang="en-US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8928" y="5510039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dirty="0" err="1" smtClean="0">
                <a:latin typeface="+mn-ea"/>
              </a:rPr>
              <a:t>.Overlay</a:t>
            </a:r>
            <a:endParaRPr lang="ko-KR" altLang="en-US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928" y="365038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4EADC2"/>
                </a:solidFill>
                <a:latin typeface="+mn-ea"/>
              </a:rPr>
              <a:t>ol</a:t>
            </a:r>
            <a:r>
              <a:rPr lang="en-US" altLang="ko-KR" b="1" smtClean="0">
                <a:latin typeface="+mn-ea"/>
              </a:rPr>
              <a:t>.View</a:t>
            </a:r>
            <a:endParaRPr lang="ko-KR" altLang="en-US" b="1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4036" y="4270269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버튼을 클릭하여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일어나는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확대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축소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4036" y="4890155"/>
            <a:ext cx="67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마우스와 키보드를 이용하는 어떠한 동작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드래그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셀렉트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4036" y="3030497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에서 보여줄 자료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항공영상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건물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도로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24036" y="5510039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 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위에 보여질 팝업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팝업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위치 설정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4036" y="3650383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 Map</a:t>
            </a:r>
            <a:r>
              <a:rPr lang="ko-KR" altLang="en-US" b="1" dirty="0" smtClean="0">
                <a:solidFill>
                  <a:srgbClr val="4EADC2"/>
                </a:solidFill>
                <a:latin typeface="+mn-ea"/>
                <a:sym typeface="Wingdings" panose="05000000000000000000" pitchFamily="2" charset="2"/>
              </a:rPr>
              <a:t>이 바라보는 위치 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영역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센터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회전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,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 err="1" smtClean="0">
                <a:latin typeface="+mn-ea"/>
                <a:sym typeface="Wingdings" panose="05000000000000000000" pitchFamily="2" charset="2"/>
              </a:rPr>
              <a:t>좌표계</a:t>
            </a:r>
            <a:r>
              <a:rPr lang="ko-KR" altLang="en-US" b="1" dirty="0" smtClean="0">
                <a:latin typeface="+mn-ea"/>
                <a:sym typeface="Wingdings" panose="05000000000000000000" pitchFamily="2" charset="2"/>
              </a:rPr>
              <a:t> 등</a:t>
            </a:r>
            <a:r>
              <a:rPr lang="en-US" altLang="ko-KR" b="1" dirty="0" smtClean="0">
                <a:latin typeface="+mn-ea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7774" y="1527541"/>
            <a:ext cx="832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OpenLayers</a:t>
            </a:r>
            <a:r>
              <a:rPr lang="ko-KR" altLang="en-US" sz="2000" dirty="0" smtClean="0"/>
              <a:t>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Map</a:t>
            </a:r>
            <a:r>
              <a:rPr lang="ko-KR" altLang="en-US" sz="2000" dirty="0" smtClean="0"/>
              <a:t>이라는 객체 위에 필요한 요소를 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4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075" y="178228"/>
            <a:ext cx="469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</a:t>
            </a:r>
            <a:r>
              <a:rPr lang="en-US" altLang="ko-KR" sz="2800" b="1"/>
              <a:t>. OpenLayers </a:t>
            </a:r>
            <a:r>
              <a:rPr lang="ko-KR" altLang="en-US" sz="2800" b="1" smtClean="0"/>
              <a:t>시작하기</a:t>
            </a:r>
            <a:endParaRPr lang="en-US" altLang="ko-KR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555258" y="864612"/>
            <a:ext cx="46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(3) </a:t>
            </a:r>
            <a:r>
              <a:rPr lang="ko-KR" altLang="en-US" sz="2400" b="1" dirty="0" smtClean="0"/>
              <a:t>간단한 </a:t>
            </a:r>
            <a:r>
              <a:rPr lang="en-US" altLang="ko-KR" sz="2400" b="1" dirty="0" smtClean="0"/>
              <a:t>Map </a:t>
            </a:r>
            <a:r>
              <a:rPr lang="ko-KR" altLang="en-US" sz="2400" b="1" dirty="0" smtClean="0"/>
              <a:t>생성하기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038705" y="1711795"/>
            <a:ext cx="324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https://jsfiddle.net/26hpsovg/1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20" y="3474458"/>
            <a:ext cx="4456580" cy="26940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" r="4676"/>
          <a:stretch/>
        </p:blipFill>
        <p:spPr>
          <a:xfrm>
            <a:off x="790820" y="2466645"/>
            <a:ext cx="4452512" cy="8385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655" y="2466645"/>
            <a:ext cx="3395482" cy="370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3</a:t>
            </a:r>
            <a:r>
              <a:rPr lang="en-US" altLang="ko-KR" sz="2800" b="1" smtClean="0"/>
              <a:t>. </a:t>
            </a:r>
            <a:r>
              <a:rPr lang="en-US" altLang="ko-KR" sz="2800" b="1"/>
              <a:t>OpenLayers </a:t>
            </a:r>
            <a:r>
              <a:rPr lang="ko-KR" altLang="en-US" sz="2800" b="1" smtClean="0"/>
              <a:t>사이트 둘러보기</a:t>
            </a:r>
            <a:endParaRPr lang="en-US" altLang="ko-KR" sz="1600" b="1"/>
          </a:p>
        </p:txBody>
      </p:sp>
      <p:sp>
        <p:nvSpPr>
          <p:cNvPr id="15" name="직사각형 14"/>
          <p:cNvSpPr/>
          <p:nvPr/>
        </p:nvSpPr>
        <p:spPr>
          <a:xfrm>
            <a:off x="596169" y="1802367"/>
            <a:ext cx="3391632" cy="458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Quick Start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Tutorials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Example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</a:p>
          <a:p>
            <a:pPr marL="800100" lvl="1" indent="-342900">
              <a:lnSpc>
                <a:spcPct val="2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버전 별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API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946643"/>
            <a:ext cx="5400675" cy="56242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6168" y="1067241"/>
            <a:ext cx="23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https://openlayers.org</a:t>
            </a:r>
            <a:r>
              <a:rPr lang="ko-KR" altLang="en-US" dirty="0" smtClean="0">
                <a:hlinkClick r:id="rId3"/>
              </a:rPr>
              <a:t>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6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0074" y="178228"/>
            <a:ext cx="54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프로젝트로 구현하기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747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301</Words>
  <Application>Microsoft Office PowerPoint</Application>
  <PresentationFormat>A4 용지(210x297mm)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상수</dc:creator>
  <cp:lastModifiedBy>kimhj</cp:lastModifiedBy>
  <cp:revision>202</cp:revision>
  <dcterms:created xsi:type="dcterms:W3CDTF">2019-03-14T13:02:12Z</dcterms:created>
  <dcterms:modified xsi:type="dcterms:W3CDTF">2019-03-18T01:40:07Z</dcterms:modified>
</cp:coreProperties>
</file>