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400" r:id="rId3"/>
    <p:sldId id="361" r:id="rId4"/>
    <p:sldId id="333" r:id="rId5"/>
    <p:sldId id="354" r:id="rId6"/>
    <p:sldId id="355" r:id="rId7"/>
    <p:sldId id="356" r:id="rId8"/>
    <p:sldId id="358" r:id="rId9"/>
    <p:sldId id="357" r:id="rId10"/>
    <p:sldId id="360" r:id="rId11"/>
    <p:sldId id="362" r:id="rId12"/>
    <p:sldId id="312" r:id="rId13"/>
    <p:sldId id="344" r:id="rId14"/>
    <p:sldId id="339" r:id="rId15"/>
    <p:sldId id="340" r:id="rId16"/>
    <p:sldId id="341" r:id="rId17"/>
    <p:sldId id="345" r:id="rId18"/>
    <p:sldId id="346" r:id="rId19"/>
    <p:sldId id="347" r:id="rId20"/>
    <p:sldId id="343" r:id="rId21"/>
    <p:sldId id="353" r:id="rId22"/>
    <p:sldId id="337" r:id="rId23"/>
    <p:sldId id="348" r:id="rId24"/>
    <p:sldId id="349" r:id="rId25"/>
    <p:sldId id="351" r:id="rId26"/>
    <p:sldId id="350" r:id="rId27"/>
    <p:sldId id="352" r:id="rId28"/>
    <p:sldId id="359" r:id="rId29"/>
    <p:sldId id="387" r:id="rId30"/>
    <p:sldId id="388" r:id="rId31"/>
    <p:sldId id="383" r:id="rId32"/>
    <p:sldId id="389" r:id="rId33"/>
    <p:sldId id="382" r:id="rId34"/>
    <p:sldId id="386" r:id="rId35"/>
    <p:sldId id="390" r:id="rId36"/>
    <p:sldId id="391" r:id="rId37"/>
    <p:sldId id="384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92" r:id="rId50"/>
    <p:sldId id="374" r:id="rId51"/>
    <p:sldId id="375" r:id="rId52"/>
    <p:sldId id="376" r:id="rId53"/>
    <p:sldId id="377" r:id="rId54"/>
    <p:sldId id="378" r:id="rId55"/>
    <p:sldId id="393" r:id="rId56"/>
    <p:sldId id="394" r:id="rId57"/>
    <p:sldId id="396" r:id="rId58"/>
    <p:sldId id="397" r:id="rId59"/>
    <p:sldId id="398" r:id="rId60"/>
    <p:sldId id="399" r:id="rId61"/>
    <p:sldId id="381" r:id="rId62"/>
  </p:sldIdLst>
  <p:sldSz cx="12192000" cy="6858000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3"/>
    <a:srgbClr val="A6A6A6"/>
    <a:srgbClr val="ED7D31"/>
    <a:srgbClr val="5B9BD5"/>
    <a:srgbClr val="FFCCCC"/>
    <a:srgbClr val="7CFF7C"/>
    <a:srgbClr val="A8FFA8"/>
    <a:srgbClr val="CCFFCC"/>
    <a:srgbClr val="9E9E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분석방법에 따른 분석시간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1stGen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Sheet1!$B$13:$B$19</c:f>
              <c:numCache>
                <c:formatCode>General</c:formatCode>
                <c:ptCount val="7"/>
                <c:pt idx="0">
                  <c:v>46</c:v>
                </c:pt>
                <c:pt idx="1">
                  <c:v>429</c:v>
                </c:pt>
                <c:pt idx="2">
                  <c:v>11286</c:v>
                </c:pt>
                <c:pt idx="3">
                  <c:v>11417</c:v>
                </c:pt>
                <c:pt idx="4">
                  <c:v>11507</c:v>
                </c:pt>
                <c:pt idx="5">
                  <c:v>12773</c:v>
                </c:pt>
                <c:pt idx="6">
                  <c:v>12911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1A-4ED9-BABF-402EB26BB2AB}"/>
            </c:ext>
          </c:extLst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2ndGen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Sheet1!$C$13:$C$19</c:f>
              <c:numCache>
                <c:formatCode>General</c:formatCode>
                <c:ptCount val="7"/>
                <c:pt idx="0">
                  <c:v>180</c:v>
                </c:pt>
                <c:pt idx="1">
                  <c:v>1021</c:v>
                </c:pt>
                <c:pt idx="2">
                  <c:v>14605</c:v>
                </c:pt>
                <c:pt idx="3">
                  <c:v>14721</c:v>
                </c:pt>
                <c:pt idx="4">
                  <c:v>14809</c:v>
                </c:pt>
                <c:pt idx="5">
                  <c:v>16084</c:v>
                </c:pt>
                <c:pt idx="6">
                  <c:v>16228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1A-4ED9-BABF-402EB26BB2AB}"/>
            </c:ext>
          </c:extLst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3rdGen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Sheet1!$D$13:$D$19</c:f>
              <c:numCache>
                <c:formatCode>General</c:formatCode>
                <c:ptCount val="7"/>
                <c:pt idx="0">
                  <c:v>5</c:v>
                </c:pt>
                <c:pt idx="1">
                  <c:v>5</c:v>
                </c:pt>
                <c:pt idx="2">
                  <c:v>5678</c:v>
                </c:pt>
                <c:pt idx="3">
                  <c:v>5678</c:v>
                </c:pt>
                <c:pt idx="4">
                  <c:v>5691</c:v>
                </c:pt>
                <c:pt idx="5">
                  <c:v>5704</c:v>
                </c:pt>
                <c:pt idx="6">
                  <c:v>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1A-4ED9-BABF-402EB26BB2AB}"/>
            </c:ext>
          </c:extLst>
        </c:ser>
        <c:ser>
          <c:idx val="3"/>
          <c:order val="3"/>
          <c:tx>
            <c:strRef>
              <c:f>Sheet1!$E$12</c:f>
              <c:strCache>
                <c:ptCount val="1"/>
                <c:pt idx="0">
                  <c:v>3rdGen+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Sheet1!$A$13:$A$19</c:f>
              <c:strCache>
                <c:ptCount val="7"/>
                <c:pt idx="0">
                  <c:v>도로
읽기</c:v>
                </c:pt>
                <c:pt idx="1">
                  <c:v>8차선
필터링</c:v>
                </c:pt>
                <c:pt idx="2">
                  <c:v>버퍼
생성</c:v>
                </c:pt>
                <c:pt idx="3">
                  <c:v>버퍼
읽기</c:v>
                </c:pt>
                <c:pt idx="4">
                  <c:v>지하철역
읽기</c:v>
                </c:pt>
                <c:pt idx="5">
                  <c:v>버퍼내
필터링</c:v>
                </c:pt>
                <c:pt idx="6">
                  <c:v>결과
저장</c:v>
                </c:pt>
              </c:strCache>
            </c:strRef>
          </c:cat>
          <c:val>
            <c:numRef>
              <c:f>Sheet1!$E$13:$E$19</c:f>
              <c:numCache>
                <c:formatCode>General</c:formatCode>
                <c:ptCount val="7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492</c:v>
                </c:pt>
                <c:pt idx="6">
                  <c:v>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1A-4ED9-BABF-402EB26BB2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0569584"/>
        <c:axId val="1530574576"/>
      </c:lineChart>
      <c:catAx>
        <c:axId val="15305695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574576"/>
        <c:crosses val="autoZero"/>
        <c:auto val="1"/>
        <c:lblAlgn val="ctr"/>
        <c:lblOffset val="100"/>
        <c:noMultiLvlLbl val="0"/>
      </c:catAx>
      <c:valAx>
        <c:axId val="15305745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3056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50156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/>
            </a:lvl1pPr>
          </a:lstStyle>
          <a:p>
            <a:fld id="{FBDB41E6-32DD-4B2C-BCAA-1ED7E2499F52}" type="datetimeFigureOut">
              <a:rPr lang="ko-KR" altLang="en-US" smtClean="0"/>
              <a:t>2017-12-11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435" y="4810810"/>
            <a:ext cx="5491480" cy="3936117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501559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/>
            </a:lvl1pPr>
          </a:lstStyle>
          <a:p>
            <a:fld id="{3DB119C6-0CD2-4631-A7EF-F64876CFF0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5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2550" y="741363"/>
            <a:ext cx="6570663" cy="3697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A70D1-0780-4F4F-88DE-3A201DFD69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5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089400"/>
            <a:ext cx="9144000" cy="1168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8700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463800"/>
            <a:ext cx="10515600" cy="1082675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831850" y="3487738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 userDrawn="1"/>
        </p:nvSpPr>
        <p:spPr>
          <a:xfrm>
            <a:off x="831850" y="3487738"/>
            <a:ext cx="2038350" cy="106362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74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11544300" cy="52625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오픈소스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내용 개체 틀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6300787"/>
            <a:ext cx="1314450" cy="476250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317500" y="749300"/>
            <a:ext cx="115443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6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오픈소스 개발을 위한 </a:t>
            </a:r>
            <a:r>
              <a:rPr lang="en-US" altLang="ko-KR"/>
              <a:t>GIT </a:t>
            </a:r>
            <a:r>
              <a:rPr lang="ko-KR" altLang="en-US"/>
              <a:t>사용법 실습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7500" y="1193800"/>
            <a:ext cx="115443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816100" y="6356350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오픈소스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 개발을 위한 </a:t>
            </a:r>
            <a:r>
              <a:rPr lang="en-US" altLang="ko-KR" dirty="0">
                <a:solidFill>
                  <a:prstClr val="black">
                    <a:lumMod val="50000"/>
                    <a:lumOff val="50000"/>
                  </a:prstClr>
                </a:solidFill>
              </a:rPr>
              <a:t>GIT </a:t>
            </a:r>
            <a:r>
              <a: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rPr>
              <a:t>사용법 실습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118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32347-66C9-43C2-922A-91CC73440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i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3.cleverelephant.ca/2014-postgis-for-managers.pdf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eospatial.org/standards/sf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Well-known_text" TargetMode="Externa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hyperlink" Target="http://postgis.net/docs/manual-2.3/reference.html#Operators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#windows" TargetMode="External"/><Relationship Id="rId2" Type="http://schemas.openxmlformats.org/officeDocument/2006/relationships/hyperlink" Target="https://gaia3d.github.io/worksho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aia3D/workshop/raw/master/20171208_%EC%84%9C%EC%9C%A8%EC%97%B0_%EA%B3%B5%EA%B0%84SQL/data.zip" TargetMode="External"/><Relationship Id="rId5" Type="http://schemas.openxmlformats.org/officeDocument/2006/relationships/hyperlink" Target="http://qgis.org/downloads/QGIS-OSGeo4W-2.18.14-1-Setup-x86.exe" TargetMode="External"/><Relationship Id="rId4" Type="http://schemas.openxmlformats.org/officeDocument/2006/relationships/hyperlink" Target="https://winnie.postgis.net/download/windows/pg95/buildbo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www.slideshare.net/gis_todd/postgis-and-spatial-sql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imeonNedkov/delft-postgis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qgis.org/ko/site/forusers/download.html" TargetMode="External"/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slideshare.net/gis_todd/postgis-and-spatial-sq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orkshops.boundlessgeo.com/postgis-intro/introduc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a3D/workshop/blob/master/20171208_%EC%84%9C%EC%9C%A8%EC%97%B0_%EA%B3%B5%EA%B0%84SQL/sql/emd_fire_pop_dist.sql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ia3D/workshop/blob/master/20171208_%EC%84%9C%EC%9C%A8%EC%97%B0_%EA%B3%B5%EA%B0%84SQL/sql/emd_fire_pop_dist.sq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ia3D/workshop/blob/master/20171208_%EC%84%9C%EC%9C%A8%EC%97%B0_%EA%B3%B5%EA%B0%84SQL/sql/2ndGen_DbBasedGis.py" TargetMode="External"/><Relationship Id="rId2" Type="http://schemas.openxmlformats.org/officeDocument/2006/relationships/hyperlink" Target="https://github.com/Gaia3D/workshop/blob/master/20171208_%EC%84%9C%EC%9C%A8%EC%97%B0_%EA%B3%B5%EA%B0%84SQL/sql/1stGen_FileBasedGis.p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Gaia3D/workshop/blob/master/20171208_%EC%84%9C%EC%9C%A8%EC%97%B0_%EA%B3%B5%EA%B0%84SQL/sql/3ndGen_DwithinSql.sql" TargetMode="External"/><Relationship Id="rId5" Type="http://schemas.openxmlformats.org/officeDocument/2006/relationships/hyperlink" Target="https://github.com/Gaia3D/workshop/blob/master/20171208_%EC%84%9C%EC%9C%A8%EC%97%B0_%EA%B3%B5%EA%B0%84SQL/sql/3ndGen_AdvSql.sql" TargetMode="External"/><Relationship Id="rId4" Type="http://schemas.openxmlformats.org/officeDocument/2006/relationships/hyperlink" Target="https://github.com/Gaia3D/workshop/blob/master/20171208_%EC%84%9C%EC%9C%A8%EC%97%B0_%EA%B3%B5%EA%B0%84SQL/sql/3rdGen_BasicSql.sql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 b="1" dirty="0" smtClean="0"/>
              <a:t>공간 </a:t>
            </a:r>
            <a:r>
              <a:rPr lang="en-US" altLang="ko-KR" sz="6600" b="1" dirty="0" smtClean="0"/>
              <a:t>SQL</a:t>
            </a:r>
            <a:r>
              <a:rPr lang="ko-KR" altLang="en-US" sz="6600" b="1" dirty="0" smtClean="0"/>
              <a:t>을 이용한</a:t>
            </a:r>
            <a:r>
              <a:rPr lang="en-US" altLang="ko-KR" sz="6600" b="1" dirty="0" smtClean="0"/>
              <a:t/>
            </a:r>
            <a:br>
              <a:rPr lang="en-US" altLang="ko-KR" sz="6600" b="1" dirty="0" smtClean="0"/>
            </a:br>
            <a:r>
              <a:rPr lang="ko-KR" altLang="en-US" sz="6600" b="1" dirty="0" smtClean="0"/>
              <a:t>공간자료분석 </a:t>
            </a:r>
            <a:r>
              <a:rPr lang="ko-KR" altLang="en-US" sz="6600" b="1" dirty="0" err="1" smtClean="0"/>
              <a:t>기초실습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2017.12.08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7203" y="5894942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장병진</a:t>
            </a:r>
            <a:r>
              <a:rPr lang="ko-KR" altLang="en-US" dirty="0"/>
              <a:t> </a:t>
            </a:r>
            <a:r>
              <a:rPr lang="en-US" altLang="ko-KR" dirty="0"/>
              <a:t>(jangbi882@gmail.com)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10" y="5603358"/>
            <a:ext cx="2600325" cy="95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25" y="5482571"/>
            <a:ext cx="2015686" cy="107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더욱더 효율적 동작하게 개선된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24205"/>
            <a:ext cx="89979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distinct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3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ST_D</a:t>
            </a:r>
            <a:r>
              <a:rPr lang="en-US" altLang="ko-KR" sz="3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ithin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road.geom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755420" y="4320227"/>
            <a:ext cx="8986304" cy="2005026"/>
            <a:chOff x="1270840" y="3414713"/>
            <a:chExt cx="8986304" cy="2005026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270840" y="3414713"/>
              <a:ext cx="7229554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 15"/>
            <p:cNvSpPr/>
            <p:nvPr/>
          </p:nvSpPr>
          <p:spPr>
            <a:xfrm>
              <a:off x="4886325" y="3429000"/>
              <a:ext cx="2628900" cy="913891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7516" y="4096300"/>
              <a:ext cx="2619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>
                  <a:solidFill>
                    <a:srgbClr val="FF0000"/>
                  </a:solidFill>
                </a:rPr>
                <a:t>미터 이내 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거리인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 </a:t>
              </a:r>
              <a:endParaRPr lang="en-US" altLang="ko-KR" sz="2000" dirty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행만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가능성 없는 것은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거리 계산도 않음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)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5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 smtClean="0"/>
              <a:t>Spatial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 </a:t>
            </a:r>
            <a:r>
              <a:rPr lang="en-US" altLang="ko-KR" dirty="0" smtClean="0"/>
              <a:t>why, how?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9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대표적인 </a:t>
            </a:r>
            <a:r>
              <a:rPr lang="en-US" altLang="ko-KR" dirty="0"/>
              <a:t>Spatial</a:t>
            </a:r>
            <a:r>
              <a:rPr lang="ko-KR" altLang="en-US" dirty="0"/>
              <a:t> </a:t>
            </a:r>
            <a:r>
              <a:rPr lang="en-US" altLang="ko-KR" dirty="0"/>
              <a:t>SQL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675" y="1617070"/>
            <a:ext cx="11303876" cy="2408291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95220" rIns="10800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SELECT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superhero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name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FROM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city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superhero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WHERE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ST_Contains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(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city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geom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,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superhero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geom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600" b="1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nsolas" panose="020B0609020204030204" pitchFamily="49" charset="0"/>
                <a:ea typeface="inherit"/>
              </a:rPr>
              <a:t>AND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city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.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name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66CC66"/>
                </a:solidFill>
                <a:effectLst/>
                <a:latin typeface="Consolas" panose="020B0609020204030204" pitchFamily="49" charset="0"/>
                <a:ea typeface="inherit"/>
              </a:rPr>
              <a:t>=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 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3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Gotham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inherit"/>
              </a:rPr>
              <a:t>'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;</a:t>
            </a:r>
            <a:r>
              <a:rPr kumimoji="0" lang="ko-KR" altLang="ko-K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ko-KR" altLang="ko-K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797" y="4197549"/>
            <a:ext cx="885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city</a:t>
            </a:r>
            <a:r>
              <a:rPr lang="ko-KR" altLang="en-US" sz="2400" dirty="0"/>
              <a:t>와 </a:t>
            </a:r>
            <a:r>
              <a:rPr lang="en-US" altLang="ko-KR" sz="2400" dirty="0"/>
              <a:t>superhero </a:t>
            </a:r>
            <a:r>
              <a:rPr lang="ko-KR" altLang="en-US" sz="2400" dirty="0"/>
              <a:t>테이블 사이에는 </a:t>
            </a:r>
            <a:r>
              <a:rPr lang="en-US" altLang="ko-KR" sz="2400" dirty="0"/>
              <a:t>JOIN </a:t>
            </a:r>
            <a:r>
              <a:rPr lang="ko-KR" altLang="en-US" sz="2400" dirty="0"/>
              <a:t>가능한 </a:t>
            </a:r>
            <a:r>
              <a:rPr lang="en-US" altLang="ko-KR" sz="2400" dirty="0"/>
              <a:t>Field</a:t>
            </a:r>
            <a:r>
              <a:rPr lang="ko-KR" altLang="en-US" sz="2400" dirty="0"/>
              <a:t>가 없다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하지만</a:t>
            </a:r>
            <a:r>
              <a:rPr lang="en-US" altLang="ko-KR" sz="2400" dirty="0"/>
              <a:t>, ‘</a:t>
            </a:r>
            <a:r>
              <a:rPr lang="ko-KR" altLang="en-US" sz="2400" dirty="0"/>
              <a:t>공간</a:t>
            </a:r>
            <a:r>
              <a:rPr lang="en-US" altLang="ko-KR" sz="2400" dirty="0"/>
              <a:t>’ </a:t>
            </a:r>
            <a:r>
              <a:rPr lang="ko-KR" altLang="en-US" sz="2400" dirty="0"/>
              <a:t>을 통해 연결성을 가질 수 있다</a:t>
            </a:r>
            <a:r>
              <a:rPr lang="en-US" altLang="ko-KR" sz="2400" dirty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때문에 공간적인 연결을 이용해 </a:t>
            </a:r>
            <a:r>
              <a:rPr lang="en-US" altLang="ko-KR" sz="2400" dirty="0"/>
              <a:t>JOIN</a:t>
            </a:r>
            <a:r>
              <a:rPr lang="ko-KR" altLang="en-US" sz="2400" dirty="0"/>
              <a:t>을 할 수 있다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58966" y="616958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http://postgis.net/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4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실용적인 분석의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ko-KR" altLang="en-US" dirty="0" err="1" smtClean="0"/>
              <a:t>읍면동별로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최근린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차의료기관을 </a:t>
            </a:r>
            <a:r>
              <a:rPr lang="ko-KR" altLang="en-US" dirty="0"/>
              <a:t>산출하고 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읍면동별로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차의료기관까지 도달가능한 예상시간을 구하여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읍면동별</a:t>
            </a:r>
            <a:r>
              <a:rPr lang="ko-KR" altLang="en-US" dirty="0"/>
              <a:t> </a:t>
            </a:r>
            <a:r>
              <a:rPr lang="ko-KR" altLang="en-US" dirty="0" err="1"/>
              <a:t>예상도달시간의</a:t>
            </a:r>
            <a:r>
              <a:rPr lang="ko-KR" altLang="en-US" dirty="0"/>
              <a:t> 각 </a:t>
            </a:r>
            <a:r>
              <a:rPr lang="ko-KR" altLang="en-US" dirty="0" err="1"/>
              <a:t>읍면동별</a:t>
            </a:r>
            <a:r>
              <a:rPr lang="ko-KR" altLang="en-US" dirty="0"/>
              <a:t> 인구수를 곱한 값을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각 </a:t>
            </a:r>
            <a:r>
              <a:rPr lang="ko-KR" altLang="en-US" dirty="0" err="1"/>
              <a:t>시군구별로</a:t>
            </a:r>
            <a:r>
              <a:rPr lang="ko-KR" altLang="en-US" dirty="0"/>
              <a:t> 합산한 값을 구하여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전국의 </a:t>
            </a:r>
            <a:r>
              <a:rPr lang="ko-KR" altLang="en-US" dirty="0" err="1"/>
              <a:t>시군구별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차의료기관 분포가 얼마나 합리적인지 분석하라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 descr="https://upload.wikimedia.org/wikipedia/commons/thumb/2/22/Nearest_neighbor_graph.svg/240px-Nearest_neighbor_grap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73" y="3681412"/>
            <a:ext cx="2286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425" y="3443288"/>
            <a:ext cx="5438775" cy="2733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98131" y="6207832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세상물정의 물리학</a:t>
            </a:r>
            <a:r>
              <a:rPr lang="en-US" altLang="ko-KR" dirty="0"/>
              <a:t>, </a:t>
            </a:r>
            <a:r>
              <a:rPr lang="ko-KR" altLang="en-US" dirty="0"/>
              <a:t>학교와 병원과 커피숍의 사정</a:t>
            </a:r>
          </a:p>
        </p:txBody>
      </p:sp>
    </p:spTree>
    <p:extLst>
      <p:ext uri="{BB962C8B-B14F-4D97-AF65-F5344CB8AC3E}">
        <p14:creationId xmlns:p14="http://schemas.microsoft.com/office/powerpoint/2010/main" val="40279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SQL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공간정보 처리 함수를 이용할 수 있는 보통 </a:t>
            </a:r>
            <a:r>
              <a:rPr lang="en-US" altLang="ko-KR" dirty="0"/>
              <a:t>SQL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공간객체</a:t>
            </a:r>
            <a:r>
              <a:rPr lang="en-US" altLang="ko-KR" dirty="0"/>
              <a:t>(Geometry/Geography/Raster)</a:t>
            </a:r>
            <a:r>
              <a:rPr lang="ko-KR" altLang="en-US" dirty="0"/>
              <a:t>가 </a:t>
            </a:r>
            <a:r>
              <a:rPr lang="en-US" altLang="ko-KR" dirty="0"/>
              <a:t>BLOB</a:t>
            </a:r>
            <a:r>
              <a:rPr lang="ko-KR" altLang="en-US" dirty="0"/>
              <a:t>으로 저장된다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공간 데이터는 </a:t>
            </a:r>
            <a:r>
              <a:rPr lang="en-US" altLang="ko-KR" dirty="0"/>
              <a:t>database</a:t>
            </a:r>
            <a:r>
              <a:rPr lang="ko-KR" altLang="en-US" dirty="0"/>
              <a:t>의 추가적인 컬럼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일 뿐이다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속성들은 </a:t>
            </a:r>
            <a:r>
              <a:rPr lang="en-US" altLang="ko-KR" dirty="0"/>
              <a:t>database</a:t>
            </a:r>
            <a:r>
              <a:rPr lang="ko-KR" altLang="en-US" dirty="0"/>
              <a:t>내의 일반 속성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)</a:t>
            </a:r>
            <a:r>
              <a:rPr lang="ko-KR" altLang="en-US" dirty="0"/>
              <a:t>들과 동일하게 처리된다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53049" y="6069697"/>
            <a:ext cx="6673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 err="1"/>
              <a:t>PostGIS</a:t>
            </a:r>
            <a:r>
              <a:rPr lang="en-US" altLang="ko-KR" dirty="0"/>
              <a:t> for Managers, Paul Ramsey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en-US" altLang="ko-KR" dirty="0">
                <a:hlinkClick r:id="rId2"/>
              </a:rPr>
              <a:t>http://s3.cleverelephant.ca/2014-postgis-for-managers.pdf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4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SQL</a:t>
            </a:r>
            <a:r>
              <a:rPr lang="ko-KR" altLang="en-US" dirty="0"/>
              <a:t>의 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1651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Wingdings" charset="2"/>
              <a:buChar char="§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1pPr>
            <a:lvl2pPr marL="3429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2pPr>
            <a:lvl3pPr marL="5334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3pPr>
            <a:lvl4pPr marL="7366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4pPr>
            <a:lvl5pPr marL="901700" indent="-1270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»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3200" b="1" dirty="0"/>
              <a:t> “GIS in SQL”</a:t>
            </a:r>
          </a:p>
          <a:p>
            <a:pPr lvl="1" fontAlgn="base"/>
            <a:r>
              <a:rPr lang="en-US" altLang="ko-KR" sz="3200" dirty="0"/>
              <a:t>database </a:t>
            </a:r>
            <a:r>
              <a:rPr lang="ko-KR" altLang="en-US" sz="3200" dirty="0"/>
              <a:t>내에서 쿼리를 이용해 데이터를 조작하고 조회</a:t>
            </a:r>
            <a:endParaRPr lang="en-US" altLang="ko-KR" sz="3200" dirty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Shared Editing</a:t>
            </a:r>
            <a:endParaRPr lang="en-US" altLang="ko-KR" sz="3200" dirty="0"/>
          </a:p>
          <a:p>
            <a:pPr lvl="1" fontAlgn="base"/>
            <a:r>
              <a:rPr lang="ko-KR" altLang="en-US" sz="3200" dirty="0" smtClean="0"/>
              <a:t>여러 사람이 동시에 편집해도 정합성 보장</a:t>
            </a:r>
            <a:endParaRPr lang="en-US" altLang="ko-KR" sz="3200" dirty="0" smtClean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Performance and Scale</a:t>
            </a:r>
            <a:r>
              <a:rPr lang="en-US" altLang="ko-KR" sz="3200" dirty="0"/>
              <a:t> </a:t>
            </a:r>
          </a:p>
          <a:p>
            <a:pPr lvl="1" fontAlgn="base"/>
            <a:r>
              <a:rPr lang="ko-KR" altLang="en-US" sz="3200" dirty="0"/>
              <a:t>대량의 데이터와 많은 작업량을 처리</a:t>
            </a:r>
            <a:endParaRPr lang="en-US" altLang="ko-KR" sz="3200" dirty="0"/>
          </a:p>
          <a:p>
            <a:pPr lvl="1" fontAlgn="base"/>
            <a:r>
              <a:rPr lang="ko-KR" altLang="en-US" sz="3200" dirty="0"/>
              <a:t>전통적인 </a:t>
            </a:r>
            <a:r>
              <a:rPr lang="en-US" altLang="ko-KR" sz="3200" dirty="0"/>
              <a:t>GIS</a:t>
            </a:r>
            <a:r>
              <a:rPr lang="ko-KR" altLang="en-US" sz="3200" dirty="0"/>
              <a:t>에서 단계별 데이터 변환</a:t>
            </a:r>
            <a:r>
              <a:rPr lang="en-US" altLang="ko-KR" sz="3200" dirty="0"/>
              <a:t>/</a:t>
            </a:r>
            <a:r>
              <a:rPr lang="ko-KR" altLang="en-US" sz="3200" dirty="0"/>
              <a:t>저장 시간을 </a:t>
            </a:r>
            <a:r>
              <a:rPr lang="ko-KR" altLang="en-US" sz="3200" dirty="0" err="1"/>
              <a:t>줄여줌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17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Database </a:t>
            </a:r>
            <a:r>
              <a:rPr lang="ko-KR" altLang="en-US" dirty="0"/>
              <a:t>구성요소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1651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Wingdings" charset="2"/>
              <a:buChar char="§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1pPr>
            <a:lvl2pPr marL="3429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2pPr>
            <a:lvl3pPr marL="533400" indent="-1143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•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3pPr>
            <a:lvl4pPr marL="736600" indent="-1524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–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4pPr>
            <a:lvl5pPr marL="901700" indent="-127000" algn="l" defTabSz="939800" rtl="0" eaLnBrk="0" fontAlgn="b" latinLnBrk="1" hangingPunct="0">
              <a:spcBef>
                <a:spcPct val="30000"/>
              </a:spcBef>
              <a:spcAft>
                <a:spcPct val="0"/>
              </a:spcAft>
              <a:buFont typeface="Arial" charset="0"/>
              <a:buChar char="»"/>
              <a:defRPr lang="ko-KR" altLang="en-US" sz="1400" kern="1200" dirty="0">
                <a:solidFill>
                  <a:srgbClr val="000000"/>
                </a:solidFill>
                <a:latin typeface="+mn-lt"/>
                <a:ea typeface="+mn-ea"/>
                <a:cs typeface="맑은 고딕" pitchFamily="50" charset="-128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3200" b="1" dirty="0"/>
              <a:t>Spatial data types</a:t>
            </a:r>
            <a:endParaRPr lang="en-US" altLang="ko-KR" sz="3200" dirty="0"/>
          </a:p>
          <a:p>
            <a:pPr lvl="1" fontAlgn="base"/>
            <a:r>
              <a:rPr lang="en-US" altLang="ko-KR" sz="3200" dirty="0" smtClean="0"/>
              <a:t>Geometry(point</a:t>
            </a:r>
            <a:r>
              <a:rPr lang="en-US" altLang="ko-KR" sz="3200" dirty="0"/>
              <a:t>, line, </a:t>
            </a:r>
            <a:r>
              <a:rPr lang="en-US" altLang="ko-KR" sz="3200" dirty="0" smtClean="0"/>
              <a:t>polygon </a:t>
            </a:r>
            <a:r>
              <a:rPr lang="ko-KR" altLang="en-US" sz="3200" dirty="0" smtClean="0"/>
              <a:t>등</a:t>
            </a:r>
            <a:r>
              <a:rPr lang="en-US" altLang="ko-KR" sz="3200" dirty="0" smtClean="0"/>
              <a:t>)</a:t>
            </a:r>
            <a:endParaRPr lang="en-US" altLang="ko-KR" sz="3200" dirty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Spatial indexing</a:t>
            </a:r>
            <a:r>
              <a:rPr lang="en-US" altLang="ko-KR" sz="3200" dirty="0"/>
              <a:t> </a:t>
            </a:r>
          </a:p>
          <a:p>
            <a:pPr lvl="1" fontAlgn="base"/>
            <a:r>
              <a:rPr lang="ko-KR" altLang="en-US" sz="3200" dirty="0" err="1" smtClean="0"/>
              <a:t>공간연산의</a:t>
            </a:r>
            <a:r>
              <a:rPr lang="ko-KR" altLang="en-US" sz="3200" dirty="0" smtClean="0"/>
              <a:t> 효율적 처리 지원</a:t>
            </a:r>
            <a:endParaRPr lang="en-US" altLang="ko-KR" sz="3200" dirty="0" smtClean="0"/>
          </a:p>
          <a:p>
            <a:pPr lvl="1" fontAlgn="base"/>
            <a:endParaRPr lang="en-US" altLang="ko-KR" sz="3200" dirty="0"/>
          </a:p>
          <a:p>
            <a:pPr fontAlgn="base"/>
            <a:r>
              <a:rPr lang="en-US" altLang="ko-KR" sz="3200" b="1" dirty="0"/>
              <a:t> Spatial functions</a:t>
            </a:r>
            <a:r>
              <a:rPr lang="en-US" altLang="ko-KR" sz="3200" dirty="0"/>
              <a:t>, </a:t>
            </a:r>
          </a:p>
          <a:p>
            <a:pPr lvl="1" fontAlgn="base"/>
            <a:r>
              <a:rPr lang="ko-KR" altLang="en-US" sz="3200" dirty="0" smtClean="0"/>
              <a:t>공간적 속성과 관계 질의</a:t>
            </a:r>
            <a:endParaRPr lang="en-US" altLang="ko-KR" sz="3200" dirty="0" smtClean="0"/>
          </a:p>
          <a:p>
            <a:pPr lvl="1" fontAlgn="base"/>
            <a:r>
              <a:rPr lang="ko-KR" altLang="en-US" sz="3200" dirty="0" err="1" smtClean="0"/>
              <a:t>공간분석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단위로직</a:t>
            </a:r>
            <a:r>
              <a:rPr lang="ko-KR" altLang="en-US" sz="3200" dirty="0" smtClean="0"/>
              <a:t> 제공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40169" y="6336404"/>
            <a:ext cx="53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http://www.opengeospatial.org/standards/sfs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4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Picture 2" descr="_images / hierarch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4"/>
          <a:stretch/>
        </p:blipFill>
        <p:spPr bwMode="auto">
          <a:xfrm>
            <a:off x="317500" y="914400"/>
            <a:ext cx="11653296" cy="422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ministrator\Downloads\point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4" r="17131" b="-2212"/>
          <a:stretch/>
        </p:blipFill>
        <p:spPr bwMode="auto">
          <a:xfrm>
            <a:off x="361305" y="4663931"/>
            <a:ext cx="2507157" cy="9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Administrator\Downloads\line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r="10398"/>
          <a:stretch/>
        </p:blipFill>
        <p:spPr bwMode="auto">
          <a:xfrm>
            <a:off x="2912267" y="4459890"/>
            <a:ext cx="3231881" cy="12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37138" y="6267956"/>
            <a:ext cx="539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https://en.wikipedia.org/wiki/Well-known_text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60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Shape 2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15156" y="1908172"/>
            <a:ext cx="4399649" cy="3769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4" y="1525608"/>
            <a:ext cx="6744047" cy="16860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84" y="3427519"/>
            <a:ext cx="5197769" cy="23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Spatial 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Picture 3" descr="C:\Users\Administrator\Downloads\st_tou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306" y="3563713"/>
            <a:ext cx="2804189" cy="280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ministrator\Downloads\st_overlaps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9" y="3643207"/>
            <a:ext cx="2804955" cy="280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istrator\Downloads\st_withi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54" y="3563713"/>
            <a:ext cx="2804189" cy="308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Administrator\Downloads\st_dwith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19" y="3563713"/>
            <a:ext cx="2823976" cy="225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istrator\Downloads\st_disjoi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88" y="783337"/>
            <a:ext cx="2524899" cy="277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strator\Downloads\st_crosse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96" y="811920"/>
            <a:ext cx="2572804" cy="192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684730" y="863436"/>
            <a:ext cx="20390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ST_Length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ST_Area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ST_Distance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ST_Buffer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ST_Scale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ST_Rotate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ST_Transform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ST_Intersection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ST_Union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ST_Simpllify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ST_Convexhull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ST_AsText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ST_AsBinary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ST_FromText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&amp;&amp;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@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~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&lt;-&gt;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&lt;#&gt;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|=|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A </a:t>
            </a:r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&lt;=&gt; B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6" name="Picture 2" descr="C:\Users\Administrator\Downloads\st_equal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789395"/>
            <a:ext cx="2824447" cy="28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dministrator\Downloads\st_intersects.pn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88" y="799220"/>
            <a:ext cx="2456149" cy="27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44710" y="6422404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http://postgis.net/docs/manual-2.3/reference.html#Operators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2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및 </a:t>
            </a:r>
            <a:r>
              <a:rPr lang="ko-KR" altLang="en-US" dirty="0" err="1" smtClean="0"/>
              <a:t>실습자료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교재 다운로드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https://gaia3d.github.io/workshop</a:t>
            </a:r>
            <a:endParaRPr lang="en-US" altLang="ko-KR" dirty="0" smtClean="0"/>
          </a:p>
          <a:p>
            <a:pPr lvl="1"/>
            <a:r>
              <a:rPr lang="ko-KR" altLang="en-US" dirty="0" err="1"/>
              <a:t>서울연구원</a:t>
            </a:r>
            <a:r>
              <a:rPr lang="ko-KR" altLang="en-US" dirty="0"/>
              <a:t> 공간 </a:t>
            </a:r>
            <a:r>
              <a:rPr lang="en-US" altLang="ko-KR" dirty="0"/>
              <a:t>SQL</a:t>
            </a:r>
            <a:r>
              <a:rPr lang="ko-KR" altLang="en-US" dirty="0"/>
              <a:t>을 이용한 공간자료분석 </a:t>
            </a:r>
            <a:r>
              <a:rPr lang="ko-KR" altLang="en-US" dirty="0" err="1"/>
              <a:t>기초실습</a:t>
            </a:r>
            <a:endParaRPr lang="en-US" altLang="ko-KR" dirty="0" smtClean="0"/>
          </a:p>
          <a:p>
            <a:r>
              <a:rPr lang="ko-KR" altLang="en-US" dirty="0" err="1" smtClean="0"/>
              <a:t>설치파일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 9.5</a:t>
            </a:r>
          </a:p>
          <a:p>
            <a:pPr lvl="2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www.enterprisedb.com/downloads/postgres-postgresql-downloads#windows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2.3</a:t>
            </a:r>
          </a:p>
          <a:p>
            <a:pPr lvl="2"/>
            <a:r>
              <a:rPr lang="en-US" altLang="ko-KR" dirty="0" smtClean="0"/>
              <a:t>Stack builder </a:t>
            </a:r>
            <a:r>
              <a:rPr lang="ko-KR" altLang="en-US" dirty="0" smtClean="0"/>
              <a:t>통해 설치 권장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혹은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://winnie.postgis.net/download/windows/pg95/buildbot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</a:p>
          <a:p>
            <a:pPr lvl="2"/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qgis.org/downloads/QGIS-OSGeo4W-2.18.14-1-Setup-x86.exe</a:t>
            </a:r>
            <a:endParaRPr lang="en-US" altLang="ko-KR" dirty="0" smtClean="0"/>
          </a:p>
          <a:p>
            <a:r>
              <a:rPr lang="ko-KR" altLang="en-US" dirty="0" err="1" smtClean="0"/>
              <a:t>실습자료</a:t>
            </a:r>
            <a:r>
              <a:rPr lang="ko-KR" altLang="en-US" dirty="0" smtClean="0"/>
              <a:t> 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https://github.com/Gaia3D/workshop/raw/master/20171208_%EC%84%9C%EC%9C%A8%EC%97%B0_%</a:t>
            </a:r>
            <a:r>
              <a:rPr lang="en-US" altLang="ko-KR" dirty="0" smtClean="0">
                <a:hlinkClick r:id="rId6"/>
              </a:rPr>
              <a:t>EA%B3%B5%EA%B0%84SQL/data.zip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78864" y="1247813"/>
            <a:ext cx="9104225" cy="5074640"/>
            <a:chOff x="528506" y="637563"/>
            <a:chExt cx="11016731" cy="5998346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805343" y="637563"/>
              <a:ext cx="67113" cy="599834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8506" y="6266577"/>
              <a:ext cx="1101673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768799" y="6137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기능다양성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 flipH="1">
            <a:off x="752316" y="1247813"/>
            <a:ext cx="18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비용절감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704" y="3866673"/>
            <a:ext cx="1391086" cy="13910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63" y="1369120"/>
            <a:ext cx="1418627" cy="12554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53" y="5031832"/>
            <a:ext cx="2096098" cy="85037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35" y="1369120"/>
            <a:ext cx="1506523" cy="1506523"/>
          </a:xfrm>
          <a:prstGeom prst="rect">
            <a:avLst/>
          </a:prstGeom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/>
          <a:lstStyle/>
          <a:p>
            <a:r>
              <a:rPr lang="en-US" altLang="ko-KR" dirty="0"/>
              <a:t>Spatial DBMS </a:t>
            </a:r>
            <a:r>
              <a:rPr lang="ko-KR" altLang="en-US" dirty="0"/>
              <a:t>비교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5710" y="1426612"/>
            <a:ext cx="1028579" cy="13749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1685" y="6356350"/>
            <a:ext cx="676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https://www.slideshare.net/gis_todd/postgis-and-spatial-sql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0015" y="2831028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/>
              <a:t>PostGIS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9940" y="2801549"/>
            <a:ext cx="186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 smtClean="0"/>
              <a:t>SpatialLite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PostgreSQL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PostGIS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Extension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Proj4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LibXML2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LibLwGeom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GDAL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22"/>
          <p:cNvCxnSpPr>
            <a:endCxn id="17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PostgreSQL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35132" y="5277808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PostgreSQL</a:t>
            </a:r>
            <a:r>
              <a:rPr lang="ko-KR" altLang="en-US" dirty="0"/>
              <a:t>은 그냥</a:t>
            </a:r>
            <a:r>
              <a:rPr lang="en-US" altLang="ko-KR" dirty="0"/>
              <a:t> RDBMS</a:t>
            </a:r>
            <a:r>
              <a:rPr lang="ko-KR" altLang="en-US" dirty="0"/>
              <a:t>가 아니고 </a:t>
            </a:r>
            <a:r>
              <a:rPr lang="en-US" altLang="ko-KR" dirty="0"/>
              <a:t>ORDBMS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tx1"/>
                </a:solidFill>
              </a:rPr>
              <a:t>PostGIS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</a:rPr>
              <a:t>Extensio</a:t>
            </a:r>
            <a:r>
              <a:rPr lang="en-US" altLang="ko-KR" sz="2400" dirty="0">
                <a:solidFill>
                  <a:schemeClr val="tx1"/>
                </a:solidFill>
              </a:rPr>
              <a:t>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624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PostGIS</a:t>
            </a:r>
            <a:r>
              <a:rPr lang="ko-KR" altLang="en-US" dirty="0"/>
              <a:t>는 </a:t>
            </a:r>
            <a:r>
              <a:rPr lang="en-US" altLang="ko-KR" dirty="0"/>
              <a:t>ORDBMS</a:t>
            </a:r>
            <a:r>
              <a:rPr lang="ko-KR" altLang="en-US" dirty="0"/>
              <a:t>의 특성을 이용해 </a:t>
            </a:r>
            <a:r>
              <a:rPr lang="en-US" altLang="ko-KR" dirty="0"/>
              <a:t>Native </a:t>
            </a:r>
            <a:r>
              <a:rPr lang="ko-KR" altLang="en-US" dirty="0"/>
              <a:t>수준으로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Spatial SQL</a:t>
            </a:r>
            <a:r>
              <a:rPr lang="ko-KR" altLang="en-US" dirty="0"/>
              <a:t>의 요소인 </a:t>
            </a:r>
            <a:r>
              <a:rPr lang="en-US" altLang="ko-KR" dirty="0"/>
              <a:t>Type, Index, Function </a:t>
            </a:r>
            <a:r>
              <a:rPr lang="ko-KR" altLang="en-US" dirty="0"/>
              <a:t>들을 구현했다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tx1"/>
                </a:solidFill>
              </a:rPr>
              <a:t>LibLwGeom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55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Database</a:t>
            </a:r>
            <a:r>
              <a:rPr lang="ko-KR" altLang="en-US" dirty="0"/>
              <a:t>를 바로 이용할 수 없는 많은 기능들을</a:t>
            </a:r>
            <a:endParaRPr lang="en-US" altLang="ko-KR" dirty="0"/>
          </a:p>
          <a:p>
            <a:r>
              <a:rPr lang="en-US" altLang="ko-KR" dirty="0"/>
              <a:t>Sub Library </a:t>
            </a:r>
            <a:r>
              <a:rPr lang="ko-KR" altLang="en-US" dirty="0"/>
              <a:t>에서 </a:t>
            </a:r>
            <a:r>
              <a:rPr lang="en-US" altLang="ko-KR" dirty="0"/>
              <a:t>Low Level</a:t>
            </a:r>
            <a:r>
              <a:rPr lang="ko-KR" altLang="en-US" dirty="0"/>
              <a:t>로 구현해 효율을 높였다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Extension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GEOS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널리 사용되는 </a:t>
            </a:r>
            <a:r>
              <a:rPr lang="en-US" altLang="ko-KR" dirty="0"/>
              <a:t>C++</a:t>
            </a:r>
            <a:r>
              <a:rPr lang="ko-KR" altLang="en-US" dirty="0"/>
              <a:t>기반 공간정보 라이브러리를 이용해</a:t>
            </a:r>
            <a:endParaRPr lang="en-US" altLang="ko-KR" dirty="0"/>
          </a:p>
          <a:p>
            <a:r>
              <a:rPr lang="ko-KR" altLang="en-US" dirty="0"/>
              <a:t>많은 유용한 고수준 분석</a:t>
            </a:r>
            <a:r>
              <a:rPr lang="en-US" altLang="ko-KR" dirty="0"/>
              <a:t>/</a:t>
            </a:r>
            <a:r>
              <a:rPr lang="ko-KR" altLang="en-US" dirty="0"/>
              <a:t>처리 기능을 추가했다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Proj4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좌표계 변환 라이브러리를 붙여</a:t>
            </a:r>
            <a:endParaRPr lang="en-US" altLang="ko-KR" dirty="0"/>
          </a:p>
          <a:p>
            <a:r>
              <a:rPr lang="ko-KR" altLang="en-US" dirty="0"/>
              <a:t>다양한 표준 및 </a:t>
            </a:r>
            <a:r>
              <a:rPr lang="ko-KR" altLang="en-US" dirty="0" err="1"/>
              <a:t>비표준</a:t>
            </a:r>
            <a:r>
              <a:rPr lang="ko-KR" altLang="en-US" dirty="0"/>
              <a:t> 좌표계를 처리한다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LibXML2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519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XML </a:t>
            </a:r>
            <a:r>
              <a:rPr lang="ko-KR" altLang="en-US" dirty="0"/>
              <a:t>라이브러리를 이용해</a:t>
            </a:r>
            <a:endParaRPr lang="en-US" altLang="ko-KR" dirty="0"/>
          </a:p>
          <a:p>
            <a:r>
              <a:rPr lang="en-US" altLang="ko-KR" dirty="0"/>
              <a:t>GML, KML </a:t>
            </a:r>
            <a:r>
              <a:rPr lang="ko-KR" altLang="en-US" dirty="0"/>
              <a:t>등 </a:t>
            </a:r>
            <a:r>
              <a:rPr lang="en-US" altLang="ko-KR" dirty="0"/>
              <a:t>XML </a:t>
            </a:r>
            <a:r>
              <a:rPr lang="ko-KR" altLang="en-US" dirty="0"/>
              <a:t>기반 공간정보 표준을 다룬다</a:t>
            </a:r>
            <a:r>
              <a:rPr lang="en-US" altLang="ko-KR" dirty="0"/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GDAL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연결선: 꺾임 22"/>
          <p:cNvCxnSpPr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PostGIS</a:t>
            </a:r>
            <a:r>
              <a:rPr lang="en-US" altLang="ko-KR" dirty="0"/>
              <a:t> </a:t>
            </a:r>
            <a:r>
              <a:rPr lang="en-US" altLang="ko-KR" dirty="0" err="1"/>
              <a:t>Archtecture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88570" y="6338888"/>
            <a:ext cx="643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https://www.slideshare.net/SimeonNedkov/delft-postgis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원통형 6"/>
          <p:cNvSpPr/>
          <p:nvPr/>
        </p:nvSpPr>
        <p:spPr>
          <a:xfrm>
            <a:off x="1471781" y="1996223"/>
            <a:ext cx="2202287" cy="2884868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PostgreSQL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32608" y="2189407"/>
            <a:ext cx="2021984" cy="1332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PostGIS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2400">
                <a:solidFill>
                  <a:schemeClr val="bg1">
                    <a:lumMod val="50000"/>
                  </a:schemeClr>
                </a:solidFill>
              </a:rPr>
              <a:t>Extensio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57634" y="1150209"/>
            <a:ext cx="1918952" cy="9015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GEOS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757634" y="2408347"/>
            <a:ext cx="1918952" cy="8797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Proj4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57634" y="3747748"/>
            <a:ext cx="1918952" cy="8113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LibXML2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38670" y="4103445"/>
            <a:ext cx="1815922" cy="890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err="1">
                <a:solidFill>
                  <a:schemeClr val="bg1">
                    <a:lumMod val="50000"/>
                  </a:schemeClr>
                </a:solidFill>
              </a:rPr>
              <a:t>LibLwGeom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연결선: 꺾임 13"/>
          <p:cNvCxnSpPr>
            <a:cxnSpLocks/>
            <a:stCxn id="7" idx="4"/>
            <a:endCxn id="8" idx="1"/>
          </p:cNvCxnSpPr>
          <p:nvPr/>
        </p:nvCxnSpPr>
        <p:spPr>
          <a:xfrm flipV="1">
            <a:off x="3674068" y="2855427"/>
            <a:ext cx="1258540" cy="583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/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704116" y="3760930"/>
            <a:ext cx="581998" cy="1030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/>
          <p:cNvCxnSpPr>
            <a:stCxn id="8" idx="3"/>
            <a:endCxn id="9" idx="1"/>
          </p:cNvCxnSpPr>
          <p:nvPr/>
        </p:nvCxnSpPr>
        <p:spPr>
          <a:xfrm flipV="1">
            <a:off x="6954592" y="1600970"/>
            <a:ext cx="1803042" cy="12544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/>
          <p:cNvCxnSpPr>
            <a:stCxn id="8" idx="3"/>
            <a:endCxn id="10" idx="1"/>
          </p:cNvCxnSpPr>
          <p:nvPr/>
        </p:nvCxnSpPr>
        <p:spPr>
          <a:xfrm flipV="1">
            <a:off x="6954592" y="2848224"/>
            <a:ext cx="1803042" cy="72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/>
          <p:cNvCxnSpPr>
            <a:stCxn id="8" idx="3"/>
            <a:endCxn id="11" idx="1"/>
          </p:cNvCxnSpPr>
          <p:nvPr/>
        </p:nvCxnSpPr>
        <p:spPr>
          <a:xfrm>
            <a:off x="6954592" y="2855427"/>
            <a:ext cx="1803042" cy="12980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35132" y="5277808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널리 사용되는 </a:t>
            </a:r>
            <a:r>
              <a:rPr lang="en-US" altLang="ko-KR" dirty="0"/>
              <a:t>C++</a:t>
            </a:r>
            <a:r>
              <a:rPr lang="ko-KR" altLang="en-US" dirty="0"/>
              <a:t>기반 </a:t>
            </a:r>
            <a:r>
              <a:rPr lang="en-US" altLang="ko-KR" dirty="0" smtClean="0"/>
              <a:t>Raster GIS </a:t>
            </a:r>
            <a:r>
              <a:rPr lang="ko-KR" altLang="en-US" dirty="0" smtClean="0"/>
              <a:t>라이브러리를 </a:t>
            </a:r>
            <a:r>
              <a:rPr lang="ko-KR" altLang="en-US" dirty="0"/>
              <a:t>이용해</a:t>
            </a:r>
            <a:endParaRPr lang="en-US" altLang="ko-KR" dirty="0"/>
          </a:p>
          <a:p>
            <a:r>
              <a:rPr lang="en-US" altLang="ko-KR" dirty="0" smtClean="0"/>
              <a:t>Raster </a:t>
            </a:r>
            <a:r>
              <a:rPr lang="ko-KR" altLang="en-US" dirty="0" smtClean="0"/>
              <a:t>데이터 처리와 분석을 가능하게 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8757634" y="4906686"/>
            <a:ext cx="1918952" cy="8113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GDAL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연결선: 꺾임 22"/>
          <p:cNvCxnSpPr>
            <a:stCxn id="8" idx="3"/>
            <a:endCxn id="18" idx="1"/>
          </p:cNvCxnSpPr>
          <p:nvPr/>
        </p:nvCxnSpPr>
        <p:spPr>
          <a:xfrm>
            <a:off x="6954592" y="2855427"/>
            <a:ext cx="1803042" cy="2456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5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PostGIS</a:t>
            </a:r>
            <a:r>
              <a:rPr lang="ko-KR" altLang="en-US" dirty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공간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의 효능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3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설치파일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6546763" cy="5262563"/>
          </a:xfrm>
        </p:spPr>
        <p:txBody>
          <a:bodyPr/>
          <a:lstStyle/>
          <a:p>
            <a:r>
              <a:rPr lang="en-US" altLang="ko-KR" dirty="0" smtClean="0"/>
              <a:t>PostgreSQL 9.5</a:t>
            </a:r>
          </a:p>
          <a:p>
            <a:pPr lvl="1"/>
            <a:r>
              <a:rPr lang="en-US" altLang="ko-KR" dirty="0">
                <a:hlinkClick r:id="rId2"/>
              </a:rPr>
              <a:t>https://www.postgresql.org/download/windows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Download the installer (EDB </a:t>
            </a:r>
            <a:r>
              <a:rPr lang="ko-KR" altLang="en-US" dirty="0" err="1" smtClean="0"/>
              <a:t>배포본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BigSQL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배포본은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불가</a:t>
            </a:r>
            <a:endParaRPr lang="en-US" altLang="ko-KR" dirty="0" smtClean="0"/>
          </a:p>
          <a:p>
            <a:r>
              <a:rPr lang="en-US" altLang="ko-KR" dirty="0" err="1" smtClean="0"/>
              <a:t>PostGIS</a:t>
            </a:r>
            <a:r>
              <a:rPr lang="en-US" altLang="ko-KR" dirty="0" smtClean="0"/>
              <a:t> 2.3</a:t>
            </a:r>
          </a:p>
          <a:p>
            <a:pPr lvl="1"/>
            <a:r>
              <a:rPr lang="en-US" altLang="ko-KR" dirty="0" smtClean="0"/>
              <a:t>PostgreSQL </a:t>
            </a:r>
            <a:r>
              <a:rPr lang="ko-KR" altLang="en-US" dirty="0" smtClean="0"/>
              <a:t>버전에 맞는 버전 설치 필수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Stack Builder </a:t>
            </a:r>
            <a:r>
              <a:rPr lang="ko-KR" altLang="en-US" dirty="0" smtClean="0"/>
              <a:t>로 설치</a:t>
            </a:r>
            <a:endParaRPr lang="en-US" altLang="ko-KR" dirty="0"/>
          </a:p>
          <a:p>
            <a:r>
              <a:rPr lang="en-US" altLang="ko-KR" dirty="0" smtClean="0"/>
              <a:t>QGIS 2.18</a:t>
            </a:r>
          </a:p>
          <a:p>
            <a:pPr lvl="1"/>
            <a:r>
              <a:rPr lang="ko-KR" altLang="en-US" dirty="0" smtClean="0"/>
              <a:t>공간정보를 편하게 다룰 수 있는 툴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qgis.org/ko/site/forusers/download.html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73" y="914400"/>
            <a:ext cx="4601227" cy="50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499" y="914400"/>
            <a:ext cx="7636527" cy="5262563"/>
          </a:xfrm>
        </p:spPr>
        <p:txBody>
          <a:bodyPr/>
          <a:lstStyle/>
          <a:p>
            <a:r>
              <a:rPr lang="en-US" altLang="ko-KR" dirty="0" smtClean="0"/>
              <a:t>PostgreSQL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거의 설치 가능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Superuser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암호로 보통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r>
              <a:rPr lang="en-US" altLang="ko-KR" dirty="0" err="1" smtClean="0"/>
              <a:t>PostGIS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 </a:t>
            </a:r>
            <a:r>
              <a:rPr lang="ko-KR" altLang="en-US" dirty="0" smtClean="0"/>
              <a:t>다 설치 후 </a:t>
            </a:r>
            <a:r>
              <a:rPr lang="en-US" altLang="ko-KR" dirty="0" smtClean="0"/>
              <a:t>Stack Builder </a:t>
            </a:r>
            <a:r>
              <a:rPr lang="ko-KR" altLang="en-US" dirty="0" smtClean="0"/>
              <a:t>에서 설치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Spatial Extension </a:t>
            </a:r>
            <a:r>
              <a:rPr lang="ko-KR" altLang="en-US" dirty="0" smtClean="0"/>
              <a:t>밑의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2.3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en-US" altLang="ko-KR" dirty="0" smtClean="0"/>
              <a:t>QGIS</a:t>
            </a:r>
          </a:p>
          <a:p>
            <a:pPr lvl="1"/>
            <a:r>
              <a:rPr lang="ko-KR" altLang="en-US" dirty="0" smtClean="0"/>
              <a:t>설치 파일 실행으로 쉽게 설치가능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샘플 데이터 세트는 공식 매뉴얼을 따라할 사람만 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 설치 해도 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오늘 실습에도 </a:t>
            </a:r>
            <a:r>
              <a:rPr lang="en-US" altLang="ko-KR" dirty="0" smtClean="0"/>
              <a:t>QGIS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913" y="894435"/>
            <a:ext cx="3735584" cy="29235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321" y="3795387"/>
            <a:ext cx="3770480" cy="25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공간정보 들어갈 수 있는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6661626" cy="5262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pgAdmin</a:t>
            </a:r>
            <a:r>
              <a:rPr lang="en-US" altLang="ko-KR" dirty="0" smtClean="0"/>
              <a:t> 3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PG</a:t>
            </a:r>
            <a:r>
              <a:rPr lang="ko-KR" altLang="en-US" dirty="0" smtClean="0"/>
              <a:t>를 쉽게 다룰 수 있게 하는 기본 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postgres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유저의 암호를 알아야 사용 가능</a:t>
            </a:r>
            <a:endParaRPr lang="en-US" altLang="ko-KR" dirty="0"/>
          </a:p>
          <a:p>
            <a:r>
              <a:rPr lang="ko-KR" altLang="en-US" dirty="0" smtClean="0"/>
              <a:t>새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이라는 이름으로 만들기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트리의 </a:t>
            </a:r>
            <a:r>
              <a:rPr lang="en-US" altLang="ko-KR" dirty="0" smtClean="0"/>
              <a:t>Databases </a:t>
            </a:r>
            <a:r>
              <a:rPr lang="ko-KR" altLang="en-US" dirty="0" smtClean="0"/>
              <a:t>항목에서 오른쪽 마우스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Database…</a:t>
            </a:r>
          </a:p>
          <a:p>
            <a:pPr lvl="1"/>
            <a:r>
              <a:rPr lang="en-US" altLang="ko-KR" dirty="0" smtClean="0"/>
              <a:t>Name: </a:t>
            </a:r>
            <a:r>
              <a:rPr lang="en-US" altLang="ko-KR" dirty="0" err="1" smtClean="0"/>
              <a:t>seoul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[OK]</a:t>
            </a:r>
          </a:p>
          <a:p>
            <a:r>
              <a:rPr lang="en-US" altLang="ko-KR" dirty="0" err="1" smtClean="0"/>
              <a:t>seoul</a:t>
            </a:r>
            <a:r>
              <a:rPr lang="en-US" altLang="ko-KR" dirty="0" smtClean="0"/>
              <a:t> database</a:t>
            </a:r>
            <a:r>
              <a:rPr lang="ko-KR" altLang="en-US" dirty="0" smtClean="0"/>
              <a:t>를 공간정보 처리 가능하게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Databases </a:t>
            </a:r>
            <a:r>
              <a:rPr lang="ko-KR" altLang="en-US" dirty="0" smtClean="0"/>
              <a:t>하위 </a:t>
            </a:r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 선택하고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 </a:t>
            </a:r>
            <a:r>
              <a:rPr lang="ko-KR" altLang="en-US" dirty="0" smtClean="0"/>
              <a:t>창 띄워서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	create extension </a:t>
            </a:r>
            <a:r>
              <a:rPr lang="en-US" altLang="ko-KR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postgis</a:t>
            </a:r>
            <a:r>
              <a:rPr lang="en-US" altLang="ko-K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[F5] </a:t>
            </a:r>
            <a:r>
              <a:rPr lang="ko-KR" altLang="en-US" dirty="0" smtClean="0">
                <a:latin typeface="Consolas" panose="020B0609020204030204" pitchFamily="49" charset="0"/>
              </a:rPr>
              <a:t>키나 실행</a:t>
            </a:r>
            <a:r>
              <a:rPr lang="en-US" altLang="ko-KR" dirty="0" smtClean="0">
                <a:latin typeface="Consolas" panose="020B0609020204030204" pitchFamily="49" charset="0"/>
              </a:rPr>
              <a:t>(  )</a:t>
            </a:r>
            <a:r>
              <a:rPr lang="ko-KR" altLang="en-US" dirty="0" smtClean="0">
                <a:latin typeface="Consolas" panose="020B0609020204030204" pitchFamily="49" charset="0"/>
              </a:rPr>
              <a:t>버튼 눌러 실행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26" y="914400"/>
            <a:ext cx="4882674" cy="36022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789" y="5821666"/>
            <a:ext cx="363325" cy="3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공간자료를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PostGIS</a:t>
            </a:r>
            <a:r>
              <a:rPr lang="ko-KR" altLang="en-US" dirty="0" smtClean="0"/>
              <a:t>에 올리기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3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QGIS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admin_sgg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  <a:r>
              <a:rPr lang="ko-KR" altLang="en-US" dirty="0" smtClean="0"/>
              <a:t>에서 읽어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한글 잘 나오는지 확인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레이어 속성에서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 소스 코드화</a:t>
            </a:r>
            <a:r>
              <a:rPr lang="en-US" altLang="ko-KR" dirty="0" smtClean="0"/>
              <a:t>: system</a:t>
            </a:r>
          </a:p>
          <a:p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Browser Panel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오른쪽 크릭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연결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err="1" smtClean="0"/>
              <a:t>정보입력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</a:t>
            </a:r>
            <a:r>
              <a:rPr lang="en-US" altLang="ko-KR" dirty="0" smtClean="0"/>
              <a:t>: pg95</a:t>
            </a:r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: localhost</a:t>
            </a:r>
          </a:p>
          <a:p>
            <a:pPr lvl="2"/>
            <a:r>
              <a:rPr lang="ko-KR" altLang="en-US" dirty="0" smtClean="0"/>
              <a:t>데이터베이스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seoul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사용자이름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 체크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비밀번호</a:t>
            </a:r>
            <a:r>
              <a:rPr lang="en-US" altLang="ko-KR" dirty="0"/>
              <a:t>: </a:t>
            </a:r>
            <a:r>
              <a:rPr lang="en-US" altLang="ko-KR" dirty="0" err="1"/>
              <a:t>postgres</a:t>
            </a:r>
            <a:r>
              <a:rPr lang="en-US" altLang="ko-KR" dirty="0"/>
              <a:t>, </a:t>
            </a:r>
            <a:r>
              <a:rPr lang="ko-KR" altLang="en-US" dirty="0"/>
              <a:t>저장 체크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32" y="862358"/>
            <a:ext cx="4169166" cy="58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QGIS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관리자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 </a:t>
            </a:r>
            <a:r>
              <a:rPr lang="ko-KR" altLang="en-US" dirty="0" smtClean="0"/>
              <a:t>메뉴에서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플러그인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플러그인 관리 및 설치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 smtClean="0"/>
              <a:t>설치됨 탭에서 </a:t>
            </a:r>
            <a:r>
              <a:rPr lang="en-US" altLang="ko-KR" dirty="0" smtClean="0"/>
              <a:t>DB Manager </a:t>
            </a:r>
            <a:r>
              <a:rPr lang="ko-KR" altLang="en-US" dirty="0" smtClean="0"/>
              <a:t>활성화 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</a:t>
            </a:r>
            <a:r>
              <a:rPr lang="en-US" altLang="ko-KR" dirty="0" smtClean="0"/>
              <a:t>-DB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-DB</a:t>
            </a:r>
            <a:r>
              <a:rPr lang="ko-KR" altLang="en-US" dirty="0" smtClean="0"/>
              <a:t>관리자</a:t>
            </a:r>
            <a:endParaRPr lang="en-US" altLang="ko-KR" dirty="0" smtClean="0"/>
          </a:p>
          <a:p>
            <a:r>
              <a:rPr lang="ko-KR" altLang="en-US" dirty="0" smtClean="0"/>
              <a:t>데이터 올리기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 </a:t>
            </a:r>
            <a:r>
              <a:rPr lang="ko-KR" altLang="en-US" dirty="0" smtClean="0"/>
              <a:t>관리자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PostGIS</a:t>
            </a:r>
            <a:r>
              <a:rPr lang="en-US" altLang="ko-KR" dirty="0" smtClean="0"/>
              <a:t> - pg5 - public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연결확인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벡터 레이어 가져오기 버튼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admin_sgg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admin_sgg</a:t>
            </a:r>
            <a:endParaRPr lang="en-US" altLang="ko-KR" dirty="0"/>
          </a:p>
          <a:p>
            <a:r>
              <a:rPr lang="ko-KR" altLang="en-US" dirty="0" smtClean="0"/>
              <a:t>데이터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ko-KR" altLang="en-US" dirty="0" smtClean="0"/>
              <a:t>확장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admin_sgg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더블클릭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QGIS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061" y="1641214"/>
            <a:ext cx="4305300" cy="4276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38" y="3413950"/>
            <a:ext cx="2762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4930905" cy="52625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PostgreSQL</a:t>
            </a:r>
            <a:r>
              <a:rPr lang="ko-KR" altLang="en-US" dirty="0" smtClean="0"/>
              <a:t>과 함께 설치된 </a:t>
            </a:r>
            <a:r>
              <a:rPr lang="en-US" altLang="ko-KR" dirty="0" err="1" smtClean="0"/>
              <a:t>pgAdmin</a:t>
            </a:r>
            <a:r>
              <a:rPr lang="en-US" altLang="ko-KR" dirty="0" smtClean="0"/>
              <a:t> III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PostgresSQL</a:t>
            </a:r>
            <a:r>
              <a:rPr lang="en-US" altLang="ko-KR" dirty="0" smtClean="0"/>
              <a:t> 9.5 </a:t>
            </a:r>
            <a:r>
              <a:rPr lang="ko-KR" altLang="en-US" dirty="0" smtClean="0"/>
              <a:t>선택하고 더블클릭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암호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postgres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입력해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Databases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seoul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툴 중에서 </a:t>
            </a:r>
            <a:r>
              <a:rPr lang="en-US" altLang="ko-KR" dirty="0" err="1" smtClean="0"/>
              <a:t>PostGIS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Shapefile</a:t>
            </a:r>
            <a:r>
              <a:rPr lang="en-US" altLang="ko-KR" dirty="0" smtClean="0"/>
              <a:t> and DBF loader 2.2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r>
              <a:rPr lang="ko-KR" altLang="en-US" dirty="0" smtClean="0"/>
              <a:t>연결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[View connection detail…]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Username: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Password: </a:t>
            </a:r>
            <a:r>
              <a:rPr lang="en-US" altLang="ko-KR" dirty="0" err="1" smtClean="0"/>
              <a:t>postgres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Server Host: localhost  5432</a:t>
            </a:r>
          </a:p>
          <a:p>
            <a:pPr lvl="1"/>
            <a:r>
              <a:rPr lang="en-US" altLang="ko-KR" dirty="0" smtClean="0"/>
              <a:t>Database: </a:t>
            </a:r>
            <a:r>
              <a:rPr lang="en-US" altLang="ko-KR" dirty="0" err="1" smtClean="0"/>
              <a:t>seoul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914400"/>
            <a:ext cx="6419850" cy="1285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45" y="1791222"/>
            <a:ext cx="3137269" cy="49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Shape Loader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914400"/>
            <a:ext cx="5619837" cy="52625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Import</a:t>
            </a:r>
            <a:r>
              <a:rPr lang="ko-KR" altLang="en-US" dirty="0" smtClean="0"/>
              <a:t>할 파일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[Add File]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데이터가 있는 폴더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한글</a:t>
            </a:r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이동해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할 파일 모두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[Open]</a:t>
            </a:r>
          </a:p>
          <a:p>
            <a:r>
              <a:rPr lang="ko-KR" altLang="en-US" dirty="0" err="1" smtClean="0"/>
              <a:t>좌표계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리스트에서 </a:t>
            </a:r>
            <a:r>
              <a:rPr lang="en-US" altLang="ko-KR" dirty="0" smtClean="0"/>
              <a:t>SRID </a:t>
            </a:r>
            <a:r>
              <a:rPr lang="ko-KR" altLang="en-US" dirty="0" smtClean="0"/>
              <a:t>값을 모두 </a:t>
            </a:r>
            <a:r>
              <a:rPr lang="en-US" altLang="ko-KR" dirty="0" smtClean="0"/>
              <a:t>5186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road_link_geographic</a:t>
            </a:r>
            <a:r>
              <a:rPr lang="en-US" altLang="ko-KR" dirty="0" smtClean="0"/>
              <a:t>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4326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r>
              <a:rPr lang="ko-KR" altLang="en-US" dirty="0" smtClean="0"/>
              <a:t>한글 </a:t>
            </a:r>
            <a:r>
              <a:rPr lang="ko-KR" altLang="en-US" dirty="0" err="1" smtClean="0"/>
              <a:t>코드페이지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[Options…]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DBF file character encoding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CP949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[OK]</a:t>
            </a:r>
          </a:p>
          <a:p>
            <a:r>
              <a:rPr lang="en-US" altLang="ko-KR" dirty="0" smtClean="0"/>
              <a:t>[Import]</a:t>
            </a:r>
          </a:p>
          <a:p>
            <a:r>
              <a:rPr lang="en-US" altLang="ko-KR" dirty="0" err="1" smtClean="0"/>
              <a:t>pgAdmin</a:t>
            </a:r>
            <a:r>
              <a:rPr lang="en-US" altLang="ko-KR" dirty="0" smtClean="0"/>
              <a:t> III</a:t>
            </a:r>
            <a:r>
              <a:rPr lang="ko-KR" altLang="en-US" dirty="0" smtClean="0"/>
              <a:t>에서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Seoul – Schemas – public - Tables </a:t>
            </a:r>
          </a:p>
          <a:p>
            <a:pPr lvl="1"/>
            <a:r>
              <a:rPr lang="ko-KR" altLang="en-US" dirty="0" smtClean="0"/>
              <a:t>원하는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테이블 선택하고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[View data] </a:t>
            </a:r>
            <a:r>
              <a:rPr lang="ko-KR" altLang="en-US" dirty="0" smtClean="0"/>
              <a:t>버튼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225" y="355600"/>
            <a:ext cx="6000750" cy="6000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59" y="5632733"/>
            <a:ext cx="342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Spatial SQL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워밍업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56575"/>
            <a:ext cx="198002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7529" y="6259810"/>
            <a:ext cx="89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참고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www.slideshare.net/gis_todd/postgis-and-spatial-sql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623" y="847294"/>
            <a:ext cx="9056318" cy="533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r>
              <a:rPr lang="ko-KR" altLang="en-US" dirty="0"/>
              <a:t>를 이용한 </a:t>
            </a:r>
            <a:r>
              <a:rPr lang="en-US" altLang="ko-KR" dirty="0"/>
              <a:t>GIS</a:t>
            </a:r>
            <a:r>
              <a:rPr lang="ko-KR" altLang="en-US" dirty="0"/>
              <a:t>의 진화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161" y="677955"/>
            <a:ext cx="9587271" cy="5742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3234" y="6257978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http://workshops.boundlessgeo.com/postgis-intro/introduction.html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조건절을</a:t>
            </a:r>
            <a:r>
              <a:rPr lang="ko-KR" altLang="en-US" dirty="0" smtClean="0"/>
              <a:t> 추가 했고요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5"/>
            <a:ext cx="402225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4000" b="1" dirty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이마트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함수도 써볼까요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5"/>
            <a:ext cx="606448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addr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like </a:t>
            </a:r>
            <a:r>
              <a:rPr lang="ko-KR" altLang="ko-KR" sz="4000" b="1" dirty="0" smtClean="0">
                <a:solidFill>
                  <a:srgbClr val="008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en-US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영등포구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브랜드별</a:t>
            </a:r>
            <a:r>
              <a:rPr lang="ko-KR" altLang="en-US" dirty="0" smtClean="0"/>
              <a:t> 점포수도 분석해 보지요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345079"/>
            <a:ext cx="5827236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brand,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i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as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b="1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점포수</a:t>
            </a:r>
            <a:r>
              <a:rPr lang="en-US" altLang="ko-KR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BY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6563638" y="3360578"/>
            <a:ext cx="4496844" cy="238570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solidFill>
                  <a:srgbClr val="FF0000"/>
                </a:solidFill>
              </a:rPr>
              <a:t>단따옴표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vs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쌍따옴표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단따옴표는</a:t>
            </a:r>
            <a:r>
              <a:rPr lang="ko-KR" altLang="en-US" dirty="0" smtClean="0">
                <a:solidFill>
                  <a:srgbClr val="FF0000"/>
                </a:solidFill>
              </a:rPr>
              <a:t> 문자열을 의미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쌍따옴표는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객체명을</a:t>
            </a:r>
            <a:r>
              <a:rPr lang="ko-KR" altLang="en-US" dirty="0" smtClean="0">
                <a:solidFill>
                  <a:srgbClr val="FF0000"/>
                </a:solidFill>
              </a:rPr>
              <a:t> 의미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객체명이</a:t>
            </a:r>
            <a:r>
              <a:rPr lang="ko-KR" altLang="en-US" dirty="0" smtClean="0">
                <a:solidFill>
                  <a:srgbClr val="FF0000"/>
                </a:solidFill>
              </a:rPr>
              <a:t> 소문자일때는 그냥 적어도 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한글이나 대문자는 꼭 </a:t>
            </a:r>
            <a:r>
              <a:rPr lang="ko-KR" altLang="en-US" dirty="0" err="1" smtClean="0">
                <a:solidFill>
                  <a:srgbClr val="FF0000"/>
                </a:solidFill>
              </a:rPr>
              <a:t>쌍따옴표</a:t>
            </a:r>
            <a:r>
              <a:rPr lang="ko-KR" altLang="en-US" dirty="0" smtClean="0">
                <a:solidFill>
                  <a:srgbClr val="FF0000"/>
                </a:solidFill>
              </a:rPr>
              <a:t> 필요</a:t>
            </a:r>
          </a:p>
        </p:txBody>
      </p:sp>
    </p:spTree>
    <p:extLst>
      <p:ext uri="{BB962C8B-B14F-4D97-AF65-F5344CB8AC3E}">
        <p14:creationId xmlns:p14="http://schemas.microsoft.com/office/powerpoint/2010/main" val="342198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표준편차 같은 것도 분석해 볼 수 있지요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037302"/>
            <a:ext cx="6596678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brand,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1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AVG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char_length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i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STDDEV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1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char_length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nam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BY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brand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드디어 공간 컬럼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2268409"/>
            <a:ext cx="403187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ST_AsText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firestation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6921" y="1139868"/>
            <a:ext cx="4634630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"POINT(199024.707810483 551054.345970521)"</a:t>
            </a:r>
          </a:p>
          <a:p>
            <a:r>
              <a:rPr lang="ko-KR" altLang="en-US" sz="1400" dirty="0"/>
              <a:t>"POINT(187630.779273731 550959.271440678)"</a:t>
            </a:r>
          </a:p>
          <a:p>
            <a:r>
              <a:rPr lang="ko-KR" altLang="en-US" sz="1400" dirty="0"/>
              <a:t>"POINT(188697.498274389 547889.595624078)"</a:t>
            </a:r>
          </a:p>
          <a:p>
            <a:r>
              <a:rPr lang="ko-KR" altLang="en-US" sz="1400" dirty="0"/>
              <a:t>"POINT(188083.069315405 544286.907097312)"</a:t>
            </a:r>
          </a:p>
          <a:p>
            <a:r>
              <a:rPr lang="ko-KR" altLang="en-US" sz="1400" dirty="0"/>
              <a:t>"POINT(191513.595677515 546567.657631612)"</a:t>
            </a:r>
          </a:p>
          <a:p>
            <a:r>
              <a:rPr lang="ko-KR" altLang="en-US" sz="1400" dirty="0"/>
              <a:t>"POINT(192709.499498786 543934.716259131)"</a:t>
            </a:r>
          </a:p>
          <a:p>
            <a:r>
              <a:rPr lang="ko-KR" altLang="en-US" sz="1400" dirty="0"/>
              <a:t>"POINT(195773.812578709 541616.937450973)"</a:t>
            </a:r>
          </a:p>
          <a:p>
            <a:r>
              <a:rPr lang="ko-KR" altLang="en-US" sz="1400" dirty="0"/>
              <a:t>"POINT(199276.918538287 544361.102824507)"</a:t>
            </a:r>
          </a:p>
          <a:p>
            <a:r>
              <a:rPr lang="ko-KR" altLang="en-US" sz="1400" dirty="0"/>
              <a:t>"POINT(202429.008902833 543188.485493705)"</a:t>
            </a:r>
          </a:p>
          <a:p>
            <a:r>
              <a:rPr lang="ko-KR" altLang="en-US" sz="1400" dirty="0"/>
              <a:t>"POINT(212591.013743505 544507.787855193)"</a:t>
            </a:r>
          </a:p>
          <a:p>
            <a:r>
              <a:rPr lang="ko-KR" altLang="en-US" sz="1400" dirty="0"/>
              <a:t>"POINT(211046.709538044 547793.045668135)"</a:t>
            </a:r>
          </a:p>
          <a:p>
            <a:r>
              <a:rPr lang="ko-KR" altLang="en-US" sz="1400" dirty="0"/>
              <a:t>"POINT(194081.877897298 549999.530447381)"</a:t>
            </a:r>
          </a:p>
          <a:p>
            <a:r>
              <a:rPr lang="ko-KR" altLang="en-US" sz="1400" dirty="0"/>
              <a:t>"POINT(197473.050073947 548306.166380932)"</a:t>
            </a:r>
          </a:p>
          <a:p>
            <a:r>
              <a:rPr lang="ko-KR" altLang="en-US" sz="1400" dirty="0"/>
              <a:t>"POINT(207313.523766092 549495.358416943)"</a:t>
            </a:r>
          </a:p>
          <a:p>
            <a:r>
              <a:rPr lang="ko-KR" altLang="en-US" sz="1400" dirty="0"/>
              <a:t>"POINT(201350.396790628 551700.90690202)"</a:t>
            </a:r>
          </a:p>
          <a:p>
            <a:r>
              <a:rPr lang="ko-KR" altLang="en-US" sz="1400" dirty="0"/>
              <a:t>"POINT(194250.633663578 555746.764731673)"</a:t>
            </a:r>
          </a:p>
          <a:p>
            <a:r>
              <a:rPr lang="ko-KR" altLang="en-US" sz="1400" dirty="0"/>
              <a:t>"POINT(194343.893334265 552645.674846625)"</a:t>
            </a:r>
          </a:p>
          <a:p>
            <a:r>
              <a:rPr lang="ko-KR" altLang="en-US" sz="1400" dirty="0"/>
              <a:t>"POINT(198162.519362067 552609.548072939)"</a:t>
            </a:r>
          </a:p>
          <a:p>
            <a:r>
              <a:rPr lang="ko-KR" altLang="en-US" sz="1400" dirty="0"/>
              <a:t>"POINT(205895.927248916 551623.426933408)"</a:t>
            </a:r>
          </a:p>
          <a:p>
            <a:r>
              <a:rPr lang="ko-KR" altLang="en-US" sz="1400" dirty="0"/>
              <a:t>"POINT(202805.156974282 555885.932392841)"</a:t>
            </a:r>
          </a:p>
          <a:p>
            <a:r>
              <a:rPr lang="ko-KR" altLang="en-US" sz="1400" dirty="0"/>
              <a:t>"POINT(208356.511341705 557326.3187219)"</a:t>
            </a:r>
          </a:p>
          <a:p>
            <a:r>
              <a:rPr lang="ko-KR" altLang="en-US" sz="1400" dirty="0"/>
              <a:t>"POINT(206265.001878799 559863.523634983)"</a:t>
            </a:r>
          </a:p>
          <a:p>
            <a:r>
              <a:rPr lang="ko-KR" altLang="en-US" sz="1400" dirty="0"/>
              <a:t>"POINT(203790.301551923 562717.534532934)"</a:t>
            </a:r>
          </a:p>
        </p:txBody>
      </p:sp>
    </p:spTree>
    <p:extLst>
      <p:ext uri="{BB962C8B-B14F-4D97-AF65-F5344CB8AC3E}">
        <p14:creationId xmlns:p14="http://schemas.microsoft.com/office/powerpoint/2010/main" val="9177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길이를 구하는 거야 껌이지요</a:t>
            </a:r>
            <a:r>
              <a:rPr lang="en-US" altLang="ko-KR" dirty="0" smtClean="0"/>
              <a:t>~~~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557075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link_id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ST_L</a:t>
            </a:r>
            <a:r>
              <a:rPr kumimoji="0" lang="en-US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road_link_geographic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헉</a:t>
            </a:r>
            <a:r>
              <a:rPr lang="en-US" altLang="ko-KR" dirty="0"/>
              <a:t>!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사실은 공간정보 지식이 필요해요 </a:t>
            </a:r>
            <a:r>
              <a:rPr lang="ko-KR" altLang="en-US" dirty="0" err="1" smtClean="0"/>
              <a:t>ㅜ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572" y="1932211"/>
            <a:ext cx="4420120" cy="40801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41157" y="1099751"/>
            <a:ext cx="8130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FF0000"/>
                </a:solidFill>
              </a:rPr>
              <a:t>도로 길이 총합이 </a:t>
            </a:r>
            <a:r>
              <a:rPr lang="en-US" altLang="ko-KR" sz="3200" dirty="0" smtClean="0">
                <a:solidFill>
                  <a:srgbClr val="FF0000"/>
                </a:solidFill>
              </a:rPr>
              <a:t>1</a:t>
            </a:r>
            <a:r>
              <a:rPr lang="ko-KR" altLang="en-US" sz="3200" dirty="0" smtClean="0">
                <a:solidFill>
                  <a:srgbClr val="FF0000"/>
                </a:solidFill>
              </a:rPr>
              <a:t>보다</a:t>
            </a:r>
            <a:r>
              <a:rPr lang="en-US" altLang="ko-KR" sz="3200" dirty="0" smtClean="0">
                <a:solidFill>
                  <a:srgbClr val="FF0000"/>
                </a:solidFill>
              </a:rPr>
              <a:t> </a:t>
            </a:r>
            <a:r>
              <a:rPr lang="ko-KR" altLang="en-US" sz="3200" dirty="0" smtClean="0">
                <a:solidFill>
                  <a:srgbClr val="FF0000"/>
                </a:solidFill>
              </a:rPr>
              <a:t>작아요</a:t>
            </a:r>
            <a:r>
              <a:rPr lang="en-US" altLang="ko-KR" sz="3200" dirty="0" smtClean="0">
                <a:solidFill>
                  <a:srgbClr val="FF0000"/>
                </a:solidFill>
              </a:rPr>
              <a:t>~~~~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미터 단위의 </a:t>
            </a:r>
            <a:r>
              <a:rPr lang="ko-KR" altLang="en-US" dirty="0" err="1" smtClean="0"/>
              <a:t>좌표계로</a:t>
            </a:r>
            <a:r>
              <a:rPr lang="ko-KR" altLang="en-US" dirty="0" smtClean="0"/>
              <a:t> 변환해야 하네요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910377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link_id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ST_L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ength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ST_T</a:t>
            </a:r>
            <a:r>
              <a:rPr kumimoji="0" lang="en-US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5179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road_link_geographic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8093675" y="4313984"/>
            <a:ext cx="2953265" cy="204236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EPSG:5179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미터단위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TM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국토지리정보원 </a:t>
            </a:r>
            <a:r>
              <a:rPr lang="ko-KR" altLang="en-US" dirty="0" err="1" smtClean="0">
                <a:solidFill>
                  <a:srgbClr val="FF0000"/>
                </a:solidFill>
              </a:rPr>
              <a:t>온맵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네이버지도에서 </a:t>
            </a:r>
            <a:r>
              <a:rPr lang="ko-KR" altLang="en-US" dirty="0" err="1" smtClean="0">
                <a:solidFill>
                  <a:srgbClr val="FF0000"/>
                </a:solidFill>
              </a:rPr>
              <a:t>사용중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전국 규모 사용에 적합</a:t>
            </a:r>
          </a:p>
        </p:txBody>
      </p:sp>
    </p:spTree>
    <p:extLst>
      <p:ext uri="{BB962C8B-B14F-4D97-AF65-F5344CB8AC3E}">
        <p14:creationId xmlns:p14="http://schemas.microsoft.com/office/powerpoint/2010/main" val="7792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이제 면적도 계산할 수 있어요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83583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(ST_T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4000" dirty="0" smtClean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5179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building</a:t>
            </a: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헉</a:t>
            </a:r>
            <a:r>
              <a:rPr lang="en-US" altLang="ko-KR" dirty="0" smtClean="0"/>
              <a:t>! </a:t>
            </a:r>
            <a:r>
              <a:rPr lang="ko-KR" altLang="en-US" dirty="0" smtClean="0"/>
              <a:t>사실은 이렇게 해야해요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불필요한 변환은 야근의 요정을 불러요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348524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uf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</a:t>
            </a:r>
            <a:r>
              <a:rPr kumimoji="0" lang="en-US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building</a:t>
            </a:r>
            <a:endParaRPr kumimoji="0" lang="en-US" altLang="ko-KR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야근요정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27" y="165285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분석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서울시내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차선 이상 도로에서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미터 이내의 지하철역 찾기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156" y="155985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도로 레이어 불러서</a:t>
            </a:r>
            <a:endParaRPr lang="ko-KR" altLang="en-US" dirty="0"/>
          </a:p>
        </p:txBody>
      </p:sp>
      <p:pic>
        <p:nvPicPr>
          <p:cNvPr id="1028" name="Picture 4" descr="https://lh6.googleusercontent.com/rrMZRjjqm90Ei8w-7G_r9IF6ngiqA4iB_ktaUgW4rBBVEz2R5mHQDBx9mlSmiPEFUiEwTyXIOacNaEn3J5m5FA_ohaJzRuKocqDfmshxEg-mjZiDdItKGyJ_M6gh-8IllziZhe9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56" y="1929190"/>
            <a:ext cx="2550529" cy="208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3131" y="1619113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8</a:t>
            </a:r>
            <a:r>
              <a:rPr lang="ko-KR" altLang="en-US" dirty="0" smtClean="0"/>
              <a:t>차선 이상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1536" y="158315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err="1" smtClean="0"/>
              <a:t>선택도로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미터 </a:t>
            </a:r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95" y="1980511"/>
            <a:ext cx="2502295" cy="2088183"/>
          </a:xfrm>
          <a:prstGeom prst="rect">
            <a:avLst/>
          </a:prstGeom>
        </p:spPr>
      </p:pic>
      <p:pic>
        <p:nvPicPr>
          <p:cNvPr id="1034" name="Picture 10" descr="https://lh3.googleusercontent.com/MnFrZtBgInZ8ccUZ_1xfaHqnvHgmwNQEsKRn2yNwoR2n4xGbLsyj_CAsLBHNLx8NQS4s9yx8RW83izXQ04GRI3NttfgOK0R8OnJ54nqb1wUile8ZkMJnzLx-9TmGhXttGYEtPkt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58" y="1963741"/>
            <a:ext cx="2546462" cy="207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753958" y="407902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지하철역 불러서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8635" y="407902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5) </a:t>
            </a:r>
            <a:r>
              <a:rPr lang="ko-KR" altLang="en-US" dirty="0" err="1" smtClean="0"/>
              <a:t>버퍼도로</a:t>
            </a:r>
            <a:r>
              <a:rPr lang="ko-KR" altLang="en-US" dirty="0" smtClean="0"/>
              <a:t> 내의 지하철역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pic>
        <p:nvPicPr>
          <p:cNvPr id="1036" name="Picture 12" descr="https://lh3.googleusercontent.com/NZ71N9GAYJHH73i8wuNKwGVm1iuZKMXKMUOIUDfX-nbLRA9HeKreQPt0RpT7Z4TRoEGfRTHGzmkaIWfQclUAqGHToa__TSUq_8FzIGSEsXvjZkWUwmFuKgw5uwuePPR-P4pa1l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958" y="4479593"/>
            <a:ext cx="2345801" cy="19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6.googleusercontent.com/IESiYy1GCRPVilIRbfX50RORm0wT7nIOVeDAqn06N6J2FqOj67k6KFpuVICdA5IXZ_s1P6DyQkeKpWHP_wn4ANwInpDIbeS6CaRKdk12ZFuSjMxqEGpN7jDb3Dyp2Vu17AvltF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99" y="4479593"/>
            <a:ext cx="2345801" cy="191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버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버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버퍼링</a:t>
            </a:r>
            <a:r>
              <a:rPr lang="ko-KR" altLang="en-US" dirty="0" smtClean="0"/>
              <a:t> 알아요</a:t>
            </a:r>
            <a:r>
              <a:rPr lang="en-US" altLang="ko-KR" dirty="0" smtClean="0"/>
              <a:t>? – </a:t>
            </a:r>
            <a:r>
              <a:rPr lang="ko-KR" altLang="en-US" dirty="0" smtClean="0"/>
              <a:t>공간 컬럼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2"/>
            <a:ext cx="5827236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ALTER TABLE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 </a:t>
            </a: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Column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geometry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Polygon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모서리가 접힌 도형 5"/>
          <p:cNvSpPr/>
          <p:nvPr/>
        </p:nvSpPr>
        <p:spPr>
          <a:xfrm>
            <a:off x="8093675" y="4313984"/>
            <a:ext cx="2953265" cy="2042366"/>
          </a:xfrm>
          <a:prstGeom prst="foldedCorne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solidFill>
                  <a:srgbClr val="FF0000"/>
                </a:solidFill>
              </a:rPr>
              <a:t>EPSG:4326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err="1" smtClean="0">
                <a:solidFill>
                  <a:srgbClr val="FF0000"/>
                </a:solidFill>
              </a:rPr>
              <a:t>도단위</a:t>
            </a:r>
            <a:r>
              <a:rPr lang="ko-KR" altLang="en-US" dirty="0" smtClean="0">
                <a:solidFill>
                  <a:srgbClr val="FF0000"/>
                </a:solidFill>
              </a:rPr>
              <a:t> 경위도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좌표계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GPS</a:t>
            </a:r>
            <a:r>
              <a:rPr lang="ko-KR" altLang="en-US" dirty="0" smtClean="0">
                <a:solidFill>
                  <a:srgbClr val="FF0000"/>
                </a:solidFill>
              </a:rPr>
              <a:t>에서 오는 </a:t>
            </a:r>
            <a:r>
              <a:rPr lang="ko-KR" altLang="en-US" dirty="0" err="1" smtClean="0">
                <a:solidFill>
                  <a:srgbClr val="FF0000"/>
                </a:solidFill>
              </a:rPr>
              <a:t>좌표값과</a:t>
            </a:r>
            <a:r>
              <a:rPr lang="ko-KR" altLang="en-US" dirty="0" smtClean="0">
                <a:solidFill>
                  <a:srgbClr val="FF0000"/>
                </a:solidFill>
              </a:rPr>
              <a:t> 동일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r>
              <a:rPr lang="ko-KR" altLang="en-US" dirty="0" smtClean="0">
                <a:solidFill>
                  <a:srgbClr val="FF0000"/>
                </a:solidFill>
              </a:rPr>
              <a:t>전세계적 자료 </a:t>
            </a:r>
            <a:r>
              <a:rPr lang="ko-KR" altLang="en-US" dirty="0" err="1" smtClean="0">
                <a:solidFill>
                  <a:srgbClr val="FF0000"/>
                </a:solidFill>
              </a:rPr>
              <a:t>다룰때</a:t>
            </a:r>
            <a:r>
              <a:rPr lang="ko-KR" altLang="en-US" dirty="0" smtClean="0">
                <a:solidFill>
                  <a:srgbClr val="FF0000"/>
                </a:solidFill>
              </a:rPr>
              <a:t> 가장 많이 사용</a:t>
            </a:r>
          </a:p>
        </p:txBody>
      </p:sp>
      <p:pic>
        <p:nvPicPr>
          <p:cNvPr id="7" name="Picture 3" descr="st_buff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145" y="877481"/>
            <a:ext cx="3438076" cy="32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버</a:t>
            </a:r>
            <a:r>
              <a:rPr lang="en-US" altLang="ko-KR" dirty="0"/>
              <a:t>… </a:t>
            </a:r>
            <a:r>
              <a:rPr lang="ko-KR" altLang="en-US" dirty="0"/>
              <a:t>버</a:t>
            </a:r>
            <a:r>
              <a:rPr lang="en-US" altLang="ko-KR" dirty="0"/>
              <a:t>… </a:t>
            </a:r>
            <a:r>
              <a:rPr lang="ko-KR" altLang="en-US" dirty="0" err="1"/>
              <a:t>버퍼링</a:t>
            </a:r>
            <a:r>
              <a:rPr lang="ko-KR" altLang="en-US" dirty="0"/>
              <a:t> 알아요</a:t>
            </a:r>
            <a:r>
              <a:rPr lang="en-US" altLang="ko-KR" dirty="0"/>
              <a:t>? – </a:t>
            </a:r>
            <a:r>
              <a:rPr lang="ko-KR" altLang="en-US" dirty="0"/>
              <a:t>공간 </a:t>
            </a:r>
            <a:r>
              <a:rPr lang="ko-KR" altLang="en-US" dirty="0" smtClean="0"/>
              <a:t>컬럼에 넣기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960631"/>
            <a:ext cx="9930924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UPDATE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tores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4000" b="1" dirty="0" err="1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Transform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Buffer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(geom,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의 피인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52</a:t>
            </a:fld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270834"/>
            <a:ext cx="1130309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ST_AsGeoJSON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ST_Transform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3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4326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ST_AsGML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lang="en-US" altLang="ko-KR" sz="3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7500" y="2647132"/>
            <a:ext cx="5507103" cy="3170099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34495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34495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34495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type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2000" b="1" dirty="0" smtClean="0">
                <a:solidFill>
                  <a:srgbClr val="25567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127.09,37.59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Dinagat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Islands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F82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BBBBB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449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69047" y="2647132"/>
            <a:ext cx="5998265" cy="3170099"/>
          </a:xfrm>
          <a:prstGeom prst="rect">
            <a:avLst/>
          </a:prstGeom>
          <a:solidFill>
            <a:srgbClr val="F8F9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Dinagat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Islands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gml:Point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srs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EPSG:5186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20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207965.03669,555284.45453</a:t>
            </a:r>
            <a:endParaRPr lang="en-US" altLang="ko-KR" sz="20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ko-KR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ko-KR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ko-KR" altLang="ko-KR" sz="2000" b="1" dirty="0" err="1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gml</a:t>
            </a:r>
            <a:r>
              <a:rPr lang="ko-KR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coordinates</a:t>
            </a:r>
            <a:r>
              <a:rPr lang="ko-KR" altLang="ko-KR" sz="2000" b="1" dirty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lang="en-US" altLang="ko-KR" sz="2000" b="1" dirty="0">
              <a:solidFill>
                <a:srgbClr val="008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008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gml:Point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ko-KR" altLang="ko-KR" sz="200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ko-KR" sz="200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ko-KR" altLang="ko-K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선이 몇 개 점으로 그려졌는지 쯤이야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652856"/>
            <a:ext cx="762260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ST_NPoints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kumimoji="0" lang="en-US" altLang="ko-KR" sz="4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num_point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br>
              <a:rPr kumimoji="0" lang="ko-KR" altLang="ko-KR" sz="4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ORDER BY </a:t>
            </a:r>
            <a:r>
              <a:rPr lang="en-US" altLang="ko-KR" sz="40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num_point</a:t>
            </a:r>
            <a:r>
              <a:rPr kumimoji="0" lang="en-US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limit 100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공간적으로 걸치는 것을 이용해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1037303"/>
            <a:ext cx="11469807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shop.nam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40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매장명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metro.nam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40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인근역</a:t>
            </a:r>
            <a:r>
              <a:rPr lang="en-US" altLang="ko-KR" sz="40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endParaRPr lang="en-US" altLang="ko-KR" sz="40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 as shop,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metro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ST_Intersects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shop.geom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40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metro.geom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7500" y="238125"/>
            <a:ext cx="11544300" cy="46037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속성조건도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필터링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7500" y="914193"/>
            <a:ext cx="921277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shop.nam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32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3200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매장명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en-US" altLang="ko-KR" sz="32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metro.nam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lang="ko-KR" altLang="en-US" sz="3200" dirty="0" err="1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인근역</a:t>
            </a:r>
            <a:r>
              <a:rPr lang="en-US" altLang="ko-KR" sz="3200" dirty="0" smtClean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endParaRPr lang="en-US" altLang="ko-KR" sz="32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stores as shop,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as metro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shop.addr</a:t>
            </a:r>
            <a:r>
              <a:rPr lang="en-US" altLang="ko-KR" sz="4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LIKE</a:t>
            </a:r>
            <a:r>
              <a:rPr lang="en-US" altLang="ko-KR" sz="4000" dirty="0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'%</a:t>
            </a:r>
            <a:r>
              <a:rPr lang="ko-KR" altLang="en-US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영등포</a:t>
            </a:r>
            <a:r>
              <a:rPr lang="en-US" altLang="ko-KR" sz="4000" b="1" dirty="0">
                <a:solidFill>
                  <a:schemeClr val="accent6">
                    <a:lumMod val="75000"/>
                  </a:schemeClr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%'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ST_Intersects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shop.geom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en-US" altLang="ko-KR" sz="3200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en-US" altLang="ko-KR" sz="32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metro.geom</a:t>
            </a:r>
            <a:r>
              <a:rPr lang="en-US" altLang="ko-KR" sz="32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분포분석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동별로</a:t>
            </a:r>
            <a:r>
              <a:rPr lang="ko-KR" altLang="en-US" dirty="0" smtClean="0"/>
              <a:t> 가장 가까운 소방서는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emd.emd_cd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fire.nam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ST_Distance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ST_Centroid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emd.geom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fire.geom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ko-K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altLang="ko-K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FROM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admin_emd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firestation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fire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ORDER BY </a:t>
            </a:r>
            <a:r>
              <a:rPr lang="en-US" altLang="ko-K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emd.emd_cd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altLang="ko-K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가장 가까운 소방서까지의 거리에 </a:t>
            </a:r>
            <a:r>
              <a:rPr lang="ko-KR" altLang="en-US" dirty="0" err="1" smtClean="0"/>
              <a:t>동별인구</a:t>
            </a:r>
            <a:r>
              <a:rPr lang="ko-KR" altLang="en-US" dirty="0" smtClean="0"/>
              <a:t> 곱하자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7500" y="787400"/>
            <a:ext cx="5486400" cy="526256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min_t.emd_cd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emd_nm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pop,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fire_nm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endParaRPr lang="en-US" altLang="ko-KR" sz="1800" dirty="0" smtClean="0"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dirty="0" err="1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pop*</a:t>
            </a:r>
            <a:r>
              <a:rPr lang="en-US" altLang="ko-KR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18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 </a:t>
            </a:r>
            <a:r>
              <a:rPr lang="en-US" altLang="ko-KR" sz="1800" b="1" dirty="0" err="1">
                <a:solidFill>
                  <a:srgbClr val="FF000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pop_dist</a:t>
            </a:r>
            <a:endParaRPr lang="en-US" altLang="ko-KR" sz="1800" b="1" dirty="0">
              <a:solidFill>
                <a:srgbClr val="FF000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FROM</a:t>
            </a: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SELECT 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emd.emd_cd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min(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ST_Distance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ST_Centroid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emd.geom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),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fire.geom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) AS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dist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FROM 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</a:t>
            </a:r>
            <a:r>
              <a:rPr lang="en-US" altLang="ko-KR" sz="1800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admin_emd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AS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firestation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/>
            </a:r>
            <a:b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AS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fire</a:t>
            </a: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GROUP </a:t>
            </a:r>
            <a:r>
              <a:rPr lang="en-US" altLang="ko-KR" sz="1800" b="1" dirty="0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BY </a:t>
            </a:r>
            <a:r>
              <a:rPr lang="en-US" altLang="ko-KR" sz="1800" b="1" dirty="0" err="1">
                <a:solidFill>
                  <a:srgbClr val="7030A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emd_cd</a:t>
            </a:r>
            <a:endParaRPr lang="en-US" altLang="ko-KR" sz="1800" b="1" dirty="0">
              <a:solidFill>
                <a:srgbClr val="7030A0"/>
              </a:solidFill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 AS </a:t>
            </a:r>
            <a:r>
              <a:rPr lang="en-US" altLang="ko-KR" sz="18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min_t</a:t>
            </a:r>
            <a:r>
              <a:rPr lang="en-US" altLang="ko-KR" sz="18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930537" y="787400"/>
            <a:ext cx="5842363" cy="526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SELECT 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emd.emd_cd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emd.emd_nm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emd.pop2008 </a:t>
            </a:r>
            <a:r>
              <a:rPr lang="en-US" altLang="ko-KR" sz="1800" dirty="0">
                <a:solidFill>
                  <a:srgbClr val="0070C0"/>
                </a:solidFill>
              </a:rPr>
              <a:t>as pop,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fire.nam</a:t>
            </a:r>
            <a:r>
              <a:rPr lang="en-US" altLang="ko-KR" sz="1800" dirty="0" smtClean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as </a:t>
            </a:r>
            <a:r>
              <a:rPr lang="en-US" altLang="ko-KR" sz="1800" dirty="0" err="1">
                <a:solidFill>
                  <a:srgbClr val="0070C0"/>
                </a:solidFill>
              </a:rPr>
              <a:t>fire_nm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ko-KR" sz="1800" dirty="0" smtClean="0">
                <a:solidFill>
                  <a:srgbClr val="0070C0"/>
                </a:solidFill>
              </a:rPr>
              <a:t>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ST_Distance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</a:p>
          <a:p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   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ST_Centroid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emd.geom</a:t>
            </a:r>
            <a:r>
              <a:rPr lang="en-US" altLang="ko-KR" sz="1800" dirty="0">
                <a:solidFill>
                  <a:srgbClr val="0070C0"/>
                </a:solidFill>
              </a:rPr>
              <a:t>),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fire.geom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</a:rPr>
              <a:t> ) </a:t>
            </a:r>
            <a:r>
              <a:rPr lang="en-US" altLang="ko-KR" sz="1800" dirty="0">
                <a:solidFill>
                  <a:srgbClr val="0070C0"/>
                </a:solidFill>
              </a:rPr>
              <a:t>AS </a:t>
            </a:r>
            <a:r>
              <a:rPr lang="en-US" altLang="ko-KR" sz="1800" dirty="0" err="1">
                <a:solidFill>
                  <a:srgbClr val="0070C0"/>
                </a:solidFill>
              </a:rPr>
              <a:t>dist</a:t>
            </a:r>
            <a:endParaRPr lang="en-US" altLang="ko-KR" sz="1800" dirty="0">
              <a:solidFill>
                <a:srgbClr val="0070C0"/>
              </a:solidFill>
            </a:endParaRP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rgbClr val="0070C0"/>
                </a:solidFill>
              </a:rPr>
              <a:t>FROM </a:t>
            </a:r>
          </a:p>
          <a:p>
            <a:r>
              <a:rPr lang="en-US" altLang="ko-KR" sz="1800" dirty="0">
                <a:solidFill>
                  <a:srgbClr val="0070C0"/>
                </a:solidFill>
              </a:rPr>
              <a:t>    </a:t>
            </a:r>
            <a:r>
              <a:rPr lang="en-US" altLang="ko-KR" sz="1800" dirty="0" err="1">
                <a:solidFill>
                  <a:srgbClr val="0070C0"/>
                </a:solidFill>
              </a:rPr>
              <a:t>admin_emd</a:t>
            </a:r>
            <a:r>
              <a:rPr lang="en-US" altLang="ko-KR" sz="1800" dirty="0">
                <a:solidFill>
                  <a:srgbClr val="0070C0"/>
                </a:solidFill>
              </a:rPr>
              <a:t> AS </a:t>
            </a:r>
            <a:r>
              <a:rPr lang="en-US" altLang="ko-KR" sz="1800" dirty="0" err="1">
                <a:solidFill>
                  <a:srgbClr val="0070C0"/>
                </a:solidFill>
              </a:rPr>
              <a:t>emd</a:t>
            </a:r>
            <a:r>
              <a:rPr lang="en-US" altLang="ko-KR" sz="1800" dirty="0">
                <a:solidFill>
                  <a:srgbClr val="0070C0"/>
                </a:solidFill>
              </a:rPr>
              <a:t>, </a:t>
            </a:r>
            <a:r>
              <a:rPr lang="en-US" altLang="ko-KR" sz="1800" dirty="0" err="1">
                <a:solidFill>
                  <a:srgbClr val="0070C0"/>
                </a:solidFill>
              </a:rPr>
              <a:t>firestation</a:t>
            </a:r>
            <a:r>
              <a:rPr lang="en-US" altLang="ko-KR" sz="1800" dirty="0">
                <a:solidFill>
                  <a:srgbClr val="0070C0"/>
                </a:solidFill>
              </a:rPr>
              <a:t> AS fire</a:t>
            </a:r>
          </a:p>
          <a:p>
            <a:r>
              <a:rPr lang="en-US" altLang="ko-KR" sz="1800" b="0" dirty="0">
                <a:solidFill>
                  <a:schemeClr val="tx1"/>
                </a:solidFill>
              </a:rPr>
              <a:t>) AS </a:t>
            </a:r>
            <a:r>
              <a:rPr lang="en-US" altLang="ko-KR" sz="1800" b="0" dirty="0" err="1">
                <a:solidFill>
                  <a:schemeClr val="tx1"/>
                </a:solidFill>
              </a:rPr>
              <a:t>dt</a:t>
            </a:r>
            <a:endParaRPr lang="en-US" altLang="ko-KR" sz="1800" b="0" dirty="0">
              <a:solidFill>
                <a:schemeClr val="tx1"/>
              </a:solidFill>
            </a:endParaRPr>
          </a:p>
          <a:p>
            <a:r>
              <a:rPr lang="en-US" altLang="ko-KR" sz="1800" b="0" dirty="0">
                <a:solidFill>
                  <a:schemeClr val="tx1"/>
                </a:solidFill>
              </a:rPr>
              <a:t>WHERE</a:t>
            </a: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</a:t>
            </a:r>
            <a:r>
              <a:rPr lang="en-US" altLang="ko-KR" sz="1800" b="0" dirty="0" err="1" smtClean="0">
                <a:solidFill>
                  <a:schemeClr val="tx1"/>
                </a:solidFill>
              </a:rPr>
              <a:t>min_t.emd_cd</a:t>
            </a:r>
            <a:r>
              <a:rPr lang="en-US" altLang="ko-KR" sz="1800" b="0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0" dirty="0">
                <a:solidFill>
                  <a:schemeClr val="tx1"/>
                </a:solidFill>
              </a:rPr>
              <a:t>= </a:t>
            </a:r>
            <a:r>
              <a:rPr lang="en-US" altLang="ko-KR" sz="1800" b="0" dirty="0" err="1">
                <a:solidFill>
                  <a:schemeClr val="tx1"/>
                </a:solidFill>
              </a:rPr>
              <a:t>dt.emd_cd</a:t>
            </a:r>
            <a:r>
              <a:rPr lang="en-US" altLang="ko-KR" sz="1800" b="0" dirty="0">
                <a:solidFill>
                  <a:schemeClr val="tx1"/>
                </a:solidFill>
              </a:rPr>
              <a:t> </a:t>
            </a:r>
            <a:endParaRPr lang="en-US" altLang="ko-KR" sz="1800" b="0" dirty="0" smtClean="0">
              <a:solidFill>
                <a:schemeClr val="tx1"/>
              </a:solidFill>
            </a:endParaRPr>
          </a:p>
          <a:p>
            <a:r>
              <a:rPr lang="en-US" altLang="ko-KR" sz="1800" b="0" dirty="0" smtClean="0">
                <a:solidFill>
                  <a:schemeClr val="tx1"/>
                </a:solidFill>
              </a:rPr>
              <a:t>  AND </a:t>
            </a:r>
            <a:r>
              <a:rPr lang="en-US" altLang="ko-KR" sz="1800" b="0" dirty="0" err="1">
                <a:solidFill>
                  <a:schemeClr val="tx1"/>
                </a:solidFill>
              </a:rPr>
              <a:t>min_t.dist</a:t>
            </a:r>
            <a:r>
              <a:rPr lang="en-US" altLang="ko-KR" sz="1800" b="0" dirty="0">
                <a:solidFill>
                  <a:schemeClr val="tx1"/>
                </a:solidFill>
              </a:rPr>
              <a:t> = </a:t>
            </a:r>
            <a:r>
              <a:rPr lang="en-US" altLang="ko-KR" sz="1800" b="0" dirty="0" err="1">
                <a:solidFill>
                  <a:schemeClr val="tx1"/>
                </a:solidFill>
              </a:rPr>
              <a:t>dt.dist</a:t>
            </a:r>
            <a:r>
              <a:rPr lang="en-US" altLang="ko-KR" sz="1800" b="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8172" y="6352143"/>
            <a:ext cx="9637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github.com/Gaia3D/workshop/blob/master/20171208_</a:t>
            </a:r>
            <a:r>
              <a:rPr lang="ko-KR" altLang="en-US" sz="1600" dirty="0" err="1" smtClean="0">
                <a:hlinkClick r:id="rId2"/>
              </a:rPr>
              <a:t>서울연</a:t>
            </a:r>
            <a:r>
              <a:rPr lang="en-US" altLang="ko-KR" sz="1600" dirty="0" smtClean="0">
                <a:hlinkClick r:id="rId2"/>
              </a:rPr>
              <a:t>_</a:t>
            </a:r>
            <a:r>
              <a:rPr lang="ko-KR" altLang="en-US" sz="1600" dirty="0" smtClean="0">
                <a:hlinkClick r:id="rId2"/>
              </a:rPr>
              <a:t>공간</a:t>
            </a:r>
            <a:r>
              <a:rPr lang="en-US" altLang="ko-KR" sz="1600" dirty="0" smtClean="0">
                <a:hlinkClick r:id="rId2"/>
              </a:rPr>
              <a:t>SQL/</a:t>
            </a:r>
            <a:r>
              <a:rPr lang="en-US" altLang="ko-KR" sz="1600" dirty="0" err="1" smtClean="0">
                <a:hlinkClick r:id="rId2"/>
              </a:rPr>
              <a:t>sql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err="1" smtClean="0">
                <a:hlinkClick r:id="rId2"/>
              </a:rPr>
              <a:t>emd_fire_pop_dist.sql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59098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접근지수가</a:t>
            </a:r>
            <a:r>
              <a:rPr lang="ko-KR" altLang="en-US" dirty="0" smtClean="0"/>
              <a:t> 낮은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공공시설 </a:t>
            </a:r>
            <a:r>
              <a:rPr lang="ko-KR" altLang="en-US" dirty="0" err="1" smtClean="0"/>
              <a:t>접근지수가</a:t>
            </a:r>
            <a:r>
              <a:rPr lang="ko-KR" altLang="en-US" dirty="0" smtClean="0"/>
              <a:t> 낮은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 동 찾기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동별</a:t>
            </a:r>
            <a:r>
              <a:rPr lang="ko-KR" altLang="en-US" dirty="0" smtClean="0"/>
              <a:t> 소방서 </a:t>
            </a:r>
            <a:r>
              <a:rPr lang="ko-KR" altLang="en-US" dirty="0" err="1" smtClean="0"/>
              <a:t>접근지수의</a:t>
            </a:r>
            <a:r>
              <a:rPr lang="ko-KR" altLang="en-US" dirty="0" smtClean="0"/>
              <a:t> 평균과 분산은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2857" y="1099160"/>
            <a:ext cx="9611116" cy="1105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ORDER </a:t>
            </a: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BY</a:t>
            </a:r>
            <a:r>
              <a:rPr lang="en-US" altLang="ko-KR" sz="3200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pop_dist</a:t>
            </a:r>
            <a:endParaRPr lang="en-US" altLang="ko-KR" sz="3200" dirty="0">
              <a:latin typeface="Courier New" panose="02070309020205020404" pitchFamily="49" charset="0"/>
              <a:ea typeface="굴림체" panose="020B060900010101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LIMIT</a:t>
            </a:r>
            <a:r>
              <a:rPr lang="en-US" altLang="ko-KR" sz="3200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20</a:t>
            </a:r>
            <a:endParaRPr lang="ko-KR" altLang="en-US" sz="3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22857" y="3545681"/>
            <a:ext cx="9611116" cy="1105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b="1" dirty="0" smtClean="0">
                <a:solidFill>
                  <a:srgbClr val="000080"/>
                </a:solidFill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sz="32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AVG(pop*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3200" dirty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), STDDEV(pop*</a:t>
            </a:r>
            <a:r>
              <a:rPr lang="en-US" altLang="ko-KR" sz="3200" dirty="0" err="1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dt.dist</a:t>
            </a:r>
            <a:r>
              <a:rPr lang="en-US" altLang="ko-KR" sz="32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3200" dirty="0" smtClean="0"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…</a:t>
            </a:r>
            <a:endParaRPr lang="ko-KR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501" y="5615582"/>
            <a:ext cx="1109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2"/>
              </a:rPr>
              <a:t>EA%B3%B5%EA%B0%84SQL/sql/emd_fire_pop_dist.sql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125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유형으로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파일기반으로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툴을 이용해 분석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2"/>
              </a:rPr>
              <a:t>EA%B3%B5%EA%B0%84SQL/sql/1stGen_FileBasedGis.py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에서 데이터 불러와 </a:t>
            </a:r>
            <a:r>
              <a:rPr lang="en-US" altLang="ko-KR" dirty="0" smtClean="0"/>
              <a:t>GIS </a:t>
            </a:r>
            <a:r>
              <a:rPr lang="ko-KR" altLang="en-US" dirty="0" smtClean="0"/>
              <a:t>툴을 이용해 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3"/>
              </a:rPr>
              <a:t>EA%B3%B5%EA%B0%84SQL/sql/2ndGen_DbBasedGis.py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세대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ko-KR" altLang="en-US" dirty="0" err="1" smtClean="0"/>
              <a:t>분석과정</a:t>
            </a:r>
            <a:r>
              <a:rPr lang="ko-KR" altLang="en-US" dirty="0" smtClean="0"/>
              <a:t> 그대로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4"/>
              </a:rPr>
              <a:t>EA%B3%B5%EA%B0%84SQL/sql/3rdGen_BasicSql.sql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/>
              <a:t>세대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에서 효율적으로 동작 가능한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로 분석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5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5"/>
              </a:rPr>
              <a:t>EA%B3%B5%EA%B0%84SQL/sql/3ndGen_AdvSql.sql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/>
              <a:t>세대 방식</a:t>
            </a:r>
            <a:r>
              <a:rPr lang="en-US" altLang="ko-KR" dirty="0"/>
              <a:t> </a:t>
            </a:r>
            <a:r>
              <a:rPr lang="ko-KR" altLang="en-US" dirty="0" smtClean="0"/>
              <a:t>더 개선</a:t>
            </a:r>
            <a:endParaRPr lang="en-US" altLang="ko-KR" dirty="0"/>
          </a:p>
          <a:p>
            <a:pPr lvl="1"/>
            <a:r>
              <a:rPr lang="ko-KR" altLang="en-US" dirty="0" smtClean="0"/>
              <a:t>더 효율적인 함수로 변경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https://github.com/Gaia3D/workshop/blob/master/20171208_%EC%84%9C%EC%9C%A8%EC%97%B0_%</a:t>
            </a:r>
            <a:r>
              <a:rPr lang="en-US" altLang="ko-KR" dirty="0" smtClean="0">
                <a:hlinkClick r:id="rId6"/>
              </a:rPr>
              <a:t>EA%B3%B5%EA%B0%84SQL/sql/3ndGen_DwithinSql.sql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4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지하철역으로도 해 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2054" name="Picture 6" descr="want you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80" y="1194472"/>
            <a:ext cx="6827283" cy="40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8380" y="5168634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</a:rPr>
              <a:t>IT’S YOUR HOMEWORK!</a:t>
            </a:r>
            <a:endParaRPr lang="ko-KR" alt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들어주셔서 감사합니다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AA32347-66C9-43C2-922A-91CC73440E8F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1026" name="Picture 2" descr="감사합니다.에 대한 이미지 검색결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20" y="3546475"/>
            <a:ext cx="3683859" cy="297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25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256553"/>
              </p:ext>
            </p:extLst>
          </p:nvPr>
        </p:nvGraphicFramePr>
        <p:xfrm>
          <a:off x="573830" y="1031895"/>
          <a:ext cx="4963370" cy="489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수행결과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2052" name="Picture 4" descr="https://lh3.googleusercontent.com/UWAJRwX6hNjS37GBD5PF1bqT_cTq7AJUfNvSfgaIQzMgL5uADsZxtCToku0mE_T7tYK3KRR7jFUU5xvwSVdRH-dW0YLV-P3kQTbr570ximGkSDWfnS9FrNmducGwa2e0Wohci3d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21"/>
          <a:stretch/>
        </p:blipFill>
        <p:spPr bwMode="auto">
          <a:xfrm>
            <a:off x="6094296" y="4685328"/>
            <a:ext cx="5734050" cy="1688243"/>
          </a:xfrm>
          <a:prstGeom prst="rect">
            <a:avLst/>
          </a:prstGeom>
          <a:noFill/>
          <a:ln w="38100">
            <a:solidFill>
              <a:srgbClr val="FFC10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81646" y="990822"/>
            <a:ext cx="2682145" cy="1754326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도로 읽기 </a:t>
            </a:r>
            <a:r>
              <a:rPr lang="en-US" altLang="ko-KR" sz="1200" dirty="0"/>
              <a:t>: 46ms</a:t>
            </a:r>
          </a:p>
          <a:p>
            <a:r>
              <a:rPr lang="en-US" altLang="ko-KR" sz="1200" dirty="0"/>
              <a:t>8</a:t>
            </a:r>
            <a:r>
              <a:rPr lang="ko-KR" altLang="en-US" sz="1200" dirty="0"/>
              <a:t>차선 이상 </a:t>
            </a:r>
            <a:r>
              <a:rPr lang="ko-KR" altLang="en-US" sz="1200" dirty="0" err="1"/>
              <a:t>필터링</a:t>
            </a:r>
            <a:r>
              <a:rPr lang="ko-KR" altLang="en-US" sz="1200" dirty="0"/>
              <a:t> </a:t>
            </a:r>
            <a:r>
              <a:rPr lang="en-US" altLang="ko-KR" sz="1200" dirty="0"/>
              <a:t>: 383ms</a:t>
            </a:r>
          </a:p>
          <a:p>
            <a:r>
              <a:rPr lang="en-US" altLang="ko-KR" sz="1200" dirty="0"/>
              <a:t>500 </a:t>
            </a:r>
            <a:r>
              <a:rPr lang="ko-KR" altLang="en-US" sz="1200" dirty="0"/>
              <a:t>미터 버퍼 생성</a:t>
            </a:r>
            <a:r>
              <a:rPr lang="en-US" altLang="ko-KR" sz="1200" dirty="0"/>
              <a:t>: 10857ms</a:t>
            </a:r>
          </a:p>
          <a:p>
            <a:r>
              <a:rPr lang="ko-KR" altLang="en-US" sz="1200" dirty="0"/>
              <a:t>버퍼 파일 읽기 </a:t>
            </a:r>
            <a:r>
              <a:rPr lang="en-US" altLang="ko-KR" sz="1200" dirty="0"/>
              <a:t>: 131ms</a:t>
            </a:r>
          </a:p>
          <a:p>
            <a:r>
              <a:rPr lang="ko-KR" altLang="en-US" sz="1200" dirty="0"/>
              <a:t>지하철역 읽기 </a:t>
            </a:r>
            <a:r>
              <a:rPr lang="en-US" altLang="ko-KR" sz="1200" dirty="0"/>
              <a:t>: 90ms</a:t>
            </a:r>
          </a:p>
          <a:p>
            <a:r>
              <a:rPr lang="ko-KR" altLang="en-US" sz="1200" dirty="0"/>
              <a:t>버퍼 안의 지하철역 </a:t>
            </a:r>
            <a:r>
              <a:rPr lang="ko-KR" altLang="en-US" sz="1200" dirty="0" err="1"/>
              <a:t>필터링</a:t>
            </a:r>
            <a:r>
              <a:rPr lang="ko-KR" altLang="en-US" sz="1200" dirty="0"/>
              <a:t> </a:t>
            </a:r>
            <a:r>
              <a:rPr lang="en-US" altLang="ko-KR" sz="1200" dirty="0"/>
              <a:t>: 1266ms</a:t>
            </a:r>
          </a:p>
          <a:p>
            <a:r>
              <a:rPr lang="ko-KR" altLang="en-US" sz="1200" dirty="0"/>
              <a:t>결과 파일 저장 </a:t>
            </a:r>
            <a:r>
              <a:rPr lang="en-US" altLang="ko-KR" sz="1200" dirty="0"/>
              <a:t>: 138ms</a:t>
            </a:r>
          </a:p>
          <a:p>
            <a:r>
              <a:rPr lang="en-US" altLang="ko-KR" sz="1200" dirty="0"/>
              <a:t>========================</a:t>
            </a:r>
          </a:p>
          <a:p>
            <a:r>
              <a:rPr lang="ko-KR" altLang="en-US" sz="1200" dirty="0"/>
              <a:t>전체 </a:t>
            </a:r>
            <a:r>
              <a:rPr lang="ko-KR" altLang="en-US" sz="1200" dirty="0" err="1"/>
              <a:t>수행시간</a:t>
            </a:r>
            <a:r>
              <a:rPr lang="ko-KR" altLang="en-US" sz="1200" dirty="0"/>
              <a:t> </a:t>
            </a:r>
            <a:r>
              <a:rPr lang="en-US" altLang="ko-KR" sz="1200" dirty="0"/>
              <a:t>: 12914ms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179655" y="990822"/>
            <a:ext cx="2682145" cy="1754326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/>
              <a:t>도로 읽기 </a:t>
            </a:r>
            <a:r>
              <a:rPr lang="en-US" altLang="ko-KR" dirty="0"/>
              <a:t>: 180ms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차선 이상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: 841ms</a:t>
            </a:r>
          </a:p>
          <a:p>
            <a:r>
              <a:rPr lang="en-US" altLang="ko-KR" dirty="0"/>
              <a:t>500 </a:t>
            </a:r>
            <a:r>
              <a:rPr lang="ko-KR" altLang="en-US" dirty="0"/>
              <a:t>미터 버퍼 생성</a:t>
            </a:r>
            <a:r>
              <a:rPr lang="en-US" altLang="ko-KR" dirty="0"/>
              <a:t>: 13584ms</a:t>
            </a:r>
          </a:p>
          <a:p>
            <a:r>
              <a:rPr lang="ko-KR" altLang="en-US" dirty="0"/>
              <a:t>버퍼 파일 읽기 </a:t>
            </a:r>
            <a:r>
              <a:rPr lang="en-US" altLang="ko-KR" dirty="0"/>
              <a:t>: 116ms</a:t>
            </a:r>
          </a:p>
          <a:p>
            <a:r>
              <a:rPr lang="ko-KR" altLang="en-US" dirty="0"/>
              <a:t>지하철역 읽기 </a:t>
            </a:r>
            <a:r>
              <a:rPr lang="en-US" altLang="ko-KR" dirty="0"/>
              <a:t>: 88ms</a:t>
            </a:r>
          </a:p>
          <a:p>
            <a:r>
              <a:rPr lang="ko-KR" altLang="en-US" dirty="0"/>
              <a:t>버퍼 안의 지하철역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r>
              <a:rPr lang="en-US" altLang="ko-KR" dirty="0"/>
              <a:t>: 1275ms</a:t>
            </a:r>
          </a:p>
          <a:p>
            <a:r>
              <a:rPr lang="ko-KR" altLang="en-US" dirty="0"/>
              <a:t>결과 파일 저장 </a:t>
            </a:r>
            <a:r>
              <a:rPr lang="en-US" altLang="ko-KR" dirty="0"/>
              <a:t>: 144ms</a:t>
            </a:r>
          </a:p>
          <a:p>
            <a:r>
              <a:rPr lang="en-US" altLang="ko-KR" dirty="0"/>
              <a:t>========================</a:t>
            </a:r>
          </a:p>
          <a:p>
            <a:r>
              <a:rPr lang="ko-KR" altLang="en-US" dirty="0"/>
              <a:t>전체 </a:t>
            </a:r>
            <a:r>
              <a:rPr lang="ko-KR" altLang="en-US" dirty="0" err="1"/>
              <a:t>수행시간</a:t>
            </a:r>
            <a:r>
              <a:rPr lang="ko-KR" altLang="en-US" dirty="0"/>
              <a:t> </a:t>
            </a:r>
            <a:r>
              <a:rPr lang="en-US" altLang="ko-KR" dirty="0"/>
              <a:t>: 16231ms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05530" y="1867985"/>
            <a:ext cx="876116" cy="100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5205530" y="1867985"/>
            <a:ext cx="3974125" cy="3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2050" idx="1"/>
          </p:cNvCxnSpPr>
          <p:nvPr/>
        </p:nvCxnSpPr>
        <p:spPr>
          <a:xfrm flipH="1">
            <a:off x="5205530" y="3700284"/>
            <a:ext cx="876116" cy="53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2052" idx="1"/>
          </p:cNvCxnSpPr>
          <p:nvPr/>
        </p:nvCxnSpPr>
        <p:spPr>
          <a:xfrm flipH="1" flipV="1">
            <a:off x="5205530" y="5321300"/>
            <a:ext cx="888766" cy="20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6081646" y="2871117"/>
            <a:ext cx="4057650" cy="1658334"/>
            <a:chOff x="6081646" y="2871117"/>
            <a:chExt cx="4057650" cy="1658334"/>
          </a:xfrm>
        </p:grpSpPr>
        <p:pic>
          <p:nvPicPr>
            <p:cNvPr id="2050" name="Picture 2" descr="https://lh3.googleusercontent.com/Hm_Xxorbt2wbNYzifQIcgEwEkGa8fdmBk6_2cBlgoUYpr_mCMDHiI_6zhuw3sWpMTQS9o7lDfXqc64yBDJCKz4nliTzCtuD03QQf-qsKcr7OJHWfhuwhQyQ4zWJSx5lqX31zmYz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957"/>
            <a:stretch/>
          </p:blipFill>
          <p:spPr bwMode="auto">
            <a:xfrm>
              <a:off x="6081646" y="2871117"/>
              <a:ext cx="4057650" cy="1658334"/>
            </a:xfrm>
            <a:prstGeom prst="rect">
              <a:avLst/>
            </a:prstGeom>
            <a:noFill/>
            <a:ln w="38100">
              <a:solidFill>
                <a:srgbClr val="A6A6A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3791" y="3746047"/>
              <a:ext cx="1320600" cy="610682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2725" y="5724146"/>
            <a:ext cx="1277196" cy="5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전통적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그대로 구현한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07388"/>
            <a:ext cx="919354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b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st_buffer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st_union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</a:t>
            </a:r>
            <a:r>
              <a:rPr kumimoji="0" lang="en-US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st_within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buf.geom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729038" y="3414713"/>
            <a:ext cx="5830035" cy="1958519"/>
            <a:chOff x="3729038" y="3414713"/>
            <a:chExt cx="5830035" cy="1958519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3729038" y="3414713"/>
              <a:ext cx="325596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자유형 13"/>
            <p:cNvSpPr/>
            <p:nvPr/>
          </p:nvSpPr>
          <p:spPr>
            <a:xfrm>
              <a:off x="45942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95312" y="4973122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8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차선 이상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07580" y="2927013"/>
            <a:ext cx="9808304" cy="1958519"/>
            <a:chOff x="2323170" y="3414713"/>
            <a:chExt cx="9808304" cy="1958519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323170" y="3414713"/>
              <a:ext cx="5687122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자유형 18"/>
            <p:cNvSpPr/>
            <p:nvPr/>
          </p:nvSpPr>
          <p:spPr>
            <a:xfrm>
              <a:off x="54578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58912" y="4973122"/>
              <a:ext cx="3972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하나로 합쳐서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미터 버퍼 생성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527717" y="4317602"/>
            <a:ext cx="8904349" cy="1958519"/>
            <a:chOff x="2484104" y="3414713"/>
            <a:chExt cx="8904349" cy="1958519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2484104" y="3414713"/>
              <a:ext cx="5285678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자유형 24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87412" y="4973122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rgbClr val="FF0000"/>
                  </a:solidFill>
                </a:rPr>
                <a:t>버퍼된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도로 위 지하철역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0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에서 효율적 동작하게 개선된 </a:t>
            </a:r>
            <a:r>
              <a:rPr lang="en-US" altLang="ko-KR" dirty="0" smtClean="0"/>
              <a:t>SQL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32347-66C9-43C2-922A-91CC73440E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7500" y="1024205"/>
            <a:ext cx="89979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select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distinct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en-US" altLang="ko-KR" sz="3000" dirty="0" err="1" smtClean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gid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subway_station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road_link2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where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road.lanes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 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3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ST_Distance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road.geom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&lt;= </a:t>
            </a: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500</a:t>
            </a:r>
            <a:b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55420" y="3830597"/>
            <a:ext cx="6122135" cy="1958519"/>
            <a:chOff x="3729038" y="3414713"/>
            <a:chExt cx="6122135" cy="195851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729038" y="3414713"/>
              <a:ext cx="2928937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 11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87412" y="4973122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8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차선 이상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55420" y="4320227"/>
            <a:ext cx="9122148" cy="2266295"/>
            <a:chOff x="1270840" y="3414713"/>
            <a:chExt cx="9122148" cy="226629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270840" y="3414713"/>
              <a:ext cx="7229554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자유형 15"/>
            <p:cNvSpPr/>
            <p:nvPr/>
          </p:nvSpPr>
          <p:spPr>
            <a:xfrm>
              <a:off x="3974686" y="3429000"/>
              <a:ext cx="3540539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87412" y="4973122"/>
              <a:ext cx="28055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거리를 다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계산후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en-US" altLang="ko-KR" sz="2000" dirty="0" smtClean="0">
                  <a:solidFill>
                    <a:srgbClr val="FF0000"/>
                  </a:solidFill>
                </a:rPr>
                <a:t>500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미터 이내면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필터링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895061" y="2938319"/>
            <a:ext cx="9369809" cy="2266295"/>
            <a:chOff x="3371578" y="3414713"/>
            <a:chExt cx="9369809" cy="226629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3371578" y="3414713"/>
              <a:ext cx="2663687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/>
            <p:cNvSpPr/>
            <p:nvPr/>
          </p:nvSpPr>
          <p:spPr>
            <a:xfrm>
              <a:off x="4886325" y="3429000"/>
              <a:ext cx="2628900" cy="1728788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87412" y="4973122"/>
              <a:ext cx="515397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도로에 가까운 지하철역이 여러 개 있으므로</a:t>
              </a:r>
              <a:endParaRPr lang="en-US" altLang="ko-KR" sz="2000" dirty="0" smtClean="0">
                <a:solidFill>
                  <a:srgbClr val="FF0000"/>
                </a:solidFill>
              </a:endParaRPr>
            </a:p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중복 </a:t>
              </a:r>
              <a:r>
                <a:rPr lang="ko-KR" altLang="en-US" sz="2000" dirty="0" err="1" smtClean="0">
                  <a:solidFill>
                    <a:srgbClr val="FF0000"/>
                  </a:solidFill>
                </a:rPr>
                <a:t>없에고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ID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만 추출 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4070" y="2019760"/>
            <a:ext cx="8485658" cy="562082"/>
            <a:chOff x="3603716" y="3414713"/>
            <a:chExt cx="8485658" cy="562082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603716" y="3414713"/>
              <a:ext cx="209384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27"/>
            <p:cNvSpPr/>
            <p:nvPr/>
          </p:nvSpPr>
          <p:spPr>
            <a:xfrm>
              <a:off x="4886325" y="3429000"/>
              <a:ext cx="2628900" cy="339410"/>
            </a:xfrm>
            <a:custGeom>
              <a:avLst/>
              <a:gdLst>
                <a:gd name="connsiteX0" fmla="*/ 2628900 w 2628900"/>
                <a:gd name="connsiteY0" fmla="*/ 1728788 h 1728788"/>
                <a:gd name="connsiteX1" fmla="*/ 757238 w 2628900"/>
                <a:gd name="connsiteY1" fmla="*/ 1728788 h 1728788"/>
                <a:gd name="connsiteX2" fmla="*/ 0 w 2628900"/>
                <a:gd name="connsiteY2" fmla="*/ 0 h 172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1728788">
                  <a:moveTo>
                    <a:pt x="2628900" y="1728788"/>
                  </a:moveTo>
                  <a:lnTo>
                    <a:pt x="757238" y="172878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18892" y="3576685"/>
              <a:ext cx="45704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rgbClr val="FF0000"/>
                  </a:solidFill>
                </a:rPr>
                <a:t>추출된 </a:t>
              </a:r>
              <a:r>
                <a:rPr lang="en-US" altLang="ko-KR" sz="2000" dirty="0" smtClean="0">
                  <a:solidFill>
                    <a:srgbClr val="FF0000"/>
                  </a:solidFill>
                </a:rPr>
                <a:t>ID</a:t>
              </a:r>
              <a:r>
                <a:rPr lang="ko-KR" altLang="en-US" sz="2000" dirty="0" smtClean="0">
                  <a:solidFill>
                    <a:srgbClr val="FF0000"/>
                  </a:solidFill>
                </a:rPr>
                <a:t>에 해당하는 지하철역만 조회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0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28936</TotalTime>
  <Words>1969</Words>
  <Application>Microsoft Office PowerPoint</Application>
  <PresentationFormat>와이드스크린</PresentationFormat>
  <Paragraphs>578</Paragraphs>
  <Slides>61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0" baseType="lpstr">
      <vt:lpstr>inherit</vt:lpstr>
      <vt:lpstr>굴림체</vt:lpstr>
      <vt:lpstr>맑은 고딕</vt:lpstr>
      <vt:lpstr>Algerian</vt:lpstr>
      <vt:lpstr>Arial</vt:lpstr>
      <vt:lpstr>Consolas</vt:lpstr>
      <vt:lpstr>Courier New</vt:lpstr>
      <vt:lpstr>Wingdings</vt:lpstr>
      <vt:lpstr>Office 테마</vt:lpstr>
      <vt:lpstr>공간 SQL을 이용한 공간자료분석 기초실습</vt:lpstr>
      <vt:lpstr>교재 및 실습자료 다운로드</vt:lpstr>
      <vt:lpstr>공간 SQL의 효능</vt:lpstr>
      <vt:lpstr>DBMS를 이용한 GIS의 진화</vt:lpstr>
      <vt:lpstr>간단한 GIS 분석 사례</vt:lpstr>
      <vt:lpstr>4가지 유형으로 구현</vt:lpstr>
      <vt:lpstr>수행결과 비교</vt:lpstr>
      <vt:lpstr>전통적 로직을 그대로 구현한 SQL</vt:lpstr>
      <vt:lpstr>DB에서 효율적 동작하게 개선된 SQL</vt:lpstr>
      <vt:lpstr>DB에서 더욱더 효율적 동작하게 개선된 SQL</vt:lpstr>
      <vt:lpstr>Spatial SQL why, how?</vt:lpstr>
      <vt:lpstr>가장 대표적인 Spatial SQL</vt:lpstr>
      <vt:lpstr>실용적인 분석의 예</vt:lpstr>
      <vt:lpstr>Spatial SQL 이란?</vt:lpstr>
      <vt:lpstr>Spatial SQL의 장점</vt:lpstr>
      <vt:lpstr>Spatial Database 구성요소</vt:lpstr>
      <vt:lpstr>Spatial Data Type</vt:lpstr>
      <vt:lpstr>Spatial Index</vt:lpstr>
      <vt:lpstr>Spatial Function</vt:lpstr>
      <vt:lpstr>Spatial DBMS 비교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Archtecture</vt:lpstr>
      <vt:lpstr>PostGIS 설치</vt:lpstr>
      <vt:lpstr>설치파일 다운로드</vt:lpstr>
      <vt:lpstr>설치</vt:lpstr>
      <vt:lpstr>공간정보 들어갈 수 있는 Database 만들기</vt:lpstr>
      <vt:lpstr>공간자료를 PostGIS에 올리기</vt:lpstr>
      <vt:lpstr>QGIS 이용 (1/2)</vt:lpstr>
      <vt:lpstr>QGIS 이용 (2/2)</vt:lpstr>
      <vt:lpstr>Shape Loader 이용 (1/2)</vt:lpstr>
      <vt:lpstr>Shape Loader 이용 (2/2)</vt:lpstr>
      <vt:lpstr>Spatial SQL 실습 </vt:lpstr>
      <vt:lpstr>먼저 SQL 워밍업~</vt:lpstr>
      <vt:lpstr>조건절을 추가 했고요.</vt:lpstr>
      <vt:lpstr>함수도 써볼까요?</vt:lpstr>
      <vt:lpstr>브랜드별 점포수도 분석해 보지요.</vt:lpstr>
      <vt:lpstr>표준편차 같은 것도 분석해 볼 수 있지요.</vt:lpstr>
      <vt:lpstr>드디어 공간 컬럼</vt:lpstr>
      <vt:lpstr>길이를 구하는 거야 껌이지요~~~</vt:lpstr>
      <vt:lpstr>헉! 사실은 공간정보 지식이 필요해요 ㅜ.ㅜ</vt:lpstr>
      <vt:lpstr>미터 단위의 좌표계로 변환해야 하네요.</vt:lpstr>
      <vt:lpstr>이제 면적도 계산할 수 있어요.</vt:lpstr>
      <vt:lpstr>헉! 사실은 이렇게 해야해요. 불필요한 변환은 야근의 요정을 불러요.</vt:lpstr>
      <vt:lpstr>버… 버… 버퍼링 알아요? – 공간 컬럼 추가</vt:lpstr>
      <vt:lpstr>버… 버… 버퍼링 알아요? – 공간 컬럼에 넣기</vt:lpstr>
      <vt:lpstr>IT의 피인 JSON과 XML로 변환</vt:lpstr>
      <vt:lpstr>선이 몇 개 점으로 그려졌는지 쯤이야~</vt:lpstr>
      <vt:lpstr>공간적으로 걸치는 것을 이용해 JOIN을~</vt:lpstr>
      <vt:lpstr>속성조건도 함께 필터링</vt:lpstr>
      <vt:lpstr>공공시설 분포분석</vt:lpstr>
      <vt:lpstr>각 동별로 가장 가까운 소방서는?</vt:lpstr>
      <vt:lpstr>가장 가까운 소방서까지의 거리에 동별인구 곱하자</vt:lpstr>
      <vt:lpstr>공공시설 접근지수가 낮은 20개 동 찾기</vt:lpstr>
      <vt:lpstr>지하철역으로도 해 보자</vt:lpstr>
      <vt:lpstr>들어주셔서 감사합니다~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GIT의 사용법과  오픈소스 개발</dc:title>
  <dc:creator>Windows 사용자</dc:creator>
  <cp:lastModifiedBy>Windows 사용자</cp:lastModifiedBy>
  <cp:revision>291</cp:revision>
  <cp:lastPrinted>2017-02-03T06:40:07Z</cp:lastPrinted>
  <dcterms:created xsi:type="dcterms:W3CDTF">2017-01-13T05:24:05Z</dcterms:created>
  <dcterms:modified xsi:type="dcterms:W3CDTF">2017-12-11T01:53:12Z</dcterms:modified>
</cp:coreProperties>
</file>