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handoutMasterIdLst>
    <p:handoutMasterId r:id="rId20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1" r:id="rId16"/>
    <p:sldId id="289" r:id="rId17"/>
    <p:sldId id="290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6EC6-B3D5-463C-81D6-CFCB32E6316D}" type="datetime1">
              <a:rPr lang="it-IT" smtClean="0"/>
              <a:t>18/05/2024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3BC0E-9824-4C89-AFF3-76AD45D5EAD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5788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3BD83F-4E98-4492-9EEF-7E22B46C52B7}" type="datetime1">
              <a:rPr lang="it-IT" noProof="0" smtClean="0"/>
              <a:t>18/05/2024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1819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246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036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840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06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24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28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776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265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392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846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548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08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06C4-3FD1-4373-DD81-5D6755F3D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88B43-E124-69CE-3EBF-66E6E099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78564-20C3-F36B-BA52-867CC1BD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637636-B1F9-4ACF-A85F-2E09AC1D2476}" type="datetime1">
              <a:rPr lang="it-IT" noProof="0" smtClean="0"/>
              <a:t>18/05/2024</a:t>
            </a:fld>
            <a:endParaRPr lang="it-IT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216BC-581E-5D5D-70E6-C0F73345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D954-07F0-548D-A534-957EDBAB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803906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99FE-3D8E-18D2-7092-0E4D6E0B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DFEC9-A3F5-EF3F-15DF-DDCD80E59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AC9A9-D0DF-E2AF-446B-27233CAC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637636-B1F9-4ACF-A85F-2E09AC1D2476}" type="datetime1">
              <a:rPr lang="it-IT" noProof="0" smtClean="0"/>
              <a:t>18/05/2024</a:t>
            </a:fld>
            <a:endParaRPr lang="it-IT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156C-416F-118B-BB81-8A22A6F6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1DFA8-BA12-A80E-4195-6611CF38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274564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F205A-5AEC-86AE-6061-C374BF158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3BE1F-950A-41E7-120D-F7710230F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5F721-5774-D69D-171A-39C58F6B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637636-B1F9-4ACF-A85F-2E09AC1D2476}" type="datetime1">
              <a:rPr lang="it-IT" noProof="0" smtClean="0"/>
              <a:t>18/05/2024</a:t>
            </a:fld>
            <a:endParaRPr lang="it-IT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53D04-DC13-6D76-7674-F508C140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AD841-89F5-8E7C-4509-6D568DC2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510301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D19E-143C-3054-8B4E-3C4D7885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BA4E9-31EF-70F7-EA64-70C62F254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2D96F-4001-4E9F-50B2-ECA8D3BE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637636-B1F9-4ACF-A85F-2E09AC1D2476}" type="datetime1">
              <a:rPr lang="it-IT" noProof="0" smtClean="0"/>
              <a:t>18/05/2024</a:t>
            </a:fld>
            <a:endParaRPr lang="it-IT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BFA34-DECD-D4C1-103E-092DD459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38982-EAD2-BA5C-DA8E-6F0BD3DB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873872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9B19-9F45-1438-78A6-DF3574F1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D7D3-3FC8-0D28-8145-118F1B69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9762-6901-DD0A-EACA-C041215A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637636-B1F9-4ACF-A85F-2E09AC1D2476}" type="datetime1">
              <a:rPr lang="it-IT" noProof="0" smtClean="0"/>
              <a:t>18/05/2024</a:t>
            </a:fld>
            <a:endParaRPr lang="it-IT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DE0BC-1237-14F7-1C15-C6C3B929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2065-F12D-E727-0E9F-A0C3F470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097561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0734-A1E7-C98C-DD02-0C87CB80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431E5-A98D-2384-5319-CDE9B0B21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FF714-9C80-2BEE-35A6-312D78356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99325-56F4-C9A4-3952-98CD25E6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637636-B1F9-4ACF-A85F-2E09AC1D2476}" type="datetime1">
              <a:rPr lang="it-IT" noProof="0" smtClean="0"/>
              <a:t>18/05/2024</a:t>
            </a:fld>
            <a:endParaRPr lang="it-IT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3EFB6-D25D-F2CC-DC6F-B9517945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589E9-246B-D2B2-615A-A29FEDF8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521671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B224-FCAB-3EE9-8F09-D6F4400A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E2A75-F1C4-50B7-CD29-0026A9CE7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4568C-7F1B-6C1D-501F-9189BE948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2A006-0990-66CC-B8BE-8AF44A637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2C1AE-D825-51F1-B9B7-31211340A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DB757-FF6B-7B03-71D0-6BDB0829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637636-B1F9-4ACF-A85F-2E09AC1D2476}" type="datetime1">
              <a:rPr lang="it-IT" noProof="0" smtClean="0"/>
              <a:t>18/05/2024</a:t>
            </a:fld>
            <a:endParaRPr lang="it-IT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2E701-13E3-CF22-A76E-602F52BA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CBA73-52B0-944D-B9CF-8F033A8C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907238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DFA2-3210-6C10-B5A7-7E90FCBA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9B920-7DCD-24EA-8931-91519098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637636-B1F9-4ACF-A85F-2E09AC1D2476}" type="datetime1">
              <a:rPr lang="it-IT" noProof="0" smtClean="0"/>
              <a:t>18/05/2024</a:t>
            </a:fld>
            <a:endParaRPr lang="it-IT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37C02-D3E4-A9D1-2AD2-B5B58D32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E02B4-C521-E716-9512-C07F47CF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171497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A606E-9C65-1549-F056-0FE7E895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637636-B1F9-4ACF-A85F-2E09AC1D2476}" type="datetime1">
              <a:rPr lang="it-IT" noProof="0" smtClean="0"/>
              <a:t>18/05/2024</a:t>
            </a:fld>
            <a:endParaRPr lang="it-IT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7CD2F-8552-90F4-845D-D60685E4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E4072-AA9F-FE08-B11B-F62301EA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099022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50AC-41A4-AC71-A715-2900ACA2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E74C8-F5B1-008D-A5CD-7184F648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8A0A-A68D-4924-5E50-4502690B3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A922E-7CB3-DFE6-3BB9-9F089FFB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637636-B1F9-4ACF-A85F-2E09AC1D2476}" type="datetime1">
              <a:rPr lang="it-IT" noProof="0" smtClean="0"/>
              <a:t>18/05/2024</a:t>
            </a:fld>
            <a:endParaRPr lang="it-IT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C64EF-F11F-1DC7-E64D-5E80777A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BE1D3-CEA7-F777-0631-8EED871A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20331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A68C-A9EA-7CE7-C618-1D128FA9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BF626-3EA5-2042-F0F5-8469A6517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485E3-6748-100F-C5E1-8EABDBFA9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02F4E-002D-9236-AF22-920FA806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637636-B1F9-4ACF-A85F-2E09AC1D2476}" type="datetime1">
              <a:rPr lang="it-IT" noProof="0" smtClean="0"/>
              <a:t>18/05/2024</a:t>
            </a:fld>
            <a:endParaRPr lang="it-IT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1AA7-209E-9847-F119-BAF2EBDB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50A07-93DE-4D9B-9945-119554AB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586550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8D2A1-53EE-701D-2632-1A574D9E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1284A-FBEE-BF52-DC31-4401A22CB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F8877-B012-CA65-66C9-6AF5873DC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637636-B1F9-4ACF-A85F-2E09AC1D2476}" type="datetime1">
              <a:rPr lang="it-IT" noProof="0" smtClean="0"/>
              <a:t>18/05/2024</a:t>
            </a:fld>
            <a:endParaRPr lang="it-IT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CFD00-3EC1-F6B4-97FA-083E78F94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3BB04-4192-3F2A-5793-077009546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1292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506652" cy="7034981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F6C18A-4E7C-7F96-573A-41318735C2FD}"/>
              </a:ext>
            </a:extLst>
          </p:cNvPr>
          <p:cNvSpPr/>
          <p:nvPr/>
        </p:nvSpPr>
        <p:spPr>
          <a:xfrm>
            <a:off x="6096000" y="1307179"/>
            <a:ext cx="5850194" cy="424364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2F514-0332-3C7C-B83F-F611FB1F0944}"/>
              </a:ext>
            </a:extLst>
          </p:cNvPr>
          <p:cNvSpPr txBox="1"/>
          <p:nvPr/>
        </p:nvSpPr>
        <p:spPr>
          <a:xfrm>
            <a:off x="6608488" y="1536174"/>
            <a:ext cx="4825218" cy="378565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venir Next LT Pro Demi" panose="020B0704020202020204" pitchFamily="34" charset="0"/>
              </a:rPr>
              <a:t>Performance Comparison of MPI Broadcast Algorithms</a:t>
            </a:r>
          </a:p>
          <a:p>
            <a:pPr algn="ctr"/>
            <a:endParaRPr lang="en-US" sz="4000" dirty="0">
              <a:latin typeface="Avenir Next LT Pro Demi" panose="020B0704020202020204" pitchFamily="34" charset="0"/>
            </a:endParaRPr>
          </a:p>
          <a:p>
            <a:pPr algn="ctr"/>
            <a:r>
              <a:rPr lang="en-US" sz="4000" dirty="0">
                <a:latin typeface="Avenir Next LT Pro Demi" panose="020B0704020202020204" pitchFamily="34" charset="0"/>
              </a:rPr>
              <a:t>Gaia Alessio</a:t>
            </a:r>
            <a:endParaRPr lang="it-IT" sz="4000" dirty="0"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12200622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94592"/>
            <a:ext cx="10466363" cy="970450"/>
          </a:xfrm>
        </p:spPr>
        <p:txBody>
          <a:bodyPr rtlCol="0" anchor="b">
            <a:normAutofit fontScale="90000"/>
          </a:bodyPr>
          <a:lstStyle/>
          <a:p>
            <a:pPr algn="ctr" defTabSz="914400">
              <a:lnSpc>
                <a:spcPct val="100000"/>
              </a:lnSpc>
            </a:pPr>
            <a:r>
              <a:rPr lang="it-IT" sz="8000" dirty="0" err="1">
                <a:solidFill>
                  <a:schemeClr val="accent5">
                    <a:lumMod val="75000"/>
                  </a:schemeClr>
                </a:solidFill>
                <a:cs typeface="+mj-cs"/>
              </a:rPr>
              <a:t>Implementation</a:t>
            </a:r>
            <a:endParaRPr lang="it-IT" sz="8000" dirty="0">
              <a:solidFill>
                <a:schemeClr val="accent5">
                  <a:lumMod val="75000"/>
                </a:schemeClr>
              </a:solidFill>
              <a:cs typeface="+mj-cs"/>
            </a:endParaRPr>
          </a:p>
        </p:txBody>
      </p:sp>
      <p:pic>
        <p:nvPicPr>
          <p:cNvPr id="5" name="Picture 4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5CDE9FC7-B649-F0BF-555E-748394BA3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00" y="1918372"/>
            <a:ext cx="10466363" cy="402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5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12200622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94592"/>
            <a:ext cx="10466363" cy="970450"/>
          </a:xfrm>
        </p:spPr>
        <p:txBody>
          <a:bodyPr rtlCol="0" anchor="b">
            <a:normAutofit fontScale="90000"/>
          </a:bodyPr>
          <a:lstStyle/>
          <a:p>
            <a:pPr algn="ctr" defTabSz="914400">
              <a:lnSpc>
                <a:spcPct val="100000"/>
              </a:lnSpc>
            </a:pPr>
            <a:r>
              <a:rPr lang="it-IT" sz="8000" dirty="0" err="1">
                <a:solidFill>
                  <a:schemeClr val="accent5">
                    <a:lumMod val="75000"/>
                  </a:schemeClr>
                </a:solidFill>
                <a:cs typeface="+mj-cs"/>
              </a:rPr>
              <a:t>Implementation</a:t>
            </a:r>
            <a:endParaRPr lang="it-IT" sz="8000" dirty="0">
              <a:solidFill>
                <a:schemeClr val="accent5">
                  <a:lumMod val="75000"/>
                </a:schemeClr>
              </a:solidFill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E9FC7-B649-F0BF-555E-748394BA3E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3999" y="2359624"/>
            <a:ext cx="11043999" cy="337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43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12200622" cy="6857990"/>
          </a:xfrm>
          <a:prstGeom prst="rect">
            <a:avLst/>
          </a:prstGeom>
        </p:spPr>
      </p:pic>
      <p:pic>
        <p:nvPicPr>
          <p:cNvPr id="8" name="Picture 7" descr="A white circle with dots&#10;&#10;Description automatically generated with medium confidence">
            <a:extLst>
              <a:ext uri="{FF2B5EF4-FFF2-40B4-BE49-F238E27FC236}">
                <a16:creationId xmlns:a16="http://schemas.microsoft.com/office/drawing/2014/main" id="{3B160AD0-7FB0-4B84-243E-918CE8B34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737" y="561975"/>
            <a:ext cx="72485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9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12200622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94592"/>
            <a:ext cx="10466363" cy="970450"/>
          </a:xfrm>
        </p:spPr>
        <p:txBody>
          <a:bodyPr rtlCol="0" anchor="b">
            <a:normAutofit fontScale="90000"/>
          </a:bodyPr>
          <a:lstStyle/>
          <a:p>
            <a:pPr algn="ctr" defTabSz="914400">
              <a:lnSpc>
                <a:spcPct val="100000"/>
              </a:lnSpc>
            </a:pPr>
            <a:r>
              <a:rPr lang="it-IT" sz="8000" dirty="0">
                <a:solidFill>
                  <a:schemeClr val="accent5">
                    <a:lumMod val="75000"/>
                  </a:schemeClr>
                </a:solidFill>
                <a:cs typeface="+mj-cs"/>
              </a:rPr>
              <a:t>Strong </a:t>
            </a:r>
            <a:r>
              <a:rPr lang="it-IT" sz="8000" dirty="0" err="1">
                <a:solidFill>
                  <a:schemeClr val="accent5">
                    <a:lumMod val="75000"/>
                  </a:schemeClr>
                </a:solidFill>
                <a:cs typeface="+mj-cs"/>
              </a:rPr>
              <a:t>scalability</a:t>
            </a:r>
            <a:endParaRPr lang="it-IT" sz="8000" dirty="0">
              <a:solidFill>
                <a:schemeClr val="accent5">
                  <a:lumMod val="75000"/>
                </a:schemeClr>
              </a:solidFill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E9FC7-B649-F0BF-555E-748394BA3E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06108" y="1665042"/>
            <a:ext cx="7579781" cy="452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70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12200622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7" y="652389"/>
            <a:ext cx="10466363" cy="970450"/>
          </a:xfrm>
        </p:spPr>
        <p:txBody>
          <a:bodyPr rtlCol="0" anchor="b">
            <a:normAutofit fontScale="90000"/>
          </a:bodyPr>
          <a:lstStyle/>
          <a:p>
            <a:pPr algn="ctr" defTabSz="914400">
              <a:lnSpc>
                <a:spcPct val="100000"/>
              </a:lnSpc>
            </a:pPr>
            <a:r>
              <a:rPr lang="it-IT" sz="8000" dirty="0" err="1">
                <a:solidFill>
                  <a:schemeClr val="accent5">
                    <a:lumMod val="75000"/>
                  </a:schemeClr>
                </a:solidFill>
                <a:cs typeface="+mj-cs"/>
              </a:rPr>
              <a:t>Weak</a:t>
            </a:r>
            <a:r>
              <a:rPr lang="it-IT" sz="8000" dirty="0">
                <a:solidFill>
                  <a:schemeClr val="accent5">
                    <a:lumMod val="75000"/>
                  </a:schemeClr>
                </a:solidFill>
                <a:cs typeface="+mj-cs"/>
              </a:rPr>
              <a:t> </a:t>
            </a:r>
            <a:r>
              <a:rPr lang="it-IT" sz="8000" dirty="0" err="1">
                <a:solidFill>
                  <a:schemeClr val="accent5">
                    <a:lumMod val="75000"/>
                  </a:schemeClr>
                </a:solidFill>
                <a:cs typeface="+mj-cs"/>
              </a:rPr>
              <a:t>scalability</a:t>
            </a:r>
            <a:endParaRPr lang="it-IT" sz="8000" dirty="0">
              <a:solidFill>
                <a:schemeClr val="accent5">
                  <a:lumMod val="75000"/>
                </a:schemeClr>
              </a:solidFill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E9FC7-B649-F0BF-555E-748394BA3E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08349" y="1622839"/>
            <a:ext cx="6375297" cy="47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9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12200622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07" y="451131"/>
            <a:ext cx="10466363" cy="970450"/>
          </a:xfrm>
        </p:spPr>
        <p:txBody>
          <a:bodyPr rtlCol="0" anchor="b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it-IT" sz="8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Algorithms</a:t>
            </a:r>
            <a:endParaRPr lang="it-IT" sz="8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17" name="Picture 16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E99FC4F1-C87A-3816-5EEF-502932489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239" y="1545947"/>
            <a:ext cx="1749083" cy="4702453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B095CEC8-409E-504D-106D-1FA34C632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689" y="3050663"/>
            <a:ext cx="6310347" cy="1693020"/>
          </a:xfrm>
          <a:prstGeom prst="rect">
            <a:avLst/>
          </a:prstGeom>
        </p:spPr>
      </p:pic>
      <p:pic>
        <p:nvPicPr>
          <p:cNvPr id="21" name="Picture 2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38D395C-4AA1-64A8-76F4-B8F749B399E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70" b="2431"/>
          <a:stretch/>
        </p:blipFill>
        <p:spPr>
          <a:xfrm>
            <a:off x="265471" y="2343140"/>
            <a:ext cx="3337110" cy="304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12200622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776366"/>
            <a:ext cx="10466363" cy="970450"/>
          </a:xfrm>
        </p:spPr>
        <p:txBody>
          <a:bodyPr rtlCol="0" anchor="b">
            <a:normAutofit fontScale="90000"/>
          </a:bodyPr>
          <a:lstStyle/>
          <a:p>
            <a:pPr algn="ctr" defTabSz="914400">
              <a:lnSpc>
                <a:spcPct val="100000"/>
              </a:lnSpc>
            </a:pPr>
            <a:r>
              <a:rPr lang="it-IT" sz="8000" dirty="0" err="1">
                <a:solidFill>
                  <a:schemeClr val="accent5">
                    <a:lumMod val="75000"/>
                  </a:schemeClr>
                </a:solidFill>
                <a:cs typeface="+mj-cs"/>
              </a:rPr>
              <a:t>Binary</a:t>
            </a:r>
            <a:r>
              <a:rPr lang="it-IT" sz="8000" dirty="0">
                <a:solidFill>
                  <a:schemeClr val="accent5">
                    <a:lumMod val="75000"/>
                  </a:schemeClr>
                </a:solidFill>
                <a:cs typeface="+mj-cs"/>
              </a:rPr>
              <a:t> </a:t>
            </a:r>
            <a:r>
              <a:rPr lang="it-IT" sz="8000" dirty="0" err="1">
                <a:solidFill>
                  <a:schemeClr val="accent5">
                    <a:lumMod val="75000"/>
                  </a:schemeClr>
                </a:solidFill>
                <a:cs typeface="+mj-cs"/>
              </a:rPr>
              <a:t>tree</a:t>
            </a:r>
            <a:endParaRPr lang="it-IT" sz="8000" dirty="0">
              <a:solidFill>
                <a:schemeClr val="accent5">
                  <a:lumMod val="75000"/>
                </a:schemeClr>
              </a:solidFill>
              <a:cs typeface="+mj-cs"/>
            </a:endParaRPr>
          </a:p>
        </p:txBody>
      </p:sp>
      <p:pic>
        <p:nvPicPr>
          <p:cNvPr id="23" name="Picture 22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E1C577AE-E8D1-C2D7-AB80-8B784EF5B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613"/>
          <a:stretch/>
        </p:blipFill>
        <p:spPr>
          <a:xfrm>
            <a:off x="1023843" y="1820771"/>
            <a:ext cx="10420454" cy="44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1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12200622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94592"/>
            <a:ext cx="10466363" cy="970450"/>
          </a:xfrm>
        </p:spPr>
        <p:txBody>
          <a:bodyPr rtlCol="0" anchor="b">
            <a:normAutofit fontScale="90000"/>
          </a:bodyPr>
          <a:lstStyle/>
          <a:p>
            <a:pPr algn="ctr" defTabSz="914400">
              <a:lnSpc>
                <a:spcPct val="100000"/>
              </a:lnSpc>
            </a:pPr>
            <a:r>
              <a:rPr lang="it-IT" sz="8000" dirty="0">
                <a:solidFill>
                  <a:schemeClr val="accent5">
                    <a:lumMod val="75000"/>
                  </a:schemeClr>
                </a:solidFill>
                <a:cs typeface="+mj-cs"/>
              </a:rPr>
              <a:t>Chain</a:t>
            </a:r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5BD61E1-0B65-0A36-506F-7CDF55968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67" y="2359624"/>
            <a:ext cx="11461865" cy="330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7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-7035"/>
            <a:ext cx="12200622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07" y="692823"/>
            <a:ext cx="10466363" cy="970450"/>
          </a:xfrm>
        </p:spPr>
        <p:txBody>
          <a:bodyPr rtlCol="0" anchor="b">
            <a:normAutofit fontScale="90000"/>
          </a:bodyPr>
          <a:lstStyle/>
          <a:p>
            <a:pPr algn="ctr" defTabSz="914400">
              <a:lnSpc>
                <a:spcPct val="100000"/>
              </a:lnSpc>
            </a:pPr>
            <a:r>
              <a:rPr lang="it-IT" sz="8000" dirty="0" err="1">
                <a:solidFill>
                  <a:schemeClr val="accent5">
                    <a:lumMod val="75000"/>
                  </a:schemeClr>
                </a:solidFill>
                <a:cs typeface="+mj-cs"/>
              </a:rPr>
              <a:t>Flat</a:t>
            </a:r>
            <a:endParaRPr lang="it-IT" sz="8000" dirty="0">
              <a:solidFill>
                <a:schemeClr val="accent5">
                  <a:lumMod val="75000"/>
                </a:schemeClr>
              </a:solidFill>
              <a:cs typeface="+mj-cs"/>
            </a:endParaRPr>
          </a:p>
        </p:txBody>
      </p:sp>
      <p:pic>
        <p:nvPicPr>
          <p:cNvPr id="6" name="Picture 5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B0FB54EE-2FAC-AC99-25FD-950869DA0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07" y="2363131"/>
            <a:ext cx="11580087" cy="369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-7035"/>
            <a:ext cx="12200622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07" y="465302"/>
            <a:ext cx="10466363" cy="970450"/>
          </a:xfrm>
        </p:spPr>
        <p:txBody>
          <a:bodyPr rtlCol="0" anchor="b">
            <a:normAutofit fontScale="90000"/>
          </a:bodyPr>
          <a:lstStyle/>
          <a:p>
            <a:pPr algn="ctr" defTabSz="914400">
              <a:lnSpc>
                <a:spcPct val="100000"/>
              </a:lnSpc>
            </a:pPr>
            <a:r>
              <a:rPr lang="it-IT" sz="8000" dirty="0">
                <a:solidFill>
                  <a:schemeClr val="accent5">
                    <a:lumMod val="75000"/>
                  </a:schemeClr>
                </a:solidFill>
              </a:rPr>
              <a:t>Strong </a:t>
            </a:r>
            <a:r>
              <a:rPr lang="it-IT" sz="8000" dirty="0" err="1">
                <a:solidFill>
                  <a:schemeClr val="accent5">
                    <a:lumMod val="75000"/>
                  </a:schemeClr>
                </a:solidFill>
              </a:rPr>
              <a:t>scalability</a:t>
            </a:r>
            <a:endParaRPr lang="it-IT" sz="8000" dirty="0">
              <a:solidFill>
                <a:schemeClr val="accent5">
                  <a:lumMod val="75000"/>
                </a:schemeClr>
              </a:solidFill>
              <a:cs typeface="+mj-cs"/>
            </a:endParaRPr>
          </a:p>
        </p:txBody>
      </p:sp>
      <p:pic>
        <p:nvPicPr>
          <p:cNvPr id="14" name="Picture 1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303F38C-ECE4-2975-9C1A-96D1C06CF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518" y="1435752"/>
            <a:ext cx="7818340" cy="519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5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12200622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07" y="465302"/>
            <a:ext cx="10466363" cy="970450"/>
          </a:xfrm>
        </p:spPr>
        <p:txBody>
          <a:bodyPr rtlCol="0" anchor="b">
            <a:normAutofit fontScale="90000"/>
          </a:bodyPr>
          <a:lstStyle/>
          <a:p>
            <a:pPr algn="ctr" defTabSz="914400">
              <a:lnSpc>
                <a:spcPct val="100000"/>
              </a:lnSpc>
            </a:pPr>
            <a:r>
              <a:rPr lang="it-IT" sz="8000" dirty="0" err="1">
                <a:solidFill>
                  <a:schemeClr val="accent5">
                    <a:lumMod val="75000"/>
                  </a:schemeClr>
                </a:solidFill>
              </a:rPr>
              <a:t>Weak</a:t>
            </a:r>
            <a:r>
              <a:rPr lang="it-IT" sz="8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sz="8000" dirty="0" err="1">
                <a:solidFill>
                  <a:schemeClr val="accent5">
                    <a:lumMod val="75000"/>
                  </a:schemeClr>
                </a:solidFill>
              </a:rPr>
              <a:t>scalability</a:t>
            </a:r>
            <a:endParaRPr lang="it-IT" sz="8000" dirty="0">
              <a:solidFill>
                <a:schemeClr val="accent5">
                  <a:lumMod val="75000"/>
                </a:schemeClr>
              </a:solidFill>
              <a:cs typeface="+mj-cs"/>
            </a:endParaRPr>
          </a:p>
        </p:txBody>
      </p:sp>
      <p:pic>
        <p:nvPicPr>
          <p:cNvPr id="5" name="Picture 4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A7C3F3EC-77B9-DFD0-5F5E-6A1C17BA9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039" y="1534226"/>
            <a:ext cx="8063298" cy="49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6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506652" cy="7034981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F6C18A-4E7C-7F96-573A-41318735C2FD}"/>
              </a:ext>
            </a:extLst>
          </p:cNvPr>
          <p:cNvSpPr/>
          <p:nvPr/>
        </p:nvSpPr>
        <p:spPr>
          <a:xfrm>
            <a:off x="642283" y="1307179"/>
            <a:ext cx="5850194" cy="424364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2F514-0332-3C7C-B83F-F611FB1F0944}"/>
              </a:ext>
            </a:extLst>
          </p:cNvPr>
          <p:cNvSpPr txBox="1"/>
          <p:nvPr/>
        </p:nvSpPr>
        <p:spPr>
          <a:xfrm>
            <a:off x="1154771" y="1997839"/>
            <a:ext cx="4825218" cy="286232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latin typeface="Avenir Next LT Pro Demi" panose="020B0704020202020204" pitchFamily="34" charset="0"/>
              </a:rPr>
              <a:t>The Mandelbrot set</a:t>
            </a:r>
            <a:endParaRPr lang="en-US" sz="6000" dirty="0"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4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12200622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94592"/>
            <a:ext cx="10466363" cy="970450"/>
          </a:xfrm>
        </p:spPr>
        <p:txBody>
          <a:bodyPr rtlCol="0" anchor="b">
            <a:normAutofit fontScale="90000"/>
          </a:bodyPr>
          <a:lstStyle/>
          <a:p>
            <a:pPr algn="ctr" defTabSz="914400">
              <a:lnSpc>
                <a:spcPct val="100000"/>
              </a:lnSpc>
            </a:pPr>
            <a:r>
              <a:rPr lang="it-IT" sz="8000" dirty="0" err="1">
                <a:solidFill>
                  <a:schemeClr val="accent5">
                    <a:lumMod val="75000"/>
                  </a:schemeClr>
                </a:solidFill>
                <a:cs typeface="+mj-cs"/>
              </a:rPr>
              <a:t>Introduction</a:t>
            </a:r>
            <a:endParaRPr lang="it-IT" sz="8000" dirty="0">
              <a:solidFill>
                <a:schemeClr val="accent5">
                  <a:lumMod val="75000"/>
                </a:schemeClr>
              </a:solidFill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25822B-A54A-0FD3-4B8D-FE199E0DDAC7}"/>
              </a:ext>
            </a:extLst>
          </p:cNvPr>
          <p:cNvSpPr txBox="1"/>
          <p:nvPr/>
        </p:nvSpPr>
        <p:spPr>
          <a:xfrm>
            <a:off x="1158239" y="1913206"/>
            <a:ext cx="9875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Next LT Pro"/>
              </a:rPr>
              <a:t>Develop an efficient and scalable code for generating the Mandelbrot set using OpenMP. </a:t>
            </a:r>
          </a:p>
          <a:p>
            <a:pPr algn="l"/>
            <a:endParaRPr lang="it-IT" sz="2800" dirty="0">
              <a:latin typeface="Avenir Next LT Pro"/>
            </a:endParaRPr>
          </a:p>
          <a:p>
            <a:pPr algn="l"/>
            <a:r>
              <a:rPr lang="it-IT" sz="2800" dirty="0" err="1">
                <a:latin typeface="Avenir Next LT Pro"/>
              </a:rPr>
              <a:t>Complex</a:t>
            </a:r>
            <a:r>
              <a:rPr lang="it-IT" sz="2800" dirty="0">
                <a:latin typeface="Avenir Next LT Pro"/>
              </a:rPr>
              <a:t> </a:t>
            </a:r>
            <a:r>
              <a:rPr lang="it-IT" sz="2800" dirty="0" err="1">
                <a:latin typeface="Avenir Next LT Pro"/>
              </a:rPr>
              <a:t>geometric</a:t>
            </a:r>
            <a:r>
              <a:rPr lang="it-IT" sz="2800" dirty="0">
                <a:latin typeface="Avenir Next LT Pro"/>
              </a:rPr>
              <a:t> </a:t>
            </a:r>
            <a:r>
              <a:rPr lang="it-IT" sz="2800" dirty="0" err="1">
                <a:latin typeface="Avenir Next LT Pro"/>
              </a:rPr>
              <a:t>structure</a:t>
            </a:r>
            <a:r>
              <a:rPr lang="it-IT" sz="2800" dirty="0">
                <a:latin typeface="Avenir Next LT Pro"/>
              </a:rPr>
              <a:t> </a:t>
            </a:r>
            <a:r>
              <a:rPr lang="it-IT" sz="2800" dirty="0" err="1">
                <a:latin typeface="Avenir Next LT Pro"/>
              </a:rPr>
              <a:t>defined</a:t>
            </a:r>
            <a:r>
              <a:rPr lang="it-IT" sz="2800" dirty="0">
                <a:latin typeface="Avenir Next LT Pro"/>
              </a:rPr>
              <a:t> by the iterative </a:t>
            </a:r>
            <a:r>
              <a:rPr lang="it-IT" sz="2800" dirty="0" err="1">
                <a:latin typeface="Avenir Next LT Pro"/>
              </a:rPr>
              <a:t>function</a:t>
            </a:r>
            <a:r>
              <a:rPr lang="it-IT" sz="2800" dirty="0">
                <a:latin typeface="Avenir Next LT Pro"/>
              </a:rPr>
              <a:t> 𝑓</a:t>
            </a:r>
            <a:r>
              <a:rPr lang="it-IT" sz="2800" baseline="-25000" dirty="0">
                <a:latin typeface="Avenir Next LT Pro"/>
              </a:rPr>
              <a:t>𝑐</a:t>
            </a:r>
            <a:r>
              <a:rPr lang="it-IT" sz="2800" dirty="0">
                <a:latin typeface="Avenir Next LT Pro"/>
              </a:rPr>
              <a:t>(𝑧)=𝑧</a:t>
            </a:r>
            <a:r>
              <a:rPr lang="it-IT" sz="2800" baseline="30000" dirty="0">
                <a:latin typeface="Avenir Next LT Pro"/>
              </a:rPr>
              <a:t>2</a:t>
            </a:r>
            <a:r>
              <a:rPr lang="it-IT" sz="2800" dirty="0">
                <a:latin typeface="Avenir Next LT Pro"/>
              </a:rPr>
              <a:t>+c in the </a:t>
            </a:r>
            <a:r>
              <a:rPr lang="it-IT" sz="2800" dirty="0" err="1">
                <a:latin typeface="Avenir Next LT Pro"/>
              </a:rPr>
              <a:t>complex</a:t>
            </a:r>
            <a:r>
              <a:rPr lang="it-IT" sz="2800" dirty="0">
                <a:latin typeface="Avenir Next LT Pro"/>
              </a:rPr>
              <a:t> </a:t>
            </a:r>
            <a:r>
              <a:rPr lang="it-IT" sz="2800" dirty="0" err="1">
                <a:latin typeface="Avenir Next LT Pro"/>
              </a:rPr>
              <a:t>plane</a:t>
            </a:r>
            <a:r>
              <a:rPr lang="it-IT" sz="2800" dirty="0">
                <a:latin typeface="Avenir Next LT Pro"/>
              </a:rPr>
              <a:t>.</a:t>
            </a:r>
          </a:p>
          <a:p>
            <a:pPr algn="l"/>
            <a:endParaRPr lang="it-IT" sz="2800" dirty="0">
              <a:latin typeface="Avenir Next LT Pro"/>
            </a:endParaRPr>
          </a:p>
          <a:p>
            <a:pPr algn="l"/>
            <a:r>
              <a:rPr lang="it-IT" sz="2800" dirty="0">
                <a:latin typeface="Avenir Next LT Pro"/>
              </a:rPr>
              <a:t>A point 𝑐 </a:t>
            </a:r>
            <a:r>
              <a:rPr lang="it-IT" sz="2800" dirty="0" err="1">
                <a:latin typeface="Avenir Next LT Pro"/>
              </a:rPr>
              <a:t>is</a:t>
            </a:r>
            <a:r>
              <a:rPr lang="it-IT" sz="2800" dirty="0">
                <a:latin typeface="Avenir Next LT Pro"/>
              </a:rPr>
              <a:t> in the Mandelbrot set </a:t>
            </a:r>
            <a:r>
              <a:rPr lang="it-IT" sz="2800" dirty="0" err="1">
                <a:latin typeface="Avenir Next LT Pro"/>
              </a:rPr>
              <a:t>if</a:t>
            </a:r>
            <a:r>
              <a:rPr lang="it-IT" sz="2800" dirty="0">
                <a:latin typeface="Avenir Next LT Pro"/>
              </a:rPr>
              <a:t> the </a:t>
            </a:r>
            <a:r>
              <a:rPr lang="it-IT" sz="2800" dirty="0" err="1">
                <a:latin typeface="Avenir Next LT Pro"/>
              </a:rPr>
              <a:t>series</a:t>
            </a:r>
            <a:r>
              <a:rPr lang="it-IT" sz="2800" dirty="0">
                <a:latin typeface="Avenir Next LT Pro"/>
              </a:rPr>
              <a:t> </a:t>
            </a:r>
            <a:r>
              <a:rPr lang="it-IT" sz="2800" dirty="0" err="1">
                <a:latin typeface="Avenir Next LT Pro"/>
              </a:rPr>
              <a:t>does</a:t>
            </a:r>
            <a:r>
              <a:rPr lang="it-IT" sz="2800" dirty="0">
                <a:latin typeface="Avenir Next LT Pro"/>
              </a:rPr>
              <a:t> </a:t>
            </a:r>
            <a:r>
              <a:rPr lang="it-IT" sz="2800" dirty="0" err="1">
                <a:latin typeface="Avenir Next LT Pro"/>
              </a:rPr>
              <a:t>not</a:t>
            </a:r>
            <a:r>
              <a:rPr lang="it-IT" sz="2800" dirty="0">
                <a:latin typeface="Avenir Next LT Pro"/>
              </a:rPr>
              <a:t> diverge.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278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4638</TotalTime>
  <Words>91</Words>
  <Application>Microsoft Office PowerPoint</Application>
  <PresentationFormat>Widescreen</PresentationFormat>
  <Paragraphs>34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Avenir Next LT Pro Demi</vt:lpstr>
      <vt:lpstr>Calibri</vt:lpstr>
      <vt:lpstr>Calibri Light</vt:lpstr>
      <vt:lpstr>Office Theme</vt:lpstr>
      <vt:lpstr>PowerPoint Presentation</vt:lpstr>
      <vt:lpstr>Algorithms</vt:lpstr>
      <vt:lpstr>Binary tree</vt:lpstr>
      <vt:lpstr>Chain</vt:lpstr>
      <vt:lpstr>Flat</vt:lpstr>
      <vt:lpstr>Strong scalability</vt:lpstr>
      <vt:lpstr>Weak scalability</vt:lpstr>
      <vt:lpstr>PowerPoint Presentation</vt:lpstr>
      <vt:lpstr>Introduction</vt:lpstr>
      <vt:lpstr>Implementation</vt:lpstr>
      <vt:lpstr>Implementation</vt:lpstr>
      <vt:lpstr>PowerPoint Presentation</vt:lpstr>
      <vt:lpstr>Strong scalability</vt:lpstr>
      <vt:lpstr>Weak scalability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Gaiuzza 24</dc:creator>
  <cp:lastModifiedBy>Gaiuzza 24</cp:lastModifiedBy>
  <cp:revision>12</cp:revision>
  <dcterms:created xsi:type="dcterms:W3CDTF">2024-05-18T14:41:38Z</dcterms:created>
  <dcterms:modified xsi:type="dcterms:W3CDTF">2024-05-21T20:00:07Z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