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5" r:id="rId2"/>
    <p:sldId id="258" r:id="rId3"/>
    <p:sldId id="259" r:id="rId4"/>
    <p:sldId id="261" r:id="rId5"/>
    <p:sldId id="262" r:id="rId6"/>
    <p:sldId id="264" r:id="rId7"/>
    <p:sldId id="260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[Charts.xlsx]Sheet2!PivotTable15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Rides </a:t>
            </a:r>
          </a:p>
          <a:p>
            <a:pPr>
              <a:defRPr/>
            </a:pPr>
            <a:r>
              <a:rPr lang="en-US" dirty="0"/>
              <a:t>(User Type by Day of Week)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02936104856099E-2"/>
          <c:y val="0.20328279254288364"/>
          <c:w val="0.81148167203345101"/>
          <c:h val="0.6541089477557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Sheet2!$B$3:$B$10</c:f>
              <c:numCache>
                <c:formatCode>0%</c:formatCode>
                <c:ptCount val="7"/>
                <c:pt idx="0">
                  <c:v>0.45822178505752043</c:v>
                </c:pt>
                <c:pt idx="1">
                  <c:v>0.73976482554825806</c:v>
                </c:pt>
                <c:pt idx="2">
                  <c:v>0.8060914159635052</c:v>
                </c:pt>
                <c:pt idx="3">
                  <c:v>0.81194753900029948</c:v>
                </c:pt>
                <c:pt idx="4">
                  <c:v>0.78551629562629477</c:v>
                </c:pt>
                <c:pt idx="5">
                  <c:v>0.70944672192465363</c:v>
                </c:pt>
                <c:pt idx="6">
                  <c:v>0.46301116713746404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7-4AA3-A1FE-5240235A6DE3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Sheet2!$C$3:$C$10</c:f>
              <c:numCache>
                <c:formatCode>0%</c:formatCode>
                <c:ptCount val="7"/>
                <c:pt idx="0">
                  <c:v>0.54177821494247957</c:v>
                </c:pt>
                <c:pt idx="1">
                  <c:v>0.26023517445174188</c:v>
                </c:pt>
                <c:pt idx="2">
                  <c:v>0.19390858403649483</c:v>
                </c:pt>
                <c:pt idx="3">
                  <c:v>0.18805246099970052</c:v>
                </c:pt>
                <c:pt idx="4">
                  <c:v>0.21448370437370526</c:v>
                </c:pt>
                <c:pt idx="5">
                  <c:v>0.29055327807534637</c:v>
                </c:pt>
                <c:pt idx="6">
                  <c:v>0.53698883286253596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7-4AA3-A1FE-5240235A6D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10748000"/>
        <c:axId val="810749440"/>
      </c:barChart>
      <c:catAx>
        <c:axId val="81074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 of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749440"/>
        <c:crosses val="autoZero"/>
        <c:auto val="1"/>
        <c:lblAlgn val="ctr"/>
        <c:lblOffset val="100"/>
        <c:noMultiLvlLbl val="0"/>
      </c:catAx>
      <c:valAx>
        <c:axId val="81074944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81074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09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8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5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0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5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54" r:id="rId7"/>
    <p:sldLayoutId id="2147483755" r:id="rId8"/>
    <p:sldLayoutId id="2147483756" r:id="rId9"/>
    <p:sldLayoutId id="2147483758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showing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D9286897-5C57-DDEF-AEE8-519898D031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2000"/>
          </a:blip>
          <a:srcRect l="20634" r="18922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832B04-5CBB-2A17-E401-48975F39B8A0}"/>
              </a:ext>
            </a:extLst>
          </p:cNvPr>
          <p:cNvSpPr txBox="1">
            <a:spLocks/>
          </p:cNvSpPr>
          <p:nvPr/>
        </p:nvSpPr>
        <p:spPr>
          <a:xfrm>
            <a:off x="4426526" y="1261872"/>
            <a:ext cx="7279885" cy="2852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</a:rPr>
              <a:t>Cyclistic user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DAA4FFB-7EB3-1840-FCE7-0B1FA6527C4F}"/>
              </a:ext>
            </a:extLst>
          </p:cNvPr>
          <p:cNvSpPr txBox="1">
            <a:spLocks/>
          </p:cNvSpPr>
          <p:nvPr/>
        </p:nvSpPr>
        <p:spPr>
          <a:xfrm>
            <a:off x="4779818" y="4681728"/>
            <a:ext cx="6902550" cy="929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FFFF"/>
                </a:solidFill>
              </a:rPr>
              <a:t>August 25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, 2024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Google Analytics case study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52970"/>
          </a:xfrm>
        </p:spPr>
        <p:txBody>
          <a:bodyPr/>
          <a:lstStyle/>
          <a:p>
            <a:r>
              <a:rPr lang="en-US" dirty="0"/>
              <a:t>Executive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4E7-73AB-9D91-1022-9B8E3C9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97205"/>
            <a:ext cx="10357666" cy="493689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Cyclistic</a:t>
            </a:r>
            <a:r>
              <a:rPr lang="en-US" dirty="0"/>
              <a:t> supports its customers with 5,800 bicycles across 300 strategically placed locations in the Chicago Metropolitan Area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Riders are split into 2 categories, Subscription and Casual Riders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Casual Riders account for 32% of rides booked in 2024, but account for reduced possible profit vs. the Subscription model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Hypothesis: Properly targeted advertising can maximize the Subscription model yield and increase annual revenue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Research Goal: Identify key differences between Subscription and Casual rider behaviors to target user subgroups for marketing toward increasing Annual Subscriptions rates</a:t>
            </a:r>
          </a:p>
        </p:txBody>
      </p:sp>
    </p:spTree>
    <p:extLst>
      <p:ext uri="{BB962C8B-B14F-4D97-AF65-F5344CB8AC3E}">
        <p14:creationId xmlns:p14="http://schemas.microsoft.com/office/powerpoint/2010/main" val="8601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52970"/>
          </a:xfrm>
        </p:spPr>
        <p:txBody>
          <a:bodyPr/>
          <a:lstStyle/>
          <a:p>
            <a:r>
              <a:rPr lang="en-US" dirty="0"/>
              <a:t>Data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4E7-73AB-9D91-1022-9B8E3C9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97205"/>
            <a:ext cx="10357666" cy="49368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Overview:</a:t>
            </a:r>
          </a:p>
          <a:p>
            <a:pPr>
              <a:spcBef>
                <a:spcPts val="0"/>
              </a:spcBef>
            </a:pPr>
            <a:r>
              <a:rPr lang="en-US" dirty="0"/>
              <a:t>Ride data was collected from 2024 Q1 through Q4</a:t>
            </a:r>
          </a:p>
          <a:p>
            <a:pPr>
              <a:spcBef>
                <a:spcPts val="0"/>
              </a:spcBef>
            </a:pPr>
            <a:r>
              <a:rPr lang="en-US" dirty="0"/>
              <a:t>Station data was compiled from corresponding records</a:t>
            </a:r>
          </a:p>
          <a:p>
            <a:pPr>
              <a:spcBef>
                <a:spcPts val="0"/>
              </a:spcBef>
            </a:pPr>
            <a:r>
              <a:rPr lang="en-US" dirty="0"/>
              <a:t>Source: Divvy-</a:t>
            </a:r>
            <a:r>
              <a:rPr lang="en-US" dirty="0" err="1"/>
              <a:t>tripdata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Index of bucket "divvy-</a:t>
            </a:r>
            <a:r>
              <a:rPr lang="en-US" dirty="0" err="1">
                <a:hlinkClick r:id="rId2"/>
              </a:rPr>
              <a:t>tripdata</a:t>
            </a:r>
            <a:r>
              <a:rPr lang="en-US" dirty="0">
                <a:hlinkClick r:id="rId2"/>
              </a:rPr>
              <a:t>“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Note: Birth Year and Gender records were missing on a combined 32.2% of records, and therefore excluded from use in any conclusions at this time</a:t>
            </a:r>
          </a:p>
          <a:p>
            <a:pPr>
              <a:spcBef>
                <a:spcPts val="0"/>
              </a:spcBef>
            </a:pPr>
            <a:r>
              <a:rPr lang="en-US" dirty="0"/>
              <a:t>Analysis was completed using </a:t>
            </a:r>
            <a:r>
              <a:rPr lang="en-US" dirty="0" err="1"/>
              <a:t>Rstudio</a:t>
            </a:r>
            <a:r>
              <a:rPr lang="en-US" dirty="0"/>
              <a:t> and Excel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D6D29B-CE0F-43B0-AD58-007C16D88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User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BE796-9648-4A96-8E5C-7FDB123C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985391" y="-200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4E7-73AB-9D91-1022-9B8E3C9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57" y="2186609"/>
            <a:ext cx="3995162" cy="39237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Subscriber activity shows a clear decline on weekends, likely due to subscription model appealing to commuter customers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Non-Subscriber use correlates with weekend city exploration / use for fun or errands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440BF0-CCE6-42AA-8970-78523D4C1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619770" y="373807"/>
            <a:ext cx="526228" cy="293066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EB5EDE-4FDD-4F7B-9F09-200B5809A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69885"/>
              </p:ext>
            </p:extLst>
          </p:nvPr>
        </p:nvGraphicFramePr>
        <p:xfrm>
          <a:off x="228599" y="2436224"/>
          <a:ext cx="6814355" cy="367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42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User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4E7-73AB-9D91-1022-9B8E3C9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5529942"/>
            <a:ext cx="8011887" cy="1233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Rides up to 60 minutes account for 97.9% of business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31% of rides in 60 minute window are non Subscribers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1A453E-DAE6-5E71-F5DF-D87D8DF3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2" y="1955801"/>
            <a:ext cx="9612087" cy="32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529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4E7-73AB-9D91-1022-9B8E3C9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197205"/>
            <a:ext cx="10569491" cy="529567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Reasoning:</a:t>
            </a:r>
          </a:p>
          <a:p>
            <a:pPr>
              <a:spcBef>
                <a:spcPts val="0"/>
              </a:spcBef>
            </a:pPr>
            <a:r>
              <a:rPr lang="en-US" dirty="0"/>
              <a:t>Non Subscriber rides show 20% + increase on weekends, with rides within 60 minute time frame</a:t>
            </a:r>
          </a:p>
          <a:p>
            <a:pPr>
              <a:spcBef>
                <a:spcPts val="0"/>
              </a:spcBef>
            </a:pPr>
            <a:r>
              <a:rPr lang="en-US" dirty="0"/>
              <a:t>Successful use cases skew overwhelmingly to 60 minutes or less ride periods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Early Marketing Recommendations:</a:t>
            </a:r>
          </a:p>
          <a:p>
            <a:pPr>
              <a:spcBef>
                <a:spcPts val="0"/>
              </a:spcBef>
            </a:pPr>
            <a:r>
              <a:rPr lang="en-US" dirty="0"/>
              <a:t>Advertisements could focus on ease of use vs other solutions, emphasize perks or sales from repeated use on weekends to encourage annual subscriptions</a:t>
            </a:r>
          </a:p>
          <a:p>
            <a:pPr>
              <a:spcBef>
                <a:spcPts val="0"/>
              </a:spcBef>
            </a:pPr>
            <a:r>
              <a:rPr lang="en-US" dirty="0"/>
              <a:t>App platform could be used to emphasize CO2 / Carbon Footprint saved vs. same distance in rideshare / Uber style solution as Eco Friendly encouragement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Additional Data / Research Recommended:</a:t>
            </a:r>
          </a:p>
          <a:p>
            <a:pPr>
              <a:spcBef>
                <a:spcPts val="0"/>
              </a:spcBef>
            </a:pPr>
            <a:r>
              <a:rPr lang="en-US" dirty="0"/>
              <a:t>Next research phase should identify specific station IDs with highest traffic for ad campaigns</a:t>
            </a:r>
          </a:p>
          <a:p>
            <a:pPr>
              <a:spcBef>
                <a:spcPts val="0"/>
              </a:spcBef>
            </a:pPr>
            <a:r>
              <a:rPr lang="en-US" dirty="0"/>
              <a:t>Specific user tracking can solidify weekend vs. commuter hypothesis</a:t>
            </a:r>
          </a:p>
          <a:p>
            <a:pPr>
              <a:spcBef>
                <a:spcPts val="0"/>
              </a:spcBef>
            </a:pPr>
            <a:r>
              <a:rPr lang="en-US" dirty="0"/>
              <a:t>Cost of </a:t>
            </a:r>
            <a:r>
              <a:rPr lang="en-US" dirty="0" err="1"/>
              <a:t>Cyclistic</a:t>
            </a:r>
            <a:r>
              <a:rPr lang="en-US" dirty="0"/>
              <a:t> program vs. other transport methods in local area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88EE-5443-28DD-0D17-5C40FEA8D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60390-148F-29AE-AE60-FB8C03E4B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Rides per day by user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41BE3-E9EC-2D20-CB00-499F8EC3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7" y="2185054"/>
            <a:ext cx="1091717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1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CCF-5CB4-3B6F-B14B-4550F5D9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User type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4E7-73AB-9D91-1022-9B8E3C9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5529942"/>
            <a:ext cx="8011887" cy="1233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Rides over 60 minutes clearly prioritized by non Subscribers, but only account for 2% of annual rides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5D7A-EDD1-A243-111B-E0F7F937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2" y="2338622"/>
            <a:ext cx="9198509" cy="30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182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VeniceBeachVTI</vt:lpstr>
      <vt:lpstr>PowerPoint Presentation</vt:lpstr>
      <vt:lpstr>Executive overview</vt:lpstr>
      <vt:lpstr>Data journey</vt:lpstr>
      <vt:lpstr>User segments</vt:lpstr>
      <vt:lpstr>User segmentation</vt:lpstr>
      <vt:lpstr>Summary</vt:lpstr>
      <vt:lpstr>Appendix</vt:lpstr>
      <vt:lpstr>Rides per day by user type</vt:lpstr>
      <vt:lpstr>User type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Jonathon Briggs</dc:creator>
  <cp:lastModifiedBy>Jonathon Briggs</cp:lastModifiedBy>
  <cp:revision>1</cp:revision>
  <dcterms:created xsi:type="dcterms:W3CDTF">2024-08-15T23:10:05Z</dcterms:created>
  <dcterms:modified xsi:type="dcterms:W3CDTF">2024-08-16T03:48:50Z</dcterms:modified>
</cp:coreProperties>
</file>