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1" autoAdjust="0"/>
  </p:normalViewPr>
  <p:slideViewPr>
    <p:cSldViewPr snapToGrid="0">
      <p:cViewPr>
        <p:scale>
          <a:sx n="75" d="100"/>
          <a:sy n="75" d="100"/>
        </p:scale>
        <p:origin x="2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53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95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0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8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5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332F1C-FDE6-4B22-BAB3-7B6D3DF3ED00}" type="datetimeFigureOut">
              <a:rPr lang="en-GB" smtClean="0"/>
              <a:t>01/02/2020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7A23-F483-4D48-93AE-994D00473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64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783A-C6B1-453B-AF2F-1718B0FF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987527" cy="3199614"/>
          </a:xfrm>
        </p:spPr>
        <p:txBody>
          <a:bodyPr/>
          <a:lstStyle/>
          <a:p>
            <a:r>
              <a:rPr lang="fr-FR" dirty="0"/>
              <a:t>Python for</a:t>
            </a:r>
            <a:br>
              <a:rPr lang="fr-FR" dirty="0"/>
            </a:br>
            <a:r>
              <a:rPr lang="fr-FR" dirty="0"/>
              <a:t>data </a:t>
            </a:r>
            <a:r>
              <a:rPr lang="fr-FR" dirty="0" err="1"/>
              <a:t>analysis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4B362-617C-448B-9A17-AEA731A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Louis Gaillet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relève aussi l’activité, chaque activité est associée à un numéro relevée en 4hz dont on uniformise les résultats pour comme si c’était en 700hz.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7C47-3E02-43D5-A963-E8E9A8AF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75709"/>
            <a:ext cx="5029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Enfin, une fois chacune des colonnes traitées, on peut réassembler le tout et générer notre </a:t>
            </a:r>
            <a:r>
              <a:rPr lang="fr-FR" dirty="0" err="1"/>
              <a:t>dataframe</a:t>
            </a:r>
            <a:r>
              <a:rPr lang="fr-FR" dirty="0"/>
              <a:t> avec pandas.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392D8-C801-4D3D-AE5F-FCB5D8D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286124"/>
            <a:ext cx="4743450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E47FC-4B00-4C34-9DB4-B62FF784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73" y="3286124"/>
            <a:ext cx="478373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peut également retirer les colonnes EDA et TEMP car comme indiqué dans le </a:t>
            </a:r>
            <a:r>
              <a:rPr lang="fr-FR" dirty="0" err="1"/>
              <a:t>readme</a:t>
            </a:r>
            <a:r>
              <a:rPr lang="fr-FR" dirty="0"/>
              <a:t>, ce sont des valeurs factices, donc inutiles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D8547-64B7-4F92-A5F5-B127F1C1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49" y="4220477"/>
            <a:ext cx="3324225" cy="1914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3A1DB-E0B9-4967-B170-9A29F0B3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48" y="3317989"/>
            <a:ext cx="6143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260187" cy="4195481"/>
          </a:xfrm>
        </p:spPr>
        <p:txBody>
          <a:bodyPr/>
          <a:lstStyle/>
          <a:p>
            <a:pPr algn="just"/>
            <a:r>
              <a:rPr lang="fr-FR" dirty="0"/>
              <a:t>On peut maintenant afficher nos colonnes avec la fonction plot de pandas.</a:t>
            </a:r>
          </a:p>
          <a:p>
            <a:pPr algn="just"/>
            <a:r>
              <a:rPr lang="fr-FR" dirty="0"/>
              <a:t>Par exemple, prenons le numéro de l’activité en fonction du temps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A5DDE-EFEE-42D7-BE31-7EF68BA9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18"/>
            <a:ext cx="4541520" cy="42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6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5220307" cy="4195481"/>
          </a:xfrm>
        </p:spPr>
        <p:txBody>
          <a:bodyPr/>
          <a:lstStyle/>
          <a:p>
            <a:pPr algn="just"/>
            <a:r>
              <a:rPr lang="fr-FR" dirty="0"/>
              <a:t>On peut également vérifier les valeurs de l’électrocardiogramme. La courbe ressemble à celle que ce genre d’appareil génère.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DAFA6-4D7D-428F-B893-9DF51453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2052918"/>
            <a:ext cx="4400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Si on superpose </a:t>
            </a:r>
            <a:r>
              <a:rPr lang="fr-FR" dirty="0" err="1"/>
              <a:t>chest_ecg</a:t>
            </a:r>
            <a:r>
              <a:rPr lang="fr-FR" dirty="0"/>
              <a:t> et </a:t>
            </a:r>
            <a:r>
              <a:rPr lang="fr-FR" dirty="0" err="1"/>
              <a:t>activity</a:t>
            </a:r>
            <a:r>
              <a:rPr lang="fr-FR" dirty="0"/>
              <a:t> on remarque que lors des changements d’activités, il y a des pics. Par ailleurs, il est clairement visible que l’activité 6 (déjeuner) et 8 (travail au bureau) sont stables et reposantes comme l’indique </a:t>
            </a:r>
            <a:r>
              <a:rPr lang="fr-FR" dirty="0" err="1"/>
              <a:t>l’ecg</a:t>
            </a:r>
            <a:r>
              <a:rPr lang="fr-FR" dirty="0"/>
              <a:t>, tandis que la 7 (marche) fait monter progressivement le rythme cardiaque.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06C2-8C02-4C1A-8CAF-70B767CA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13" y="2131358"/>
            <a:ext cx="4854547" cy="34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Comparons maintenant la respiration et l’activité. On remarque que lorsque l’activité est à 0 (repos), les valeurs sont plus faibles. Par ailleurs, aux changement d’activité il y a des pics de fréquence.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AA83-1E34-4050-AC3E-E3A939FE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82" y="2645708"/>
            <a:ext cx="4162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photoplethysmographe</a:t>
            </a:r>
            <a:r>
              <a:rPr lang="fr-FR" dirty="0"/>
              <a:t> (PPG) relève les changements de volume de sang dans les veines.</a:t>
            </a:r>
          </a:p>
          <a:p>
            <a:pPr algn="just"/>
            <a:r>
              <a:rPr lang="fr-FR" dirty="0"/>
              <a:t>On </a:t>
            </a:r>
            <a:r>
              <a:rPr lang="fr-FR" dirty="0" err="1"/>
              <a:t>remarqueque</a:t>
            </a:r>
            <a:r>
              <a:rPr lang="fr-FR" dirty="0"/>
              <a:t> pour l’activité 4 et l’activité 6, le volume semble est plus faible au milieu. Ainsi on peut supposer une corrélation entre le relevé </a:t>
            </a:r>
            <a:r>
              <a:rPr lang="fr-FR" dirty="0" err="1"/>
              <a:t>bvp</a:t>
            </a:r>
            <a:r>
              <a:rPr lang="fr-FR" dirty="0"/>
              <a:t> et l’activité de la personne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3CFE3-1774-4395-A2B5-950BFEAE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2" y="2052918"/>
            <a:ext cx="4191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4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Si on compare l’</a:t>
            </a:r>
            <a:r>
              <a:rPr lang="fr-FR" dirty="0" err="1"/>
              <a:t>acceleration</a:t>
            </a:r>
            <a:r>
              <a:rPr lang="fr-FR" dirty="0"/>
              <a:t> en y sur le capteur au poignet, il y a clairement un lien avec l’activité comme l’indique le graphe.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384E-335E-4F4F-A9D0-CED75777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07" y="2573972"/>
            <a:ext cx="4010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Analyse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854547" cy="4195481"/>
          </a:xfrm>
        </p:spPr>
        <p:txBody>
          <a:bodyPr/>
          <a:lstStyle/>
          <a:p>
            <a:pPr algn="just"/>
            <a:r>
              <a:rPr lang="fr-FR" dirty="0"/>
              <a:t>On peut afficher les corrélations calculées par pandas. </a:t>
            </a:r>
          </a:p>
          <a:p>
            <a:pPr algn="just"/>
            <a:r>
              <a:rPr lang="fr-FR" dirty="0"/>
              <a:t>On remarque que l’activité est plus corrélée à :</a:t>
            </a:r>
          </a:p>
          <a:p>
            <a:pPr lvl="1" algn="just"/>
            <a:r>
              <a:rPr lang="fr-FR" dirty="0" err="1"/>
              <a:t>wrist_acc_y</a:t>
            </a:r>
            <a:endParaRPr lang="fr-FR" dirty="0"/>
          </a:p>
          <a:p>
            <a:pPr lvl="1" algn="just"/>
            <a:r>
              <a:rPr lang="fr-FR" dirty="0" err="1"/>
              <a:t>chess_ACC_z</a:t>
            </a:r>
            <a:endParaRPr lang="fr-FR" dirty="0"/>
          </a:p>
          <a:p>
            <a:pPr lvl="1" algn="just"/>
            <a:r>
              <a:rPr lang="fr-FR" dirty="0" err="1"/>
              <a:t>chest_</a:t>
            </a:r>
            <a:r>
              <a:rPr lang="fr-FR" err="1"/>
              <a:t>ACC</a:t>
            </a:r>
            <a:r>
              <a:rPr lang="fr-FR"/>
              <a:t>_z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49814-64FF-46C8-A693-F0356252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052918"/>
            <a:ext cx="1752600" cy="43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Présentation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un ensemble de données liées au rythme cardiaque.</a:t>
            </a:r>
          </a:p>
          <a:p>
            <a:pPr algn="just"/>
            <a:r>
              <a:rPr lang="fr-FR" dirty="0"/>
              <a:t>Le rythme cardiaque de 15 volontaires a été relevé à l’aide de 2 outils : </a:t>
            </a:r>
          </a:p>
          <a:p>
            <a:pPr lvl="1" algn="just"/>
            <a:r>
              <a:rPr lang="fr-FR" dirty="0"/>
              <a:t>Un au poignet (</a:t>
            </a:r>
            <a:r>
              <a:rPr lang="fr-FR" dirty="0" err="1"/>
              <a:t>Empatica</a:t>
            </a:r>
            <a:r>
              <a:rPr lang="fr-FR" dirty="0"/>
              <a:t> E4) : Technologie PPG (</a:t>
            </a:r>
            <a:r>
              <a:rPr lang="fr-FR" dirty="0" err="1"/>
              <a:t>Photoplethysmograph</a:t>
            </a:r>
            <a:r>
              <a:rPr lang="fr-FR" dirty="0"/>
              <a:t>). Il capte les afflux du sang grâce à des variations de luminosité à la surface de la peau. </a:t>
            </a:r>
          </a:p>
          <a:p>
            <a:pPr lvl="1" algn="just"/>
            <a:r>
              <a:rPr lang="fr-FR" dirty="0"/>
              <a:t>Un au torse (</a:t>
            </a:r>
            <a:r>
              <a:rPr lang="fr-FR" dirty="0" err="1"/>
              <a:t>RespiBAN</a:t>
            </a:r>
            <a:r>
              <a:rPr lang="fr-FR" dirty="0"/>
              <a:t>): Technologie ECG (</a:t>
            </a:r>
            <a:r>
              <a:rPr lang="fr-FR" dirty="0" err="1"/>
              <a:t>Electrocardiograph</a:t>
            </a:r>
            <a:r>
              <a:rPr lang="fr-FR" dirty="0"/>
              <a:t>). Il capte directement les signaux électriques émis par le cœur. Il est beaucoup plus précis et fidèle que le premier.</a:t>
            </a:r>
          </a:p>
        </p:txBody>
      </p:sp>
    </p:spTree>
    <p:extLst>
      <p:ext uri="{BB962C8B-B14F-4D97-AF65-F5344CB8AC3E}">
        <p14:creationId xmlns:p14="http://schemas.microsoft.com/office/powerpoint/2010/main" val="164361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Problématique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relevés ont été effectués sur des candidats lors de différentes activités physique : repos, monté d’escaliers, babyfoot, cyclisme, conduite de voiture, déjeuner, marche, travail au bureau.</a:t>
            </a:r>
          </a:p>
          <a:p>
            <a:pPr algn="just"/>
            <a:r>
              <a:rPr lang="fr-FR" dirty="0"/>
              <a:t>L’objectif est de déterminer à partir des relevés, l’activité d’une personne.*</a:t>
            </a:r>
          </a:p>
          <a:p>
            <a:pPr algn="just"/>
            <a:r>
              <a:rPr lang="fr-FR" dirty="0"/>
              <a:t>Chaque candidat correspond à un dossier dans le </a:t>
            </a:r>
            <a:r>
              <a:rPr lang="fr-FR" dirty="0" err="1"/>
              <a:t>dataset</a:t>
            </a:r>
            <a:r>
              <a:rPr lang="fr-FR" dirty="0"/>
              <a:t>. Dans chacun de ces dossier, le fichier le plus important est le fichier .</a:t>
            </a:r>
            <a:r>
              <a:rPr lang="fr-FR" dirty="0" err="1"/>
              <a:t>pkl</a:t>
            </a:r>
            <a:r>
              <a:rPr lang="fr-FR" dirty="0"/>
              <a:t>, il contient l’ensemble des informations regroupées et organisées.</a:t>
            </a:r>
          </a:p>
          <a:p>
            <a:pPr algn="just"/>
            <a:r>
              <a:rPr lang="fr-FR" dirty="0"/>
              <a:t>On retrouve également des relevés de capteurs au format csv, cependant, on a déjà ces données dans le fichier .</a:t>
            </a:r>
            <a:r>
              <a:rPr lang="fr-FR" dirty="0" err="1"/>
              <a:t>pkl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49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commence par ouvrir les fichiers .</a:t>
            </a:r>
            <a:r>
              <a:rPr lang="fr-FR" dirty="0" err="1"/>
              <a:t>pkl</a:t>
            </a:r>
            <a:r>
              <a:rPr lang="fr-FR" dirty="0"/>
              <a:t> avec la bibliothèque pandas qui contient directement une fonction pour le faire. Pandas permet ainsi d’organiser la donnée sous forme de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0A4D-8DC8-4C9E-A3CC-73BCF863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3429000"/>
            <a:ext cx="5220799" cy="1912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8ECC8-9294-447D-BE5E-46C3E8BF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58" y="3428999"/>
            <a:ext cx="5002506" cy="1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85002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Puis une fois les fichiers </a:t>
            </a:r>
            <a:r>
              <a:rPr lang="fr-FR" dirty="0" err="1"/>
              <a:t>pkl</a:t>
            </a:r>
            <a:r>
              <a:rPr lang="fr-FR" dirty="0"/>
              <a:t> ouverts, on peut récupérer chaque donnée récupérée par chaque capteurs pour pouvoir l’uniformiser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B4555-D0C9-4620-A74C-CA79928D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429000"/>
            <a:ext cx="51339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Les capteurs ont fréquences de relevé différentes. Il est donc nécessaire d’uniformiser la longueur des colonnes pour chaque donnée captée. Nous avons les fréquences suivantes : 700hz, 64hz, 32hz et 4hz. Il faut caler l’ensemble des données sur la plus grande fréquence, 700hz, car c’est celle qui relève le plus de valeur sur la période de temps totale.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72110-3A57-4110-88E9-CED4BD20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17" y="4150658"/>
            <a:ext cx="6318766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Il faut que chaque colonne ne possède qu’une seule valeur, or les accéléromètres relèvent des vecteurs [</a:t>
            </a:r>
            <a:r>
              <a:rPr lang="fr-FR" dirty="0" err="1"/>
              <a:t>x,y,z</a:t>
            </a:r>
            <a:r>
              <a:rPr lang="fr-FR" dirty="0"/>
              <a:t>]. Ainsi je crée une liste pour chacun des axes, et ce pour les deux capteurs (</a:t>
            </a:r>
            <a:r>
              <a:rPr lang="fr-FR" dirty="0" err="1"/>
              <a:t>Empatica</a:t>
            </a:r>
            <a:r>
              <a:rPr lang="fr-FR" dirty="0"/>
              <a:t> E4 et </a:t>
            </a:r>
            <a:r>
              <a:rPr lang="fr-FR" dirty="0" err="1"/>
              <a:t>RespiBAN</a:t>
            </a:r>
            <a:r>
              <a:rPr lang="fr-FR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94F8F-6A59-4D0B-AD53-2AD6A40F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" y="4150658"/>
            <a:ext cx="401955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B2C2-C1E8-468A-9833-ACD86EFF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90" y="4150658"/>
            <a:ext cx="3734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On a également des informations sur la personne qui ne sont pas liées au relevés par les capteurs : </a:t>
            </a:r>
            <a:r>
              <a:rPr lang="fr-FR" dirty="0" err="1"/>
              <a:t>l’age</a:t>
            </a:r>
            <a:r>
              <a:rPr lang="fr-FR" dirty="0"/>
              <a:t>, le genre, la taille, le poids, le type de peau, et si la personne est sportive ou non. J’ai également remplacé le genre par un chiffre, (0 = homme, 1 = femme), afin de pouvoir traiter cela plus facilement pour la suite)</a:t>
            </a: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D4B21-8E60-426A-8EE5-01A5E495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3" y="3895724"/>
            <a:ext cx="4019550" cy="2352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76031-6AF2-4AEE-8CE7-73B39A09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3861"/>
            <a:ext cx="3762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3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9FA0C-58F1-4A4B-9371-52EC28E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- Traitement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E6CE-F32C-4233-9D57-776B4F4C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algn="just"/>
            <a:r>
              <a:rPr lang="fr-FR" dirty="0"/>
              <a:t>Le problème est qu’il n’y a qu’une seule valeur pour ces paramètres propres à la personne en question. Pour l’insérer dans le </a:t>
            </a:r>
            <a:r>
              <a:rPr lang="fr-FR" dirty="0" err="1"/>
              <a:t>dataframe</a:t>
            </a:r>
            <a:r>
              <a:rPr lang="fr-FR" dirty="0"/>
              <a:t>, j’ai donc créé des listes de la bonne longueur avec la valeur qui est répétée.</a:t>
            </a:r>
          </a:p>
          <a:p>
            <a:pPr algn="just"/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EEE8A-B4A0-4281-A34C-C1953F12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741" y="4150658"/>
            <a:ext cx="4505325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23496-976B-4310-A55B-DD39D6D8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32" y="4150658"/>
            <a:ext cx="349804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154</TotalTime>
  <Words>864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Python for data analysis</vt:lpstr>
      <vt:lpstr>Dataset - Présentation</vt:lpstr>
      <vt:lpstr>Dataset - Problématique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Traitement</vt:lpstr>
      <vt:lpstr>Dataset - Analyse</vt:lpstr>
      <vt:lpstr>Dataset - Analyse</vt:lpstr>
      <vt:lpstr>Dataset - Analyse</vt:lpstr>
      <vt:lpstr>Dataset - Analyse</vt:lpstr>
      <vt:lpstr>Dataset - Analyse</vt:lpstr>
      <vt:lpstr>Dataset - Analyse</vt:lpstr>
      <vt:lpstr>Dataset - 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Louis Gaillet</dc:creator>
  <cp:lastModifiedBy>Louis Gaillet</cp:lastModifiedBy>
  <cp:revision>19</cp:revision>
  <dcterms:created xsi:type="dcterms:W3CDTF">2019-12-31T01:55:05Z</dcterms:created>
  <dcterms:modified xsi:type="dcterms:W3CDTF">2020-02-01T09:20:59Z</dcterms:modified>
</cp:coreProperties>
</file>