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60" r:id="rId4"/>
    <p:sldId id="261" r:id="rId5"/>
    <p:sldId id="259" r:id="rId6"/>
    <p:sldId id="271" r:id="rId7"/>
    <p:sldId id="263" r:id="rId8"/>
    <p:sldId id="272" r:id="rId9"/>
    <p:sldId id="265" r:id="rId10"/>
    <p:sldId id="264" r:id="rId11"/>
    <p:sldId id="266" r:id="rId12"/>
    <p:sldId id="268" r:id="rId13"/>
    <p:sldId id="258" r:id="rId14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</a:fld>
            <a:endParaRPr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</a:fld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err="1"/>
              <a:t>PyTHON</a:t>
            </a:r>
            <a:r>
              <a:rPr lang="zh-CN" altLang="en-US" dirty="0"/>
              <a:t>程序设计基本结构</a:t>
            </a:r>
            <a:br>
              <a:rPr lang="en-US" altLang="zh-CN" dirty="0"/>
            </a:br>
            <a:r>
              <a:rPr lang="zh-CN" altLang="en-US" sz="2400" dirty="0"/>
              <a:t>循环结构（</a:t>
            </a:r>
            <a:r>
              <a:rPr lang="en-US" altLang="zh-CN" sz="2400" dirty="0"/>
              <a:t>for</a:t>
            </a:r>
            <a:r>
              <a:rPr lang="zh-CN" altLang="en-US" sz="2400" dirty="0"/>
              <a:t>循环</a:t>
            </a:r>
            <a:r>
              <a:rPr lang="en-US" altLang="zh-CN" sz="2400" dirty="0"/>
              <a:t>/while</a:t>
            </a:r>
            <a:r>
              <a:rPr lang="zh-CN" altLang="en-US" sz="2400" dirty="0"/>
              <a:t>循环）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指导老师：李铿杰（深圳市龙岗区实验学校）</a:t>
            </a:r>
            <a:endParaRPr lang="en-US" dirty="0"/>
          </a:p>
        </p:txBody>
      </p:sp>
      <p:sp>
        <p:nvSpPr>
          <p:cNvPr id="20" name="长方形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ph sz="half" idx="1"/>
          </p:nvPr>
        </p:nvGraphicFramePr>
        <p:xfrm>
          <a:off x="3005610" y="2404171"/>
          <a:ext cx="5834847" cy="282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48"/>
                <a:gridCol w="2378581"/>
                <a:gridCol w="2280418"/>
              </a:tblGrid>
              <a:tr h="4710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个格子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格子里的麦子数</a:t>
                      </a:r>
                      <a:r>
                        <a:rPr lang="en-US" altLang="zh-CN" dirty="0" err="1"/>
                        <a:t>P_i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1~i</a:t>
                      </a:r>
                      <a:r>
                        <a:rPr lang="zh-CN" altLang="en-US" dirty="0"/>
                        <a:t>格总计</a:t>
                      </a:r>
                      <a:r>
                        <a:rPr lang="en-US" altLang="zh-CN" dirty="0" err="1"/>
                        <a:t>S_i</a:t>
                      </a:r>
                      <a:endParaRPr lang="zh-CN" altLang="en-US" dirty="0"/>
                    </a:p>
                  </a:txBody>
                  <a:tcPr/>
                </a:tc>
              </a:tr>
              <a:tr h="471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P_1 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S_1 = 0 + 1</a:t>
                      </a:r>
                      <a:endParaRPr lang="zh-CN" altLang="en-US" dirty="0"/>
                    </a:p>
                  </a:txBody>
                  <a:tcPr/>
                </a:tc>
              </a:tr>
              <a:tr h="471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P_2 = </a:t>
                      </a:r>
                      <a:r>
                        <a:rPr lang="en-US" altLang="zh-CN" dirty="0" smtClean="0"/>
                        <a:t>1 </a:t>
                      </a:r>
                      <a:r>
                        <a:rPr lang="en-US" altLang="zh-CN" dirty="0"/>
                        <a:t>*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S_2 = </a:t>
                      </a:r>
                      <a:r>
                        <a:rPr lang="en-US" altLang="zh-CN" dirty="0" smtClean="0"/>
                        <a:t>1 </a:t>
                      </a:r>
                      <a:r>
                        <a:rPr lang="en-US" altLang="zh-CN" dirty="0"/>
                        <a:t>+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71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P_3 = </a:t>
                      </a:r>
                      <a:r>
                        <a:rPr lang="en-US" altLang="zh-CN" dirty="0" smtClean="0"/>
                        <a:t>2 </a:t>
                      </a:r>
                      <a:r>
                        <a:rPr lang="en-US" altLang="zh-CN" dirty="0"/>
                        <a:t>*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S_3 = </a:t>
                      </a:r>
                      <a:r>
                        <a:rPr lang="en-US" altLang="zh-CN" dirty="0" smtClean="0"/>
                        <a:t>2 </a:t>
                      </a:r>
                      <a:r>
                        <a:rPr lang="en-US" altLang="zh-CN" dirty="0"/>
                        <a:t>+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7100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71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P_i</a:t>
                      </a:r>
                      <a:r>
                        <a:rPr lang="en-US" altLang="zh-CN" dirty="0"/>
                        <a:t> = P_i-1 *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S_i</a:t>
                      </a:r>
                      <a:r>
                        <a:rPr lang="en-US" altLang="zh-CN" dirty="0"/>
                        <a:t> = S_i-1 +</a:t>
                      </a:r>
                      <a:r>
                        <a:rPr lang="en-US" altLang="zh-CN" dirty="0" err="1"/>
                        <a:t>P_i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示范代码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029" y="1947771"/>
            <a:ext cx="8273942" cy="386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2967184"/>
            <a:ext cx="11029616" cy="118872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4400" dirty="0"/>
              <a:t>感谢听讲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什么是循环？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496" y="2228003"/>
            <a:ext cx="3643547" cy="3633047"/>
          </a:xfrm>
          <a:prstGeom prst="rect">
            <a:avLst/>
          </a:prstGeom>
          <a:noFill/>
        </p:spPr>
      </p:pic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循环就是重复做一件事情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1800" dirty="0"/>
              <a:t>计数循环：重复次数有限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条件循环：在满足特定条件前一直重复</a:t>
            </a:r>
            <a:endParaRPr lang="en-US" altLang="zh-CN" sz="1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计数循环：</a:t>
            </a:r>
            <a:r>
              <a:rPr lang="en-US" altLang="zh-CN" dirty="0" err="1"/>
              <a:t>FoR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 &lt;</a:t>
            </a:r>
            <a:r>
              <a:rPr lang="zh-CN" altLang="en-US" dirty="0"/>
              <a:t>变量</a:t>
            </a:r>
            <a:r>
              <a:rPr lang="en-US" altLang="zh-CN" dirty="0"/>
              <a:t>&gt; in &lt;</a:t>
            </a:r>
            <a:r>
              <a:rPr lang="zh-CN" altLang="en-US" dirty="0"/>
              <a:t>遍历对象</a:t>
            </a:r>
            <a:r>
              <a:rPr lang="en-US" altLang="zh-CN" dirty="0"/>
              <a:t>&gt;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zh-CN" altLang="en-US" dirty="0"/>
              <a:t>循环体</a:t>
            </a:r>
            <a:r>
              <a:rPr lang="en-US" altLang="zh-CN" dirty="0"/>
              <a:t>&gt;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遍历对象：列表、字符串、元组、</a:t>
            </a:r>
            <a:r>
              <a:rPr lang="en-US" altLang="zh-CN" dirty="0"/>
              <a:t>range()…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示例代码：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1923" y="2901526"/>
            <a:ext cx="23812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2371" y="2440668"/>
            <a:ext cx="11029616" cy="988332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：写一段</a:t>
            </a:r>
            <a:r>
              <a:rPr lang="en-US" altLang="zh-CN" dirty="0"/>
              <a:t>python</a:t>
            </a:r>
            <a:r>
              <a:rPr lang="zh-CN" altLang="en-US" dirty="0"/>
              <a:t>代码，求 </a:t>
            </a:r>
            <a:r>
              <a:rPr lang="en-US" altLang="zh-CN" cap="none" dirty="0"/>
              <a:t>Numbers </a:t>
            </a:r>
            <a:r>
              <a:rPr lang="zh-CN" altLang="en-US" cap="none" dirty="0"/>
              <a:t>内都有数的和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2371" y="2440668"/>
            <a:ext cx="11029616" cy="988332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/>
              <a:t>2</a:t>
            </a:r>
            <a:r>
              <a:rPr lang="zh-CN" altLang="en-US" dirty="0"/>
              <a:t>：写一段</a:t>
            </a:r>
            <a:r>
              <a:rPr lang="en-US" altLang="zh-CN" dirty="0"/>
              <a:t>python</a:t>
            </a:r>
            <a:r>
              <a:rPr lang="zh-CN" altLang="en-US" dirty="0"/>
              <a:t>代码，求</a:t>
            </a:r>
            <a:r>
              <a:rPr lang="en-US" altLang="zh-CN" dirty="0"/>
              <a:t>100</a:t>
            </a:r>
            <a:r>
              <a:rPr lang="zh-CN" altLang="en-US" dirty="0"/>
              <a:t>以内所有整数的和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的好伙伴 </a:t>
            </a:r>
            <a:r>
              <a:rPr lang="en-US" altLang="zh-CN" dirty="0"/>
              <a:t>range()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range([</a:t>
            </a:r>
            <a:r>
              <a:rPr lang="zh-CN" altLang="en-US" dirty="0"/>
              <a:t>起始值</a:t>
            </a:r>
            <a:r>
              <a:rPr lang="en-US" altLang="zh-CN" dirty="0"/>
              <a:t>=0, ]</a:t>
            </a:r>
            <a:r>
              <a:rPr lang="zh-CN" altLang="en-US" dirty="0"/>
              <a:t>终止值</a:t>
            </a:r>
            <a:r>
              <a:rPr lang="en-US" altLang="zh-CN" dirty="0"/>
              <a:t>[ ,</a:t>
            </a:r>
            <a:r>
              <a:rPr lang="zh-CN" altLang="en-US" dirty="0"/>
              <a:t>步长</a:t>
            </a:r>
            <a:r>
              <a:rPr lang="en-US" altLang="zh-CN" dirty="0"/>
              <a:t>=1])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marL="323850" lvl="1" indent="0">
              <a:buNone/>
            </a:pPr>
            <a:r>
              <a:rPr lang="en-US" altLang="zh-CN" dirty="0"/>
              <a:t>  [ </a:t>
            </a:r>
            <a:r>
              <a:rPr lang="zh-CN" altLang="en-US" dirty="0"/>
              <a:t>起始值，起始值</a:t>
            </a:r>
            <a:r>
              <a:rPr lang="en-US" altLang="zh-CN" dirty="0"/>
              <a:t>+</a:t>
            </a:r>
            <a:r>
              <a:rPr lang="zh-CN" altLang="en-US" dirty="0"/>
              <a:t>步长，起始值</a:t>
            </a:r>
            <a:r>
              <a:rPr lang="en-US" altLang="zh-CN" dirty="0"/>
              <a:t>+2</a:t>
            </a:r>
            <a:r>
              <a:rPr lang="zh-CN" altLang="en-US" dirty="0"/>
              <a:t>步长</a:t>
            </a:r>
            <a:r>
              <a:rPr lang="en-US" altLang="zh-CN" dirty="0"/>
              <a:t>……</a:t>
            </a:r>
            <a:r>
              <a:rPr lang="zh-CN" altLang="en-US" dirty="0"/>
              <a:t>终止值</a:t>
            </a:r>
            <a:r>
              <a:rPr lang="en-US" altLang="zh-CN" dirty="0"/>
              <a:t>-</a:t>
            </a:r>
            <a:r>
              <a:rPr lang="zh-CN" altLang="en-US" dirty="0"/>
              <a:t>步长 </a:t>
            </a:r>
            <a:r>
              <a:rPr lang="en-US" altLang="zh-CN" dirty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示例代码：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6374" y="3458055"/>
            <a:ext cx="3436365" cy="1834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2371" y="2440668"/>
            <a:ext cx="11029616" cy="988332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/>
              <a:t>2.1</a:t>
            </a:r>
            <a:r>
              <a:rPr lang="zh-CN" altLang="en-US" dirty="0"/>
              <a:t>：写一段</a:t>
            </a:r>
            <a:r>
              <a:rPr lang="en-US" altLang="zh-CN" dirty="0"/>
              <a:t>python</a:t>
            </a:r>
            <a:r>
              <a:rPr lang="zh-CN" altLang="en-US" dirty="0"/>
              <a:t>代码，求</a:t>
            </a:r>
            <a:r>
              <a:rPr lang="en-US" altLang="zh-CN" dirty="0"/>
              <a:t>100</a:t>
            </a:r>
            <a:r>
              <a:rPr lang="zh-CN" altLang="en-US" dirty="0"/>
              <a:t>以内所有偶数的和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2.1</a:t>
            </a:r>
            <a:r>
              <a:rPr lang="zh-CN" altLang="en-US" dirty="0"/>
              <a:t>：写一段</a:t>
            </a:r>
            <a:r>
              <a:rPr lang="en-US" altLang="zh-CN" dirty="0"/>
              <a:t>python</a:t>
            </a:r>
            <a:r>
              <a:rPr lang="zh-CN" altLang="en-US" dirty="0"/>
              <a:t>代码，求</a:t>
            </a:r>
            <a:r>
              <a:rPr lang="en-US" altLang="zh-CN" dirty="0"/>
              <a:t>100</a:t>
            </a:r>
            <a:r>
              <a:rPr lang="zh-CN" altLang="en-US" dirty="0"/>
              <a:t>以内所有偶数的和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47692" y="2422006"/>
            <a:ext cx="3698952" cy="3215672"/>
          </a:xfrm>
        </p:spPr>
      </p:pic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12604"/>
            <a:ext cx="4743981" cy="3225074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85B13-09B0-4D01-A286-57280995F924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zh-CN" altLang="en-US" dirty="0" smtClean="0"/>
              <a:t>提升应用：</a:t>
            </a:r>
            <a:r>
              <a:rPr lang="zh-CN" altLang="en-US" dirty="0"/>
              <a:t>棋盘上的米粒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2053" y="2228003"/>
            <a:ext cx="3633047" cy="3633047"/>
          </a:xfrm>
          <a:prstGeom prst="rect">
            <a:avLst/>
          </a:prstGeom>
          <a:noFill/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711364" y="2228003"/>
            <a:ext cx="5194769" cy="3633047"/>
          </a:xfrm>
        </p:spPr>
        <p:txBody>
          <a:bodyPr/>
          <a:lstStyle/>
          <a:p>
            <a:r>
              <a:rPr lang="zh-CN" altLang="en-US" dirty="0"/>
              <a:t>在印度有一个传说：国王打算奖赏国际象棋的发明人。国王问他想要什么，他对国王说：“陛下，请您在这张棋盘的第</a:t>
            </a:r>
            <a:r>
              <a:rPr lang="en-US" altLang="zh-CN" dirty="0"/>
              <a:t>1</a:t>
            </a:r>
            <a:r>
              <a:rPr lang="zh-CN" altLang="en-US" dirty="0"/>
              <a:t>个小格里，赏给我</a:t>
            </a:r>
            <a:r>
              <a:rPr lang="en-US" altLang="zh-CN" dirty="0"/>
              <a:t>1</a:t>
            </a:r>
            <a:r>
              <a:rPr lang="zh-CN" altLang="en-US" dirty="0"/>
              <a:t>粒麦子，在第</a:t>
            </a:r>
            <a:r>
              <a:rPr lang="en-US" altLang="zh-CN" dirty="0"/>
              <a:t>2</a:t>
            </a:r>
            <a:r>
              <a:rPr lang="zh-CN" altLang="en-US" dirty="0"/>
              <a:t>个小格里给</a:t>
            </a:r>
            <a:r>
              <a:rPr lang="en-US" altLang="zh-CN" dirty="0"/>
              <a:t>2</a:t>
            </a:r>
            <a:r>
              <a:rPr lang="zh-CN" altLang="en-US" dirty="0"/>
              <a:t>粒，第</a:t>
            </a:r>
            <a:r>
              <a:rPr lang="en-US" altLang="zh-CN" dirty="0"/>
              <a:t>3</a:t>
            </a:r>
            <a:r>
              <a:rPr lang="zh-CN" altLang="en-US" dirty="0"/>
              <a:t>小格给</a:t>
            </a:r>
            <a:r>
              <a:rPr lang="en-US" altLang="zh-CN" dirty="0"/>
              <a:t>4</a:t>
            </a:r>
            <a:r>
              <a:rPr lang="zh-CN" altLang="en-US" dirty="0"/>
              <a:t>粒，以后每一小格都比前一小格加一倍。请您把这样摆满棋盘上所有的</a:t>
            </a:r>
            <a:r>
              <a:rPr lang="en-US" altLang="zh-CN" dirty="0"/>
              <a:t>64</a:t>
            </a:r>
            <a:r>
              <a:rPr lang="zh-CN" altLang="en-US" dirty="0"/>
              <a:t>格的麦粒，都赏给您的仆人吧！”国王觉得这要求太容易满足了，就命令给他这些麦粒。</a:t>
            </a:r>
            <a:endParaRPr lang="en-US" altLang="zh-CN" dirty="0"/>
          </a:p>
          <a:p>
            <a:r>
              <a:rPr lang="zh-CN" altLang="en-US" dirty="0"/>
              <a:t>假设每</a:t>
            </a:r>
            <a:r>
              <a:rPr lang="en-US" altLang="zh-CN" dirty="0"/>
              <a:t>100</a:t>
            </a:r>
            <a:r>
              <a:rPr lang="zh-CN" altLang="en-US" dirty="0"/>
              <a:t>粒米重</a:t>
            </a:r>
            <a:r>
              <a:rPr lang="en-US" altLang="zh-CN" dirty="0"/>
              <a:t>1</a:t>
            </a:r>
            <a:r>
              <a:rPr lang="zh-CN" altLang="en-US" dirty="0"/>
              <a:t>克，你能帮国王算一算需要要奖励多少重量的米吗？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{5927253F-CD5E-494E-B9AE-1E67946FC9FB}tf33552983_win32</Template>
  <TotalTime>0</TotalTime>
  <Words>717</Words>
  <Application>WPS 演示</Application>
  <PresentationFormat>宽屏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Wingdings 2</vt:lpstr>
      <vt:lpstr>Franklin Gothic Book</vt:lpstr>
      <vt:lpstr>微软雅黑</vt:lpstr>
      <vt:lpstr>Arial Unicode MS</vt:lpstr>
      <vt:lpstr>Wingdings</vt:lpstr>
      <vt:lpstr>Calibri</vt:lpstr>
      <vt:lpstr>等线</vt:lpstr>
      <vt:lpstr>华文中宋</vt:lpstr>
      <vt:lpstr>DividendVTI</vt:lpstr>
      <vt:lpstr>PyTHON程序设计基本结构 循环结构（for循环/while循环）</vt:lpstr>
      <vt:lpstr>什么是循环？</vt:lpstr>
      <vt:lpstr>计数循环：FoR语句</vt:lpstr>
      <vt:lpstr>应用1：写一段python代码，求 Numbers 内都有数的和</vt:lpstr>
      <vt:lpstr>应用2：写一段python代码，求100以内所有整数的和</vt:lpstr>
      <vt:lpstr>For 的好伙伴 range()函数</vt:lpstr>
      <vt:lpstr>应用2.1：写一段python代码，求100以内所有偶数的和</vt:lpstr>
      <vt:lpstr>应用2.1：写一段python代码，求100以内所有偶数的和</vt:lpstr>
      <vt:lpstr>提升应用：棋盘上的米粒</vt:lpstr>
      <vt:lpstr>问题分析</vt:lpstr>
      <vt:lpstr>示范代码</vt:lpstr>
      <vt:lpstr>感谢听讲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PyTHON程序设计基本结构 循环结构（for循环/while循环）</dc:title>
  <dc:creator>Lee Aaron</dc:creator>
  <cp:lastModifiedBy>admin</cp:lastModifiedBy>
  <cp:revision>5</cp:revision>
  <dcterms:created xsi:type="dcterms:W3CDTF">2021-11-04T13:29:00Z</dcterms:created>
  <dcterms:modified xsi:type="dcterms:W3CDTF">2021-11-15T03:15:19Z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