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54" r:id="rId3"/>
    <p:sldId id="479" r:id="rId4"/>
    <p:sldId id="481" r:id="rId5"/>
    <p:sldId id="487" r:id="rId6"/>
    <p:sldId id="492" r:id="rId7"/>
    <p:sldId id="507" r:id="rId8"/>
    <p:sldId id="508" r:id="rId9"/>
    <p:sldId id="497" r:id="rId10"/>
    <p:sldId id="509" r:id="rId11"/>
    <p:sldId id="510" r:id="rId12"/>
    <p:sldId id="499" r:id="rId13"/>
    <p:sldId id="505" r:id="rId14"/>
    <p:sldId id="500" r:id="rId15"/>
    <p:sldId id="501" r:id="rId16"/>
    <p:sldId id="498" r:id="rId17"/>
    <p:sldId id="502" r:id="rId18"/>
    <p:sldId id="5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507"/>
            <p14:sldId id="508"/>
            <p14:sldId id="497"/>
            <p14:sldId id="509"/>
            <p14:sldId id="510"/>
            <p14:sldId id="499"/>
            <p14:sldId id="505"/>
            <p14:sldId id="500"/>
            <p14:sldId id="501"/>
            <p14:sldId id="498"/>
            <p14:sldId id="502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/>
    <p:restoredTop sz="94105"/>
  </p:normalViewPr>
  <p:slideViewPr>
    <p:cSldViewPr snapToGrid="0" snapToObjects="1">
      <p:cViewPr>
        <p:scale>
          <a:sx n="93" d="100"/>
          <a:sy n="93" d="100"/>
        </p:scale>
        <p:origin x="496" y="672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5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1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9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9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zh-cn/3/library/stdtypes.html#typesseq-ra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7BCA0A-674B-3D4E-90D3-DB2DEA26B337}"/>
              </a:ext>
            </a:extLst>
          </p:cNvPr>
          <p:cNvSpPr txBox="1"/>
          <p:nvPr/>
        </p:nvSpPr>
        <p:spPr>
          <a:xfrm>
            <a:off x="1812884" y="1302327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的乘法表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* 8 = %d"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*8)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53FCD-2D53-DA47-9D79-12D9F8226513}"/>
              </a:ext>
            </a:extLst>
          </p:cNvPr>
          <p:cNvSpPr txBox="1"/>
          <p:nvPr/>
        </p:nvSpPr>
        <p:spPr>
          <a:xfrm>
            <a:off x="1762539" y="3705861"/>
            <a:ext cx="3801148" cy="243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* 8 = 8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* 8 = 16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* 8 = 24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* 8 = 32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* 8 = 40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6724263" y="1262877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的乘法表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* 8 = %d"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*8)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9B9136-37CC-B240-8A7A-263309E71A23}"/>
              </a:ext>
            </a:extLst>
          </p:cNvPr>
          <p:cNvSpPr txBox="1"/>
          <p:nvPr/>
        </p:nvSpPr>
        <p:spPr>
          <a:xfrm>
            <a:off x="6673918" y="3666411"/>
            <a:ext cx="3801148" cy="243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* 8 = 8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* 8 = 16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* 8 = 24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* 8 = 32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* 8 = 40</a:t>
            </a:r>
          </a:p>
        </p:txBody>
      </p:sp>
    </p:spTree>
    <p:extLst>
      <p:ext uri="{BB962C8B-B14F-4D97-AF65-F5344CB8AC3E}">
        <p14:creationId xmlns:p14="http://schemas.microsoft.com/office/powerpoint/2010/main" val="32951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2897771" y="1496536"/>
            <a:ext cx="4407808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一些用法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range(1,6,2):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range(6,1,-1):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9E651B-43F1-4843-8E6E-9068D78E0570}"/>
              </a:ext>
            </a:extLst>
          </p:cNvPr>
          <p:cNvSpPr txBox="1"/>
          <p:nvPr/>
        </p:nvSpPr>
        <p:spPr>
          <a:xfrm>
            <a:off x="7307634" y="1472173"/>
            <a:ext cx="1656259" cy="4729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对应输出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14F65-B695-014F-91E6-111F21884B7D}"/>
              </a:ext>
            </a:extLst>
          </p:cNvPr>
          <p:cNvSpPr txBox="1"/>
          <p:nvPr/>
        </p:nvSpPr>
        <p:spPr>
          <a:xfrm>
            <a:off x="8068766" y="1472173"/>
            <a:ext cx="1656259" cy="2882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167A7E-1B0B-874A-A8E2-0556D424CFD5}"/>
              </a:ext>
            </a:extLst>
          </p:cNvPr>
          <p:cNvSpPr txBox="1"/>
          <p:nvPr/>
        </p:nvSpPr>
        <p:spPr>
          <a:xfrm>
            <a:off x="8921550" y="1496536"/>
            <a:ext cx="1656259" cy="3344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9584" y="1181802"/>
            <a:ext cx="11412294" cy="112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97974" y="2503753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(1,6):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2562874" y="5274572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1-5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2975" y="622935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2228" y="109278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索引值为偶数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的元素。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t="1693" b="1"/>
          <a:stretch>
            <a:fillRect/>
          </a:stretch>
        </p:blipFill>
        <p:spPr>
          <a:xfrm>
            <a:off x="1790027" y="4485080"/>
            <a:ext cx="5706147" cy="1731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l="600" r="-1"/>
          <a:stretch>
            <a:fillRect/>
          </a:stretch>
        </p:blipFill>
        <p:spPr>
          <a:xfrm>
            <a:off x="1612228" y="2146439"/>
            <a:ext cx="5553747" cy="1393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2392503"/>
            <a:ext cx="1581150" cy="1028700"/>
          </a:xfrm>
          <a:prstGeom prst="rect">
            <a:avLst/>
          </a:prstGeom>
        </p:spPr>
      </p:pic>
      <p:sp>
        <p:nvSpPr>
          <p:cNvPr id="8" name="箭头: 右 12"/>
          <p:cNvSpPr/>
          <p:nvPr/>
        </p:nvSpPr>
        <p:spPr>
          <a:xfrm>
            <a:off x="7761287" y="2673575"/>
            <a:ext cx="1219200" cy="628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 15"/>
          <p:cNvSpPr/>
          <p:nvPr/>
        </p:nvSpPr>
        <p:spPr>
          <a:xfrm>
            <a:off x="6304280" y="5408295"/>
            <a:ext cx="2253615" cy="766445"/>
          </a:xfrm>
          <a:prstGeom prst="borderCallout2">
            <a:avLst>
              <a:gd name="adj1" fmla="val 53910"/>
              <a:gd name="adj2" fmla="val -747"/>
              <a:gd name="adj3" fmla="val 5046"/>
              <a:gd name="adj4" fmla="val -40059"/>
              <a:gd name="adj5" fmla="val -10867"/>
              <a:gd name="adj6" fmla="val -948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计算列表长度（元素个数）</a:t>
            </a:r>
          </a:p>
        </p:txBody>
      </p:sp>
      <p:sp>
        <p:nvSpPr>
          <p:cNvPr id="19" name="标注: 弯曲线形 18"/>
          <p:cNvSpPr/>
          <p:nvPr/>
        </p:nvSpPr>
        <p:spPr>
          <a:xfrm>
            <a:off x="7223123" y="3864030"/>
            <a:ext cx="1600201" cy="766299"/>
          </a:xfrm>
          <a:prstGeom prst="borderCallout2">
            <a:avLst>
              <a:gd name="adj1" fmla="val 53910"/>
              <a:gd name="adj2" fmla="val 788"/>
              <a:gd name="adj3" fmla="val 8774"/>
              <a:gd name="adj4" fmla="val -89183"/>
              <a:gd name="adj5" fmla="val -94133"/>
              <a:gd name="adj6" fmla="val -165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元素个数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手动填写</a:t>
            </a:r>
          </a:p>
        </p:txBody>
      </p:sp>
      <p:sp>
        <p:nvSpPr>
          <p:cNvPr id="20" name="椭圆 19"/>
          <p:cNvSpPr/>
          <p:nvPr/>
        </p:nvSpPr>
        <p:spPr>
          <a:xfrm>
            <a:off x="1604657" y="5176975"/>
            <a:ext cx="523141" cy="313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29447" y="5453200"/>
            <a:ext cx="353705" cy="51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2545" y="4630737"/>
            <a:ext cx="34794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输出列表中的所有元素，如何修改程序？</a:t>
            </a:r>
          </a:p>
        </p:txBody>
      </p:sp>
      <p:grpSp>
        <p:nvGrpSpPr>
          <p:cNvPr id="15" name="组合 14"/>
          <p:cNvGrpSpPr/>
          <p:nvPr/>
        </p:nvGrpSpPr>
        <p:grpSpPr>
          <a:xfrm rot="1920000">
            <a:off x="10071948" y="3805848"/>
            <a:ext cx="691750" cy="694055"/>
            <a:chOff x="17704" y="7751"/>
            <a:chExt cx="1382" cy="1386"/>
          </a:xfrm>
        </p:grpSpPr>
        <p:sp>
          <p:nvSpPr>
            <p:cNvPr id="18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9" grpId="0" bldLvl="0" animBg="1"/>
      <p:bldP spid="20" grpId="0" bldLvl="0" animBg="1"/>
      <p:bldP spid="22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658" y="2003825"/>
            <a:ext cx="6885701" cy="18192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64725" y="613410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z="1000" smtClean="0"/>
              <a:t>15</a:t>
            </a:fld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643978" y="99753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中的所有元素。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912" y="1942499"/>
            <a:ext cx="1666875" cy="18192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6603422" y="3039220"/>
            <a:ext cx="1685925" cy="452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" name="组合 27"/>
          <p:cNvGrpSpPr/>
          <p:nvPr/>
        </p:nvGrpSpPr>
        <p:grpSpPr>
          <a:xfrm>
            <a:off x="1879600" y="4444365"/>
            <a:ext cx="9894570" cy="1281960"/>
            <a:chOff x="333377" y="3808807"/>
            <a:chExt cx="11573061" cy="128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" name="矩形: 圆角 31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亲身体验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04825" y="4384757"/>
              <a:ext cx="11249025" cy="55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利用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循环语句，结合函数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、</a:t>
              </a:r>
              <a:r>
                <a:rPr lang="en-US" altLang="zh-CN" sz="2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len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，输出字符串</a:t>
              </a:r>
              <a:r>
                <a: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“Python3”</a:t>
              </a:r>
              <a:r>
                <a:rPr lang="zh-CN" altLang="en-US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中的各个字符。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7126" y="953886"/>
            <a:ext cx="11355459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阅读程序写结果，并在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IDLE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中进行验证。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501" y="1593760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/>
          <a:srcRect t="2404" b="-1"/>
          <a:stretch>
            <a:fillRect/>
          </a:stretch>
        </p:blipFill>
        <p:spPr>
          <a:xfrm>
            <a:off x="1986598" y="1875726"/>
            <a:ext cx="7476734" cy="14040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85" y="2060575"/>
            <a:ext cx="2352675" cy="93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59501" y="3677877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223" y="3909770"/>
            <a:ext cx="7476734" cy="1786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419" y="4735110"/>
            <a:ext cx="2973899" cy="1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>
                <a:hlinkClick r:id="rId4"/>
              </a:rPr>
              <a:t>https://docs.python.org/zh-cn/3/library/stdtypes.html#typesseq-range</a:t>
            </a:r>
            <a:endParaRPr kumimoji="1" lang="e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与孩子一起学编程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80DEE-B8C9-054E-B0A4-73902A2AD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604" y="5288201"/>
            <a:ext cx="10186785" cy="11904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D30172-9E7D-A147-BA6A-DF4CF81C9AB4}"/>
              </a:ext>
            </a:extLst>
          </p:cNvPr>
          <p:cNvSpPr txBox="1"/>
          <p:nvPr/>
        </p:nvSpPr>
        <p:spPr>
          <a:xfrm>
            <a:off x="9425767" y="6266236"/>
            <a:ext cx="62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Python学习手册_第3版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2986735" y="3156188"/>
            <a:ext cx="8080020" cy="2076717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8985"/>
              </p:ext>
            </p:extLst>
          </p:nvPr>
        </p:nvGraphicFramePr>
        <p:xfrm>
          <a:off x="2924027" y="5249993"/>
          <a:ext cx="8199243" cy="70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33" y="1653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循环格式</a:t>
            </a:r>
            <a:endParaRPr kumimoji="1"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8255" y="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1711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5153760" y="378523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6375" y="1280621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1635896" y="381117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4" name="标注: 弯曲线形 16"/>
          <p:cNvSpPr/>
          <p:nvPr/>
        </p:nvSpPr>
        <p:spPr>
          <a:xfrm>
            <a:off x="2492475" y="4791074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01AC94-F62A-904C-A1C9-48BC0116B344}"/>
              </a:ext>
            </a:extLst>
          </p:cNvPr>
          <p:cNvSpPr txBox="1"/>
          <p:nvPr/>
        </p:nvSpPr>
        <p:spPr>
          <a:xfrm>
            <a:off x="6331602" y="2170488"/>
            <a:ext cx="6013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结果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/>
              <a:t>1</a:t>
            </a:r>
          </a:p>
          <a:p>
            <a:r>
              <a:rPr lang="zh-CN" altLang="en-US" sz="3200" dirty="0"/>
              <a:t>2</a:t>
            </a:r>
          </a:p>
          <a:p>
            <a:r>
              <a:rPr lang="zh-CN" altLang="en-US" sz="3200" dirty="0"/>
              <a:t>3</a:t>
            </a:r>
          </a:p>
          <a:p>
            <a:r>
              <a:rPr lang="zh-CN" altLang="en-US" sz="3200" dirty="0"/>
              <a:t>4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94E46A-1730-FD43-B3AE-DC629B50A9E8}"/>
              </a:ext>
            </a:extLst>
          </p:cNvPr>
          <p:cNvSpPr txBox="1"/>
          <p:nvPr/>
        </p:nvSpPr>
        <p:spPr>
          <a:xfrm>
            <a:off x="7024387" y="1320880"/>
            <a:ext cx="5286961" cy="231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的乘法表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* 8 = %d" %(</a:t>
            </a:r>
            <a:r>
              <a:rPr lang="en" altLang="zh-CN" sz="24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</a:t>
            </a:r>
            <a:r>
              <a:rPr lang="e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*8)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618D2F-979D-B249-B640-3857DE70468D}"/>
              </a:ext>
            </a:extLst>
          </p:cNvPr>
          <p:cNvSpPr txBox="1"/>
          <p:nvPr/>
        </p:nvSpPr>
        <p:spPr>
          <a:xfrm>
            <a:off x="6974043" y="3691380"/>
            <a:ext cx="4559300" cy="275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* 8 = 8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* 8 = 16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* 8 = 24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* 8 = 32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* 8 = 40</a:t>
            </a:r>
          </a:p>
        </p:txBody>
      </p:sp>
    </p:spTree>
    <p:extLst>
      <p:ext uri="{BB962C8B-B14F-4D97-AF65-F5344CB8AC3E}">
        <p14:creationId xmlns:p14="http://schemas.microsoft.com/office/powerpoint/2010/main" val="13250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-142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215B3-E1FD-E744-9332-27D5FFF0C8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352"/>
          <a:stretch/>
        </p:blipFill>
        <p:spPr>
          <a:xfrm>
            <a:off x="1945854" y="1054530"/>
            <a:ext cx="9177416" cy="5703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1A46F8-9CDC-634A-884F-D1FA10CDCAF6}"/>
              </a:ext>
            </a:extLst>
          </p:cNvPr>
          <p:cNvSpPr txBox="1"/>
          <p:nvPr/>
        </p:nvSpPr>
        <p:spPr>
          <a:xfrm>
            <a:off x="9778175" y="6416013"/>
            <a:ext cx="269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参考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与孩子一起学编程</a:t>
            </a:r>
          </a:p>
        </p:txBody>
      </p:sp>
    </p:spTree>
    <p:extLst>
      <p:ext uri="{BB962C8B-B14F-4D97-AF65-F5344CB8AC3E}">
        <p14:creationId xmlns:p14="http://schemas.microsoft.com/office/powerpoint/2010/main" val="41743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725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3776" y="1226606"/>
            <a:ext cx="11473326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格式：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range([start,]stop[,step])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功能：创建一个整数列表。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参数：起始值（缺省为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终值（不包括）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步长（缺省为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4375</Words>
  <Application>Microsoft Macintosh PowerPoint</Application>
  <PresentationFormat>宽屏</PresentationFormat>
  <Paragraphs>394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1116</cp:revision>
  <cp:lastPrinted>2021-03-16T02:39:44Z</cp:lastPrinted>
  <dcterms:created xsi:type="dcterms:W3CDTF">2021-03-16T02:39:44Z</dcterms:created>
  <dcterms:modified xsi:type="dcterms:W3CDTF">2021-11-18T15:57:13Z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