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454" r:id="rId3"/>
    <p:sldId id="479" r:id="rId4"/>
    <p:sldId id="481" r:id="rId5"/>
    <p:sldId id="487" r:id="rId6"/>
    <p:sldId id="492" r:id="rId7"/>
    <p:sldId id="507" r:id="rId8"/>
    <p:sldId id="512" r:id="rId9"/>
    <p:sldId id="508" r:id="rId10"/>
    <p:sldId id="497" r:id="rId11"/>
    <p:sldId id="509" r:id="rId12"/>
    <p:sldId id="510" r:id="rId13"/>
    <p:sldId id="499" r:id="rId14"/>
    <p:sldId id="505" r:id="rId15"/>
    <p:sldId id="498" r:id="rId16"/>
    <p:sldId id="502" r:id="rId17"/>
    <p:sldId id="511" r:id="rId18"/>
    <p:sldId id="50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CF063D-1B67-B646-BDB3-054F905F6600}">
          <p14:sldIdLst>
            <p14:sldId id="256"/>
            <p14:sldId id="454"/>
            <p14:sldId id="479"/>
            <p14:sldId id="481"/>
            <p14:sldId id="487"/>
            <p14:sldId id="492"/>
            <p14:sldId id="507"/>
            <p14:sldId id="512"/>
            <p14:sldId id="508"/>
            <p14:sldId id="497"/>
            <p14:sldId id="509"/>
            <p14:sldId id="510"/>
            <p14:sldId id="499"/>
            <p14:sldId id="505"/>
            <p14:sldId id="498"/>
            <p14:sldId id="502"/>
            <p14:sldId id="511"/>
            <p14:sldId id="503"/>
          </p14:sldIdLst>
        </p14:section>
        <p14:section name="文本信息挖掘" id="{1DDD8D60-C62D-0A4D-B507-BFB4878DFBF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2465"/>
    <a:srgbClr val="EEF8FC"/>
    <a:srgbClr val="C13228"/>
    <a:srgbClr val="F5D4ED"/>
    <a:srgbClr val="EAD8CB"/>
    <a:srgbClr val="9E5A9A"/>
    <a:srgbClr val="9B261E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/>
    <p:restoredTop sz="94150"/>
  </p:normalViewPr>
  <p:slideViewPr>
    <p:cSldViewPr snapToGrid="0" snapToObjects="1">
      <p:cViewPr varScale="1">
        <p:scale>
          <a:sx n="120" d="100"/>
          <a:sy n="120" d="100"/>
        </p:scale>
        <p:origin x="552" y="192"/>
      </p:cViewPr>
      <p:guideLst>
        <p:guide orient="horz" pos="2114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C5D53-AC6C-BC4E-8B47-D471CD62C38F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0854D-CB69-F442-8427-A3D7B698C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老师们下午好：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我是2016级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专业的学生，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吴铭英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。我的毕业论文选题是</a:t>
            </a:r>
            <a:r>
              <a:rPr kumimoji="1"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学习词典中成语例句的用途分类与提取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本论文是在俞敬松老师的指导下完成的。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15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910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605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015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24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947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798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49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zh-cn/3/library/stdtypes.html#typesseq-rang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.GIF"/><Relationship Id="rId4" Type="http://schemas.openxmlformats.org/officeDocument/2006/relationships/diagramLayout" Target="../diagrams/layout2.xml"/><Relationship Id="rId9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microsoft.com/office/2007/relationships/hdphoto" Target="../media/hdphoto1.wdp"/><Relationship Id="rId4" Type="http://schemas.openxmlformats.org/officeDocument/2006/relationships/diagramLayout" Target="../diagrams/layout4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97818"/>
            <a:ext cx="12192000" cy="3128963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kumimoji="1" lang="en-US" altLang="zh-CN" sz="40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循环结构</a:t>
            </a:r>
            <a:r>
              <a:rPr kumimoji="1"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——for循环</a:t>
            </a:r>
          </a:p>
        </p:txBody>
      </p:sp>
      <p:pic>
        <p:nvPicPr>
          <p:cNvPr id="8" name="图形 7" descr="学位帽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220" y="4219694"/>
            <a:ext cx="579120" cy="5791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04340" y="43245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授课人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吴铭英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60"/>
            <a:ext cx="5822525" cy="15182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88365" y="43265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2021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</a:p>
        </p:txBody>
      </p:sp>
      <p:pic>
        <p:nvPicPr>
          <p:cNvPr id="3" name="图形 2" descr="日历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7169" y="4219694"/>
            <a:ext cx="579120" cy="579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57250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63776" y="1226606"/>
            <a:ext cx="11473326" cy="38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格式：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range([start,]stop[,step])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        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功能：创建一个整数列表。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        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参数：起始值（缺省为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0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）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,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终值（不包括）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, 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步长（缺省为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）</a:t>
            </a:r>
            <a:endParaRPr lang="en-US" altLang="zh-CN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D9BAF9-5E8C-FA4C-943C-19CEC1FCA9EB}"/>
              </a:ext>
            </a:extLst>
          </p:cNvPr>
          <p:cNvSpPr txBox="1"/>
          <p:nvPr/>
        </p:nvSpPr>
        <p:spPr>
          <a:xfrm>
            <a:off x="1962785" y="6400050"/>
            <a:ext cx="916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/>
              <a:t>Python</a:t>
            </a:r>
            <a:r>
              <a:rPr kumimoji="1" lang="zh-CN" altLang="en" sz="1600" dirty="0"/>
              <a:t>官方文档</a:t>
            </a:r>
            <a:r>
              <a:rPr kumimoji="1" lang="zh-CN" altLang="en-US" sz="1600" dirty="0"/>
              <a:t>中文版：</a:t>
            </a:r>
            <a:r>
              <a:rPr kumimoji="1" lang="en" altLang="zh-CN" sz="1600" dirty="0"/>
              <a:t>https://</a:t>
            </a:r>
            <a:r>
              <a:rPr kumimoji="1" lang="en" altLang="zh-CN" sz="1600" dirty="0" err="1"/>
              <a:t>docs.python.org</a:t>
            </a:r>
            <a:r>
              <a:rPr kumimoji="1" lang="en" altLang="zh-CN" sz="1600" dirty="0"/>
              <a:t>/</a:t>
            </a:r>
            <a:r>
              <a:rPr kumimoji="1" lang="en" altLang="zh-CN" sz="1600" dirty="0" err="1"/>
              <a:t>zh-cn</a:t>
            </a:r>
            <a:r>
              <a:rPr kumimoji="1" lang="en" altLang="zh-CN" sz="1600" dirty="0"/>
              <a:t>/3/library/</a:t>
            </a:r>
            <a:r>
              <a:rPr kumimoji="1" lang="en" altLang="zh-CN" sz="1600" dirty="0" err="1"/>
              <a:t>stdtypes.html#typesseq-range</a:t>
            </a:r>
            <a:endParaRPr kumimoji="1"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15685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19CB07-CD18-564E-90E0-53E89D4ACFB0}"/>
              </a:ext>
            </a:extLst>
          </p:cNvPr>
          <p:cNvSpPr txBox="1"/>
          <p:nvPr/>
        </p:nvSpPr>
        <p:spPr>
          <a:xfrm>
            <a:off x="6867911" y="1274806"/>
            <a:ext cx="4407808" cy="195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打印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  <a:endParaRPr lang="en-US" altLang="zh-CN" sz="2000" b="1" kern="1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9720A4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range(1,</a:t>
            </a:r>
            <a:r>
              <a:rPr lang="en-US" altLang="zh-CN" sz="2000" b="1" kern="10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</a:t>
            </a:r>
            <a:r>
              <a:rPr lang="en-US" altLang="zh-CN" sz="2000" b="1" kern="100" dirty="0">
                <a:solidFill>
                  <a:srgbClr val="9720A4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r>
              <a:rPr lang="en-US" altLang="zh-CN" sz="2000" b="1" kern="1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(“%d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 %(</a:t>
            </a:r>
            <a:r>
              <a:rPr lang="en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i,i,i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*2,i*4))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9B9136-37CC-B240-8A7A-263309E71A23}"/>
              </a:ext>
            </a:extLst>
          </p:cNvPr>
          <p:cNvSpPr txBox="1"/>
          <p:nvPr/>
        </p:nvSpPr>
        <p:spPr>
          <a:xfrm>
            <a:off x="7241957" y="3666411"/>
            <a:ext cx="3801148" cy="206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结果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6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16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  <a:endParaRPr lang="en-US" altLang="zh-CN" sz="1600" b="1" kern="100" dirty="0">
              <a:solidFill>
                <a:srgbClr val="9720A4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48DC998-C72F-1245-B10A-259BF4EB16B9}"/>
              </a:ext>
            </a:extLst>
          </p:cNvPr>
          <p:cNvSpPr txBox="1"/>
          <p:nvPr/>
        </p:nvSpPr>
        <p:spPr>
          <a:xfrm>
            <a:off x="1718384" y="1195138"/>
            <a:ext cx="4912415" cy="2243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打印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[1,2,3,4]</a:t>
            </a:r>
          </a:p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(“%d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 %(</a:t>
            </a:r>
            <a:r>
              <a:rPr lang="en" altLang="zh-CN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i,i,i</a:t>
            </a:r>
            <a:r>
              <a:rPr lang="e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*2,i*4))</a:t>
            </a:r>
            <a:endParaRPr lang="en-US" altLang="zh-CN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BB50C09-67D8-C144-9B93-794AEED893B8}"/>
              </a:ext>
            </a:extLst>
          </p:cNvPr>
          <p:cNvSpPr txBox="1"/>
          <p:nvPr/>
        </p:nvSpPr>
        <p:spPr>
          <a:xfrm>
            <a:off x="1832842" y="3778608"/>
            <a:ext cx="4559300" cy="206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结果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6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16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  <a:endParaRPr lang="en-US" altLang="zh-CN" sz="1600" b="1" kern="100" dirty="0">
              <a:solidFill>
                <a:srgbClr val="9720A4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1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  <p:bldP spid="22" grpId="1" build="allAtOnce"/>
      <p:bldP spid="27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15685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19CB07-CD18-564E-90E0-53E89D4ACFB0}"/>
              </a:ext>
            </a:extLst>
          </p:cNvPr>
          <p:cNvSpPr txBox="1"/>
          <p:nvPr/>
        </p:nvSpPr>
        <p:spPr>
          <a:xfrm>
            <a:off x="2897771" y="1496536"/>
            <a:ext cx="4407808" cy="4267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一些用法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1.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range(6):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print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en-US" altLang="zh-CN" sz="2000" b="1" kern="1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2.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range(1,6,2):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print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en-US" altLang="zh-CN" sz="2000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3.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range(6,1,-1):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en-US" altLang="zh-CN" sz="2000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F9E651B-43F1-4843-8E6E-9068D78E0570}"/>
              </a:ext>
            </a:extLst>
          </p:cNvPr>
          <p:cNvSpPr txBox="1"/>
          <p:nvPr/>
        </p:nvSpPr>
        <p:spPr>
          <a:xfrm>
            <a:off x="7307634" y="1472173"/>
            <a:ext cx="1656259" cy="4729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对应输出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</a:t>
            </a:r>
          </a:p>
          <a:p>
            <a:pPr>
              <a:lnSpc>
                <a:spcPct val="150000"/>
              </a:lnSpc>
            </a:pPr>
            <a:endParaRPr lang="en-US" altLang="zh-CN" sz="2000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014F65-B695-014F-91E6-111F21884B7D}"/>
              </a:ext>
            </a:extLst>
          </p:cNvPr>
          <p:cNvSpPr txBox="1"/>
          <p:nvPr/>
        </p:nvSpPr>
        <p:spPr>
          <a:xfrm>
            <a:off x="8068766" y="1472173"/>
            <a:ext cx="1656259" cy="2882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7167A7E-1B0B-874A-A8E2-0556D424CFD5}"/>
              </a:ext>
            </a:extLst>
          </p:cNvPr>
          <p:cNvSpPr txBox="1"/>
          <p:nvPr/>
        </p:nvSpPr>
        <p:spPr>
          <a:xfrm>
            <a:off x="8921550" y="1496536"/>
            <a:ext cx="1656259" cy="3344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  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00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  <p:bldP spid="20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从一个简单的例子开始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49584" y="1181802"/>
            <a:ext cx="11412294" cy="1128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~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所有数的和。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使用函数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，起始值为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，终值为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en-US" sz="20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97974" y="2503753"/>
            <a:ext cx="6652043" cy="26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(1,5):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+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C536F-5B2C-D942-905C-1859F8668D0E}"/>
              </a:ext>
            </a:extLst>
          </p:cNvPr>
          <p:cNvSpPr txBox="1"/>
          <p:nvPr/>
        </p:nvSpPr>
        <p:spPr>
          <a:xfrm>
            <a:off x="2562874" y="5274572"/>
            <a:ext cx="5765800" cy="131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1-4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中所有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奇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数呢？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呢？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86853" y="1219782"/>
            <a:ext cx="11412294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例如，计算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~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所有奇数的和。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使用函数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，起始值为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，终值为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，步长为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86853" y="2931310"/>
            <a:ext cx="6652043" cy="26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(1,100,2):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=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+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"1~100</a:t>
            </a:r>
            <a:r>
              <a:rPr lang="zh-CN" altLang="en-US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所有奇数的和：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,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5456" y="5874242"/>
            <a:ext cx="4587815" cy="9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[153, 370, 371, 407]</a:t>
            </a:r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73803" y="1131008"/>
            <a:ext cx="913266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FangSong" panose="02010609060101010101" pitchFamily="49" charset="-122"/>
                <a:ea typeface="FangSong" panose="02010609060101010101" pitchFamily="49" charset="-122"/>
              </a:rPr>
              <a:t>水仙花数</a:t>
            </a:r>
            <a:r>
              <a:rPr lang="zh-CN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是指一个</a:t>
            </a:r>
            <a:r>
              <a:rPr lang="en-US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lang="zh-CN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位数，它的每个位上的数字的</a:t>
            </a:r>
            <a:r>
              <a:rPr lang="en-US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lang="zh-CN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次幂之和等于它本身，例如：</a:t>
            </a:r>
            <a:r>
              <a:rPr lang="en-US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lang="en-US" altLang="zh-CN" sz="3200" baseline="30000" dirty="0">
                <a:latin typeface="FangSong" panose="02010609060101010101" pitchFamily="49" charset="-122"/>
                <a:ea typeface="FangSong" panose="02010609060101010101" pitchFamily="49" charset="-122"/>
              </a:rPr>
              <a:t>3+</a:t>
            </a:r>
            <a:r>
              <a:rPr lang="en-US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5</a:t>
            </a:r>
            <a:r>
              <a:rPr lang="en-US" altLang="zh-CN" sz="3200" baseline="30000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lang="en-US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+3</a:t>
            </a:r>
            <a:r>
              <a:rPr lang="en-US" altLang="zh-CN" sz="3200" baseline="30000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lang="en-US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=153</a:t>
            </a:r>
            <a:r>
              <a:rPr lang="zh-CN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543941" y="2324904"/>
            <a:ext cx="11574534" cy="5069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Tmp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=[]    #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初置空列表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 ___________________</a:t>
            </a:r>
            <a:endParaRPr lang="en-US" altLang="zh-CN" sz="24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a=i%10         #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取个位</a:t>
            </a:r>
          </a:p>
          <a:p>
            <a:pPr>
              <a:lnSpc>
                <a:spcPct val="150000"/>
              </a:lnSpc>
            </a:pP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b=___________#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取十位</a:t>
            </a:r>
          </a:p>
          <a:p>
            <a:pPr>
              <a:lnSpc>
                <a:spcPct val="150000"/>
              </a:lnSpc>
            </a:pP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c=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//100       #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取百位</a:t>
            </a:r>
          </a:p>
          <a:p>
            <a:pPr>
              <a:lnSpc>
                <a:spcPct val="150000"/>
              </a:lnSpc>
            </a:pP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if a**3+b**3+c**3==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    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Tmp.</a:t>
            </a:r>
            <a:r>
              <a:rPr lang="en-US" altLang="zh-CN" sz="2400" kern="1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append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print(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Tmp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4CC48E7-A137-964A-9277-49BFDC2A7922}"/>
              </a:ext>
            </a:extLst>
          </p:cNvPr>
          <p:cNvSpPr txBox="1"/>
          <p:nvPr/>
        </p:nvSpPr>
        <p:spPr>
          <a:xfrm>
            <a:off x="4239915" y="2920570"/>
            <a:ext cx="420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400" kern="10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in range(100,1000):</a:t>
            </a:r>
            <a:endParaRPr kumimoji="1" lang="zh-CN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8A9F5F-CFCF-254B-B7CF-445EC7EECB85}"/>
              </a:ext>
            </a:extLst>
          </p:cNvPr>
          <p:cNvSpPr txBox="1"/>
          <p:nvPr/>
        </p:nvSpPr>
        <p:spPr>
          <a:xfrm>
            <a:off x="8657955" y="4501048"/>
            <a:ext cx="35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输出结果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</a:p>
          <a:p>
            <a:r>
              <a:rPr kumimoji="1" lang="en-US" altLang="zh-CN" dirty="0"/>
              <a:t>[153, 370, 371, 407]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F5FA16-CDEC-9845-8363-9BA093888412}"/>
              </a:ext>
            </a:extLst>
          </p:cNvPr>
          <p:cNvSpPr txBox="1"/>
          <p:nvPr/>
        </p:nvSpPr>
        <p:spPr>
          <a:xfrm>
            <a:off x="4601347" y="4090759"/>
            <a:ext cx="245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10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000" kern="100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kern="10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//10)%10</a:t>
            </a:r>
            <a:endParaRPr kumimoji="1" lang="zh-CN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9C73DC-EEBB-A949-9B63-6A17F7A4CAAC}"/>
              </a:ext>
            </a:extLst>
          </p:cNvPr>
          <p:cNvSpPr txBox="1"/>
          <p:nvPr/>
        </p:nvSpPr>
        <p:spPr>
          <a:xfrm>
            <a:off x="9129010" y="2521527"/>
            <a:ext cx="2314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还想挑战？</a:t>
            </a:r>
            <a:endParaRPr kumimoji="1"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试试</a:t>
            </a:r>
            <a:r>
              <a:rPr kumimoji="1" lang="zh-CN" altLang="en-US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玫瑰花数</a:t>
            </a:r>
            <a:r>
              <a:rPr kumimoji="1"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6C82A9-B3DF-7E4D-910B-7F0BFC072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655" y="1732542"/>
            <a:ext cx="2694147" cy="4068712"/>
          </a:xfrm>
          <a:prstGeom prst="rect">
            <a:avLst/>
          </a:prstGeom>
        </p:spPr>
      </p:pic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3623B1BD-D8CF-6644-8A52-6C717B3C6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93346"/>
              </p:ext>
            </p:extLst>
          </p:nvPr>
        </p:nvGraphicFramePr>
        <p:xfrm>
          <a:off x="1956352" y="1758392"/>
          <a:ext cx="7492447" cy="46884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00948">
                  <a:extLst>
                    <a:ext uri="{9D8B030D-6E8A-4147-A177-3AD203B41FA5}">
                      <a16:colId xmlns:a16="http://schemas.microsoft.com/office/drawing/2014/main" val="2463787404"/>
                    </a:ext>
                  </a:extLst>
                </a:gridCol>
                <a:gridCol w="4291499">
                  <a:extLst>
                    <a:ext uri="{9D8B030D-6E8A-4147-A177-3AD203B41FA5}">
                      <a16:colId xmlns:a16="http://schemas.microsoft.com/office/drawing/2014/main" val="1073613745"/>
                    </a:ext>
                  </a:extLst>
                </a:gridCol>
              </a:tblGrid>
              <a:tr h="601896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新知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已知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577738"/>
                  </a:ext>
                </a:extLst>
              </a:tr>
              <a:tr h="1108755">
                <a:tc>
                  <a:txBody>
                    <a:bodyPr/>
                    <a:lstStyle/>
                    <a:p>
                      <a:r>
                        <a:rPr lang="en-US" altLang="zh-CN" sz="3200" kern="100" dirty="0">
                          <a:solidFill>
                            <a:srgbClr val="FF0000"/>
                          </a:solidFill>
                        </a:rPr>
                        <a:t>for-in</a:t>
                      </a:r>
                      <a:r>
                        <a:rPr lang="zh-CN" altLang="en-US" sz="3200" kern="100" dirty="0">
                          <a:solidFill>
                            <a:srgbClr val="000000"/>
                          </a:solidFill>
                        </a:rPr>
                        <a:t>循环</a:t>
                      </a:r>
                      <a:endParaRPr lang="en-US" altLang="zh-CN" sz="3200" kern="100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kern="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if-else;if-elif-else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79440"/>
                  </a:ext>
                </a:extLst>
              </a:tr>
              <a:tr h="601896">
                <a:tc>
                  <a:txBody>
                    <a:bodyPr/>
                    <a:lstStyle/>
                    <a:p>
                      <a:r>
                        <a:rPr lang="en-US" altLang="zh-CN" sz="3200" kern="1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range</a:t>
                      </a:r>
                      <a:r>
                        <a:rPr lang="en-US" altLang="zh-CN" sz="32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()</a:t>
                      </a:r>
                      <a:r>
                        <a:rPr lang="zh-CN" altLang="en-US" sz="32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函数</a:t>
                      </a:r>
                      <a:r>
                        <a:rPr lang="en-US" altLang="zh-CN" sz="32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其他内置函数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729027"/>
                  </a:ext>
                </a:extLst>
              </a:tr>
              <a:tr h="2375904">
                <a:tc>
                  <a:txBody>
                    <a:bodyPr/>
                    <a:lstStyle/>
                    <a:p>
                      <a:pPr marL="514350" indent="-5143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1-100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的奇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偶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</a:t>
                      </a:r>
                      <a:endParaRPr lang="en-US" altLang="zh-CN" sz="2400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514350" indent="-5143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求水仙花数</a:t>
                      </a:r>
                      <a:endParaRPr lang="en-US" altLang="zh-CN" sz="2400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1.【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顺序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海伦公式</a:t>
                      </a:r>
                      <a:endParaRPr lang="en-US" altLang="zh-C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2.【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分支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比较两个数大小，输出较小的数</a:t>
                      </a:r>
                      <a:endParaRPr lang="en-US" altLang="zh-C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3.【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分支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出租车</a:t>
                      </a:r>
                      <a:endParaRPr lang="en-US" altLang="zh-C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4.【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多分支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比较三个数</a:t>
                      </a:r>
                      <a:r>
                        <a:rPr lang="en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输出其中最大的数</a:t>
                      </a:r>
                      <a:endParaRPr lang="en-US" altLang="zh-C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5.【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多分支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百分制转换成</a:t>
                      </a:r>
                      <a:r>
                        <a:rPr lang="en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等级制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05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97028" y="970880"/>
            <a:ext cx="11355459" cy="1957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．和同学说一说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循环的执行过程。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．利用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range()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函数编写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循环程序要注意哪些地方？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．关于这节课的知识，还有什么困惑？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913255" y="3957320"/>
            <a:ext cx="10278745" cy="1753235"/>
            <a:chOff x="335280" y="4456268"/>
            <a:chExt cx="11599730" cy="2305229"/>
          </a:xfrm>
        </p:grpSpPr>
        <p:sp>
          <p:nvSpPr>
            <p:cNvPr id="11" name="矩形: 圆角 6"/>
            <p:cNvSpPr/>
            <p:nvPr/>
          </p:nvSpPr>
          <p:spPr>
            <a:xfrm>
              <a:off x="335280" y="4691773"/>
              <a:ext cx="11599730" cy="1879600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solidFill>
                <a:srgbClr val="FFBF5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4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5612" y="4456268"/>
              <a:ext cx="11093583" cy="23052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66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静心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观察</a:t>
              </a:r>
              <a:r>
                <a:rPr kumimoji="0" lang="zh-CN" altLang="zh-CN" sz="7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、细心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编程</a:t>
              </a:r>
              <a:r>
                <a:rPr kumimoji="0" lang="zh-CN" altLang="zh-CN" sz="7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、耐心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调试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96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参考资料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DFFDD7-F06E-6546-A8DF-A9A9D7C7CC0B}"/>
              </a:ext>
            </a:extLst>
          </p:cNvPr>
          <p:cNvSpPr txBox="1"/>
          <p:nvPr/>
        </p:nvSpPr>
        <p:spPr>
          <a:xfrm>
            <a:off x="2062222" y="1883240"/>
            <a:ext cx="9595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GB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浙江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信息技术教材八年级上册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/>
              <a:t>Python</a:t>
            </a:r>
            <a:r>
              <a:rPr kumimoji="1" lang="zh-CN" altLang="en" sz="2400" dirty="0"/>
              <a:t>官方文档</a:t>
            </a:r>
            <a:r>
              <a:rPr kumimoji="1" lang="zh-CN" altLang="en-US" sz="2400" dirty="0"/>
              <a:t>中文版：</a:t>
            </a:r>
            <a:r>
              <a:rPr kumimoji="1" lang="en" altLang="zh-CN" sz="2400" dirty="0">
                <a:hlinkClick r:id="rId4"/>
              </a:rPr>
              <a:t>https://docs.python.org/zh-cn/3/library/stdtypes.html#typesseq-range</a:t>
            </a:r>
            <a:endParaRPr kumimoji="1" lang="en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与孩子一起学编程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学习手册 第三版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 dirty="0"/>
              <a:t>精选案例化解Python教学之难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北京大学软件与微电子学院 高天放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课件</a:t>
            </a:r>
            <a:endParaRPr kumimoji="1"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笨方法学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python100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天从新手到大师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80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学习任务——温故知新</a:t>
            </a: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生活中的</a:t>
            </a:r>
            <a:r>
              <a:rPr kumimoji="1" lang="zh-CN" altLang="en-US" sz="2400" b="1" dirty="0">
                <a:solidFill>
                  <a:srgbClr val="6E2465"/>
                </a:solidFill>
                <a:sym typeface="+mn-ea"/>
              </a:rPr>
              <a:t>循环</a:t>
            </a:r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结构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53114" y="1770873"/>
            <a:ext cx="5158742" cy="131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思考：</a:t>
            </a: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流水线上固定位置的</a:t>
            </a:r>
            <a:endParaRPr lang="en-US" altLang="zh-CN" sz="28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工人劳动，有什么特点？</a:t>
            </a:r>
            <a:endParaRPr lang="zh-CN" altLang="zh-CN" sz="28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9479" y="6446890"/>
            <a:ext cx="6472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图片来源</a:t>
            </a:r>
            <a:r>
              <a:rPr lang="en" altLang="zh-CN" sz="1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https://pic4.zhimg.com/50/v2-08192fb944ff59706bd997f864c1c135_hd.gif</a:t>
            </a:r>
            <a:endParaRPr lang="zh-CN" altLang="en-US" sz="1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9379" y="3679038"/>
            <a:ext cx="5269230" cy="163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在一定的条件下，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不断</a:t>
            </a:r>
            <a:r>
              <a:rPr lang="zh-CN" altLang="en-US" sz="28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重复</a:t>
            </a: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同样的操作。</a:t>
            </a:r>
            <a:endParaRPr lang="zh-CN" altLang="en-US" sz="4000" b="1" dirty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Bold ITC" panose="020B0907030504020204" pitchFamily="34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768F4245-3FC4-6745-A277-0EA05619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17" y="1964729"/>
            <a:ext cx="3972812" cy="299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A56A8B84-3190-BF4C-AD18-895FB2FCD6C6}"/>
              </a:ext>
            </a:extLst>
          </p:cNvPr>
          <p:cNvSpPr/>
          <p:nvPr/>
        </p:nvSpPr>
        <p:spPr>
          <a:xfrm>
            <a:off x="1481271" y="-630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学习任务——温故知新</a:t>
            </a: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生活中的</a:t>
            </a:r>
            <a:r>
              <a:rPr kumimoji="1" lang="zh-CN" altLang="en-US" sz="2400" b="1" dirty="0">
                <a:solidFill>
                  <a:srgbClr val="6E2465"/>
                </a:solidFill>
                <a:sym typeface="+mn-ea"/>
              </a:rPr>
              <a:t>循环</a:t>
            </a:r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结构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3700" y="1618917"/>
            <a:ext cx="7753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想一想，生活中还有哪些循环事件呢？</a:t>
            </a:r>
          </a:p>
        </p:txBody>
      </p:sp>
      <p:pic>
        <p:nvPicPr>
          <p:cNvPr id="8" name="图片 7" descr="QUgEBUr3Nn.z1bJWqk-oTQ_m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99" y="2932894"/>
            <a:ext cx="3334338" cy="222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762539" y="5779699"/>
            <a:ext cx="290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交通信号灯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2898" y="5754021"/>
            <a:ext cx="290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四季更替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" t="13333" b="33768"/>
          <a:stretch>
            <a:fillRect/>
          </a:stretch>
        </p:blipFill>
        <p:spPr>
          <a:xfrm>
            <a:off x="7283127" y="2798555"/>
            <a:ext cx="3182494" cy="2317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3303" y="46099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对话气泡: 椭圆形 4"/>
          <p:cNvSpPr/>
          <p:nvPr/>
        </p:nvSpPr>
        <p:spPr>
          <a:xfrm>
            <a:off x="1991360" y="1404550"/>
            <a:ext cx="2258060" cy="673735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循环条件</a:t>
            </a:r>
          </a:p>
        </p:txBody>
      </p:sp>
      <p:sp>
        <p:nvSpPr>
          <p:cNvPr id="18" name="对话气泡: 椭圆形 6"/>
          <p:cNvSpPr/>
          <p:nvPr/>
        </p:nvSpPr>
        <p:spPr>
          <a:xfrm>
            <a:off x="6591935" y="1404550"/>
            <a:ext cx="2258060" cy="673735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循环体</a:t>
            </a:r>
          </a:p>
        </p:txBody>
      </p:sp>
      <p:sp>
        <p:nvSpPr>
          <p:cNvPr id="19" name="矩形 18"/>
          <p:cNvSpPr/>
          <p:nvPr/>
        </p:nvSpPr>
        <p:spPr>
          <a:xfrm>
            <a:off x="1991360" y="2341175"/>
            <a:ext cx="105759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Arial" panose="020B0604020202090204" pitchFamily="34" charset="0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给定条件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成立时，反复执行某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程序段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，直到条件不成立为止。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424199" y="3326000"/>
            <a:ext cx="10952480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程序中，主要有两种循环结构的语句：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480DEE-B8C9-054E-B0A4-73902A2AD4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7604" y="5288201"/>
            <a:ext cx="10186785" cy="119048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8D30172-9E7D-A147-BA6A-DF4CF81C9AB4}"/>
              </a:ext>
            </a:extLst>
          </p:cNvPr>
          <p:cNvSpPr txBox="1"/>
          <p:nvPr/>
        </p:nvSpPr>
        <p:spPr>
          <a:xfrm>
            <a:off x="9425767" y="6266236"/>
            <a:ext cx="6283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Python学习手册_第3版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8" grpId="0" bldLvl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46099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4015" y="1013460"/>
            <a:ext cx="10441305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for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循环：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某一序列对象构建循环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结束条件：遍历完对象</a:t>
            </a:r>
            <a:endParaRPr lang="zh-CN" altLang="en-US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27" b="88728" l="2365" r="98029">
                        <a14:foregroundMark x1="3153" y1="40751" x2="3153" y2="40751"/>
                        <a14:foregroundMark x1="3153" y1="28035" x2="3041" y2="56358"/>
                        <a14:foregroundMark x1="9291" y1="30636" x2="9178" y2="57803"/>
                        <a14:foregroundMark x1="15259" y1="36705" x2="15259" y2="54046"/>
                        <a14:foregroundMark x1="2477" y1="10116" x2="2477" y2="10116"/>
                        <a14:foregroundMark x1="21509" y1="15029" x2="21509" y2="15029"/>
                        <a14:foregroundMark x1="28885" y1="17919" x2="28885" y2="17919"/>
                        <a14:foregroundMark x1="34516" y1="28035" x2="34516" y2="28035"/>
                        <a14:foregroundMark x1="40653" y1="25145" x2="40653" y2="25145"/>
                        <a14:foregroundMark x1="47297" y1="31214" x2="47297" y2="31214"/>
                        <a14:foregroundMark x1="53660" y1="32948" x2="53660" y2="32948"/>
                        <a14:foregroundMark x1="60135" y1="37283" x2="60135" y2="37283"/>
                        <a14:foregroundMark x1="66948" y1="36127" x2="66948" y2="36127"/>
                        <a14:foregroundMark x1="72466" y1="34104" x2="72466" y2="34104"/>
                        <a14:foregroundMark x1="79167" y1="36127" x2="79167" y2="36127"/>
                        <a14:foregroundMark x1="84685" y1="38439" x2="84685" y2="38439"/>
                        <a14:foregroundMark x1="91441" y1="36705" x2="91441" y2="36705"/>
                        <a14:foregroundMark x1="98029" y1="39595" x2="98029" y2="39595"/>
                        <a14:backgroundMark x1="5856" y1="16763" x2="5856" y2="65607"/>
                        <a14:backgroundMark x1="11374" y1="10694" x2="11543" y2="54046"/>
                        <a14:backgroundMark x1="17962" y1="12428" x2="18919" y2="63006"/>
                        <a14:backgroundMark x1="25113" y1="11850" x2="25225" y2="63006"/>
                        <a14:backgroundMark x1="31363" y1="15607" x2="31588" y2="64451"/>
                        <a14:backgroundMark x1="36881" y1="20231" x2="36881" y2="20231"/>
                        <a14:backgroundMark x1="50957" y1="12428" x2="50957" y2="63584"/>
                        <a14:backgroundMark x1="56813" y1="17341" x2="56813" y2="58382"/>
                        <a14:backgroundMark x1="64245" y1="20231" x2="64133" y2="61850"/>
                        <a14:backgroundMark x1="69538" y1="19653" x2="69538" y2="63006"/>
                        <a14:backgroundMark x1="69538" y1="63006" x2="69538" y2="63006"/>
                        <a14:backgroundMark x1="75619" y1="15607" x2="75507" y2="64451"/>
                        <a14:backgroundMark x1="81869" y1="15029" x2="81700" y2="66763"/>
                        <a14:backgroundMark x1="88063" y1="18497" x2="88063" y2="67919"/>
                        <a14:backgroundMark x1="94144" y1="18497" x2="93919" y2="65607"/>
                        <a14:backgroundMark x1="11655" y1="6936" x2="17624" y2="4046"/>
                        <a14:backgroundMark x1="37725" y1="30058" x2="37725" y2="61850"/>
                        <a14:backgroundMark x1="42962" y1="19075" x2="43356" y2="60116"/>
                        <a14:backgroundMark x1="732" y1="19075" x2="225" y2="48555"/>
                        <a14:backgroundMark x1="38964" y1="5202" x2="38964" y2="16185"/>
                        <a14:backgroundMark x1="37950" y1="8960" x2="37950" y2="30058"/>
                        <a14:backgroundMark x1="37725" y1="4046" x2="37725" y2="21676"/>
                        <a14:backgroundMark x1="42173" y1="1734" x2="43581" y2="67341"/>
                        <a14:backgroundMark x1="43581" y1="67341" x2="43356" y2="96821"/>
                        <a14:backgroundMark x1="42061" y1="58960" x2="42061" y2="58960"/>
                        <a14:backgroundMark x1="42286" y1="73988" x2="42286" y2="73988"/>
                        <a14:backgroundMark x1="39471" y1="83526" x2="39471" y2="83526"/>
                        <a14:backgroundMark x1="38964" y1="86705" x2="38964" y2="86705"/>
                        <a14:backgroundMark x1="38739" y1="37861" x2="38739" y2="37861"/>
                        <a14:backgroundMark x1="38626" y1="41908" x2="38626" y2="41908"/>
                        <a14:backgroundMark x1="36149" y1="37283" x2="36149" y2="37283"/>
                        <a14:backgroundMark x1="36543" y1="59538" x2="36543" y2="59538"/>
                      </a14:backgroundRemoval>
                    </a14:imgEffect>
                  </a14:imgLayer>
                </a14:imgProps>
              </a:ext>
            </a:extLst>
          </a:blip>
          <a:srcRect r="18914"/>
          <a:stretch>
            <a:fillRect/>
          </a:stretch>
        </p:blipFill>
        <p:spPr>
          <a:xfrm>
            <a:off x="2986735" y="3156188"/>
            <a:ext cx="8080020" cy="2076717"/>
          </a:xfrm>
          <a:prstGeom prst="rect">
            <a:avLst/>
          </a:prstGeom>
        </p:spPr>
      </p:pic>
      <p:graphicFrame>
        <p:nvGraphicFramePr>
          <p:cNvPr id="27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18985"/>
              </p:ext>
            </p:extLst>
          </p:nvPr>
        </p:nvGraphicFramePr>
        <p:xfrm>
          <a:off x="2924027" y="5249993"/>
          <a:ext cx="8199243" cy="702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3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3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92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0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02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2533" y="16532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循环格式</a:t>
            </a:r>
            <a:endParaRPr kumimoji="1"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1328" y="2320493"/>
            <a:ext cx="5830384" cy="2576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 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 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遍历结构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[else: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语句块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]</a:t>
            </a:r>
            <a:endParaRPr lang="zh-CN" altLang="zh-CN" sz="2800" b="1" kern="1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312101" y="1715502"/>
            <a:ext cx="3226606" cy="4012546"/>
            <a:chOff x="7248476" y="1715502"/>
            <a:chExt cx="3226606" cy="4012546"/>
          </a:xfrm>
        </p:grpSpPr>
        <p:cxnSp>
          <p:nvCxnSpPr>
            <p:cNvPr id="21" name="连接符: 肘形 20"/>
            <p:cNvCxnSpPr>
              <a:stCxn id="11" idx="3"/>
            </p:cNvCxnSpPr>
            <p:nvPr/>
          </p:nvCxnSpPr>
          <p:spPr>
            <a:xfrm flipH="1">
              <a:off x="8786166" y="2892568"/>
              <a:ext cx="1300757" cy="2835480"/>
            </a:xfrm>
            <a:prstGeom prst="bentConnector4">
              <a:avLst>
                <a:gd name="adj1" fmla="val -41739"/>
                <a:gd name="adj2" fmla="val 7944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7248476" y="1715502"/>
              <a:ext cx="3226606" cy="2792282"/>
              <a:chOff x="7200903" y="1731029"/>
              <a:chExt cx="3226606" cy="2792282"/>
            </a:xfrm>
          </p:grpSpPr>
          <p:sp>
            <p:nvSpPr>
              <p:cNvPr id="11" name="流程图: 决策 10"/>
              <p:cNvSpPr/>
              <p:nvPr/>
            </p:nvSpPr>
            <p:spPr>
              <a:xfrm>
                <a:off x="7446168" y="2571882"/>
                <a:ext cx="2593182" cy="672425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变量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序列？</a:t>
                </a:r>
              </a:p>
            </p:txBody>
          </p:sp>
          <p:sp>
            <p:nvSpPr>
              <p:cNvPr id="15" name="流程图: 过程 14"/>
              <p:cNvSpPr/>
              <p:nvPr/>
            </p:nvSpPr>
            <p:spPr>
              <a:xfrm>
                <a:off x="7799784" y="4085160"/>
                <a:ext cx="1885950" cy="438150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循环体</a:t>
                </a:r>
              </a:p>
            </p:txBody>
          </p:sp>
          <p:cxnSp>
            <p:nvCxnSpPr>
              <p:cNvPr id="18" name="直接箭头连接符 17"/>
              <p:cNvCxnSpPr>
                <a:stCxn id="11" idx="2"/>
                <a:endCxn id="15" idx="0"/>
              </p:cNvCxnSpPr>
              <p:nvPr/>
            </p:nvCxnSpPr>
            <p:spPr>
              <a:xfrm>
                <a:off x="8742759" y="3244307"/>
                <a:ext cx="0" cy="8408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8742759" y="1731029"/>
                <a:ext cx="0" cy="8408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连接符: 肘形 25"/>
              <p:cNvCxnSpPr/>
              <p:nvPr/>
            </p:nvCxnSpPr>
            <p:spPr>
              <a:xfrm rot="16200000" flipV="1">
                <a:off x="6860318" y="2645036"/>
                <a:ext cx="2218860" cy="1537689"/>
              </a:xfrm>
              <a:prstGeom prst="bentConnector3">
                <a:avLst>
                  <a:gd name="adj1" fmla="val -1482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7200903" y="2304450"/>
                <a:ext cx="1537690" cy="64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8794582" y="340360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是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012011" y="2411207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否</a:t>
                </a: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7953210" y="5824964"/>
            <a:ext cx="3809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循环的执行流程图</a:t>
            </a:r>
          </a:p>
        </p:txBody>
      </p:sp>
      <p:sp>
        <p:nvSpPr>
          <p:cNvPr id="44" name="手杖形箭头 43">
            <a:extLst>
              <a:ext uri="{FF2B5EF4-FFF2-40B4-BE49-F238E27FC236}">
                <a16:creationId xmlns:a16="http://schemas.microsoft.com/office/drawing/2014/main" id="{D4DFC76E-237E-AB45-846E-2E95D8BA9E05}"/>
              </a:ext>
            </a:extLst>
          </p:cNvPr>
          <p:cNvSpPr/>
          <p:nvPr/>
        </p:nvSpPr>
        <p:spPr>
          <a:xfrm flipH="1">
            <a:off x="3762397" y="1984704"/>
            <a:ext cx="1497453" cy="473327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手杖形箭头 49">
            <a:extLst>
              <a:ext uri="{FF2B5EF4-FFF2-40B4-BE49-F238E27FC236}">
                <a16:creationId xmlns:a16="http://schemas.microsoft.com/office/drawing/2014/main" id="{C56DBDFB-34C0-B24F-83AA-78D4DA239BD6}"/>
              </a:ext>
            </a:extLst>
          </p:cNvPr>
          <p:cNvSpPr/>
          <p:nvPr/>
        </p:nvSpPr>
        <p:spPr>
          <a:xfrm rot="15865025" flipH="1">
            <a:off x="2767288" y="2948908"/>
            <a:ext cx="735827" cy="542649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5D6528C-94A6-A749-A6A8-CE70834E2F3A}"/>
              </a:ext>
            </a:extLst>
          </p:cNvPr>
          <p:cNvSpPr txBox="1"/>
          <p:nvPr/>
        </p:nvSpPr>
        <p:spPr>
          <a:xfrm>
            <a:off x="1863320" y="5439221"/>
            <a:ext cx="8465359" cy="48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每次循环，从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获取元素放入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，并执行一次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endParaRPr lang="en-US" altLang="zh-CN" sz="2000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6" grpId="0"/>
      <p:bldP spid="44" grpId="0" animBg="1"/>
      <p:bldP spid="50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0580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75931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标注: 弯曲线形 14"/>
          <p:cNvSpPr/>
          <p:nvPr/>
        </p:nvSpPr>
        <p:spPr>
          <a:xfrm>
            <a:off x="7037980" y="3785234"/>
            <a:ext cx="1040765" cy="552450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06778"/>
              <a:gd name="adj6" fmla="val -861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序列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60595" y="1280621"/>
            <a:ext cx="4559300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输出字符串中的各个字符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[1,2,3,4,5]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19" name="标注: 弯曲线形 12"/>
          <p:cNvSpPr/>
          <p:nvPr/>
        </p:nvSpPr>
        <p:spPr>
          <a:xfrm>
            <a:off x="3520116" y="3811174"/>
            <a:ext cx="1040765" cy="552450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06777"/>
              <a:gd name="adj6" fmla="val 159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变量</a:t>
            </a:r>
          </a:p>
        </p:txBody>
      </p:sp>
      <p:sp>
        <p:nvSpPr>
          <p:cNvPr id="4" name="标注: 弯曲线形 16"/>
          <p:cNvSpPr/>
          <p:nvPr/>
        </p:nvSpPr>
        <p:spPr>
          <a:xfrm>
            <a:off x="4376695" y="4791074"/>
            <a:ext cx="1337310" cy="551815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60286"/>
              <a:gd name="adj6" fmla="val 99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循环体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801AC94-F62A-904C-A1C9-48BC0116B344}"/>
              </a:ext>
            </a:extLst>
          </p:cNvPr>
          <p:cNvSpPr txBox="1"/>
          <p:nvPr/>
        </p:nvSpPr>
        <p:spPr>
          <a:xfrm>
            <a:off x="8215822" y="2170488"/>
            <a:ext cx="60134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结果</a:t>
            </a:r>
            <a:endParaRPr lang="en-US" altLang="zh-CN" sz="3200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r>
              <a:rPr lang="zh-CN" altLang="en-US" sz="3200" dirty="0"/>
              <a:t>1</a:t>
            </a:r>
          </a:p>
          <a:p>
            <a:r>
              <a:rPr lang="zh-CN" altLang="en-US" sz="3200" dirty="0"/>
              <a:t>2</a:t>
            </a:r>
          </a:p>
          <a:p>
            <a:r>
              <a:rPr lang="zh-CN" altLang="en-US" sz="3200" dirty="0"/>
              <a:t>3</a:t>
            </a:r>
          </a:p>
          <a:p>
            <a:r>
              <a:rPr lang="zh-CN" altLang="en-US" sz="3200" dirty="0"/>
              <a:t>4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08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9" grpId="0" bldLvl="0" animBg="1"/>
      <p:bldP spid="4" grpId="0" bldLvl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0580" y="0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循环之游戏时间</a:t>
            </a:r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青蛙接龙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394E46A-1730-FD43-B3AE-DC629B50A9E8}"/>
              </a:ext>
            </a:extLst>
          </p:cNvPr>
          <p:cNvSpPr txBox="1"/>
          <p:nvPr/>
        </p:nvSpPr>
        <p:spPr>
          <a:xfrm>
            <a:off x="1867166" y="1178205"/>
            <a:ext cx="2829525" cy="1745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打印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[1,2,3,4]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"%d </a:t>
            </a:r>
            <a:r>
              <a:rPr lang="zh-CN" altLang="en-US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 %</a:t>
            </a:r>
            <a:r>
              <a:rPr lang="en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en-US" altLang="zh-CN" sz="12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618D2F-979D-B249-B640-3857DE70468D}"/>
              </a:ext>
            </a:extLst>
          </p:cNvPr>
          <p:cNvSpPr txBox="1"/>
          <p:nvPr/>
        </p:nvSpPr>
        <p:spPr>
          <a:xfrm>
            <a:off x="1964148" y="3242850"/>
            <a:ext cx="4559300" cy="206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结果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 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 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 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 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C546A4-596C-B54F-BF28-F4D6110A54A8}"/>
              </a:ext>
            </a:extLst>
          </p:cNvPr>
          <p:cNvSpPr txBox="1"/>
          <p:nvPr/>
        </p:nvSpPr>
        <p:spPr>
          <a:xfrm>
            <a:off x="4665786" y="1140947"/>
            <a:ext cx="7604512" cy="1696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打印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[1,2,3,4]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(“%d</a:t>
            </a:r>
            <a:r>
              <a:rPr lang="zh-CN" altLang="en-US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 %(</a:t>
            </a:r>
            <a:r>
              <a:rPr lang="en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i,i,i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*2,i*4))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73CE1E-87FE-CF44-A777-9006E69F81D1}"/>
              </a:ext>
            </a:extLst>
          </p:cNvPr>
          <p:cNvSpPr txBox="1"/>
          <p:nvPr/>
        </p:nvSpPr>
        <p:spPr>
          <a:xfrm>
            <a:off x="4736089" y="3446976"/>
            <a:ext cx="4559300" cy="206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结果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6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16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  <a:endParaRPr lang="en-US" altLang="zh-CN" sz="1600" b="1" kern="100" dirty="0">
              <a:solidFill>
                <a:srgbClr val="9720A4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C85E4AA-C3B8-C747-B0C6-65DC825E790E}"/>
              </a:ext>
            </a:extLst>
          </p:cNvPr>
          <p:cNvSpPr txBox="1"/>
          <p:nvPr/>
        </p:nvSpPr>
        <p:spPr>
          <a:xfrm>
            <a:off x="8693727" y="6304481"/>
            <a:ext cx="6137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参考</a:t>
            </a:r>
            <a:r>
              <a:rPr lang="en-US" altLang="zh-CN" sz="1600" dirty="0"/>
              <a:t>:</a:t>
            </a:r>
            <a:r>
              <a:rPr lang="zh-CN" altLang="en-US" sz="1600" dirty="0"/>
              <a:t>精选案例化解Python教学之难</a:t>
            </a:r>
          </a:p>
        </p:txBody>
      </p:sp>
    </p:spTree>
    <p:extLst>
      <p:ext uri="{BB962C8B-B14F-4D97-AF65-F5344CB8AC3E}">
        <p14:creationId xmlns:p14="http://schemas.microsoft.com/office/powerpoint/2010/main" val="344246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/>
      <p:bldP spid="21" grpId="1" build="allAtOnce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0580" y="-14262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6215B3-E1FD-E744-9332-27D5FFF0C80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3352"/>
          <a:stretch/>
        </p:blipFill>
        <p:spPr>
          <a:xfrm>
            <a:off x="1945854" y="1054530"/>
            <a:ext cx="9177416" cy="57033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1A46F8-9CDC-634A-884F-D1FA10CDCAF6}"/>
              </a:ext>
            </a:extLst>
          </p:cNvPr>
          <p:cNvSpPr txBox="1"/>
          <p:nvPr/>
        </p:nvSpPr>
        <p:spPr>
          <a:xfrm>
            <a:off x="9778175" y="6416013"/>
            <a:ext cx="269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参考</a:t>
            </a:r>
            <a:r>
              <a:rPr kumimoji="1" lang="en-US" altLang="zh-CN" sz="1200" dirty="0"/>
              <a:t>:</a:t>
            </a:r>
            <a:r>
              <a:rPr kumimoji="1" lang="zh-CN" altLang="en-US" sz="1200" dirty="0"/>
              <a:t>与孩子一起学编程</a:t>
            </a:r>
          </a:p>
        </p:txBody>
      </p:sp>
    </p:spTree>
    <p:extLst>
      <p:ext uri="{BB962C8B-B14F-4D97-AF65-F5344CB8AC3E}">
        <p14:creationId xmlns:p14="http://schemas.microsoft.com/office/powerpoint/2010/main" val="417434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4639</Words>
  <Application>Microsoft Macintosh PowerPoint</Application>
  <PresentationFormat>宽屏</PresentationFormat>
  <Paragraphs>417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FangSong</vt:lpstr>
      <vt:lpstr>华文仿宋</vt:lpstr>
      <vt:lpstr>宋体</vt:lpstr>
      <vt:lpstr>Arial</vt:lpstr>
      <vt:lpstr>Calibri</vt:lpstr>
      <vt:lpstr>Eras Bold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铭英</dc:creator>
  <cp:lastModifiedBy>吴 铭英</cp:lastModifiedBy>
  <cp:revision>1159</cp:revision>
  <cp:lastPrinted>2021-03-16T02:39:44Z</cp:lastPrinted>
  <dcterms:created xsi:type="dcterms:W3CDTF">2021-03-16T02:39:44Z</dcterms:created>
  <dcterms:modified xsi:type="dcterms:W3CDTF">2021-11-23T12:04:37Z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