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454" r:id="rId3"/>
    <p:sldId id="479" r:id="rId4"/>
    <p:sldId id="481" r:id="rId5"/>
    <p:sldId id="487" r:id="rId6"/>
    <p:sldId id="492" r:id="rId7"/>
    <p:sldId id="495" r:id="rId8"/>
    <p:sldId id="496" r:id="rId9"/>
    <p:sldId id="497" r:id="rId10"/>
    <p:sldId id="504" r:id="rId11"/>
    <p:sldId id="499" r:id="rId12"/>
    <p:sldId id="505" r:id="rId13"/>
    <p:sldId id="500" r:id="rId14"/>
    <p:sldId id="501" r:id="rId15"/>
    <p:sldId id="498" r:id="rId16"/>
    <p:sldId id="502" r:id="rId17"/>
    <p:sldId id="5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495"/>
            <p14:sldId id="496"/>
            <p14:sldId id="497"/>
            <p14:sldId id="504"/>
            <p14:sldId id="499"/>
            <p14:sldId id="505"/>
            <p14:sldId id="500"/>
            <p14:sldId id="501"/>
            <p14:sldId id="498"/>
            <p14:sldId id="502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640" y="184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13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5051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33AEBC-CEB6-AF46-A978-CDE0AB845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55" y="1012001"/>
            <a:ext cx="5733589" cy="55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32004" y="2800036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(1,5):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"1~4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1786853" y="5411291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1-4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中所有奇数呢？</a:t>
            </a:r>
            <a:endParaRPr lang="en-US" altLang="zh-CN" sz="2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1-100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599" y="3775758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2975" y="622935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2228" y="109278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索引值为偶数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的元素。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/>
          <a:srcRect t="1693" b="1"/>
          <a:stretch>
            <a:fillRect/>
          </a:stretch>
        </p:blipFill>
        <p:spPr>
          <a:xfrm>
            <a:off x="1790027" y="4485080"/>
            <a:ext cx="5706147" cy="1731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0"/>
          <a:srcRect l="600" r="-1"/>
          <a:stretch>
            <a:fillRect/>
          </a:stretch>
        </p:blipFill>
        <p:spPr>
          <a:xfrm>
            <a:off x="1612228" y="2146439"/>
            <a:ext cx="5553747" cy="1393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2392503"/>
            <a:ext cx="1581150" cy="1028700"/>
          </a:xfrm>
          <a:prstGeom prst="rect">
            <a:avLst/>
          </a:prstGeom>
        </p:spPr>
      </p:pic>
      <p:sp>
        <p:nvSpPr>
          <p:cNvPr id="8" name="箭头: 右 12"/>
          <p:cNvSpPr/>
          <p:nvPr/>
        </p:nvSpPr>
        <p:spPr>
          <a:xfrm>
            <a:off x="7761287" y="2673575"/>
            <a:ext cx="1219200" cy="628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 15"/>
          <p:cNvSpPr/>
          <p:nvPr/>
        </p:nvSpPr>
        <p:spPr>
          <a:xfrm>
            <a:off x="6304280" y="5408295"/>
            <a:ext cx="2253615" cy="766445"/>
          </a:xfrm>
          <a:prstGeom prst="borderCallout2">
            <a:avLst>
              <a:gd name="adj1" fmla="val 53910"/>
              <a:gd name="adj2" fmla="val -747"/>
              <a:gd name="adj3" fmla="val 5046"/>
              <a:gd name="adj4" fmla="val -40059"/>
              <a:gd name="adj5" fmla="val -10867"/>
              <a:gd name="adj6" fmla="val -948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计算列表长度（元素个数）</a:t>
            </a:r>
          </a:p>
        </p:txBody>
      </p:sp>
      <p:sp>
        <p:nvSpPr>
          <p:cNvPr id="19" name="标注: 弯曲线形 18"/>
          <p:cNvSpPr/>
          <p:nvPr/>
        </p:nvSpPr>
        <p:spPr>
          <a:xfrm>
            <a:off x="7223123" y="3864030"/>
            <a:ext cx="1600201" cy="766299"/>
          </a:xfrm>
          <a:prstGeom prst="borderCallout2">
            <a:avLst>
              <a:gd name="adj1" fmla="val 53910"/>
              <a:gd name="adj2" fmla="val 788"/>
              <a:gd name="adj3" fmla="val 8774"/>
              <a:gd name="adj4" fmla="val -89183"/>
              <a:gd name="adj5" fmla="val -94133"/>
              <a:gd name="adj6" fmla="val -1653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元素个数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手动填写</a:t>
            </a:r>
          </a:p>
        </p:txBody>
      </p:sp>
      <p:sp>
        <p:nvSpPr>
          <p:cNvPr id="20" name="椭圆 19"/>
          <p:cNvSpPr/>
          <p:nvPr/>
        </p:nvSpPr>
        <p:spPr>
          <a:xfrm>
            <a:off x="1604657" y="5176975"/>
            <a:ext cx="523141" cy="3137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29447" y="5453200"/>
            <a:ext cx="353705" cy="518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2545" y="4630737"/>
            <a:ext cx="347945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输出列表中的所有元素，如何修改程序？</a:t>
            </a:r>
          </a:p>
        </p:txBody>
      </p:sp>
      <p:grpSp>
        <p:nvGrpSpPr>
          <p:cNvPr id="15" name="组合 14"/>
          <p:cNvGrpSpPr/>
          <p:nvPr/>
        </p:nvGrpSpPr>
        <p:grpSpPr>
          <a:xfrm rot="1920000">
            <a:off x="10071948" y="3805848"/>
            <a:ext cx="691750" cy="694055"/>
            <a:chOff x="17704" y="7751"/>
            <a:chExt cx="1382" cy="1386"/>
          </a:xfrm>
        </p:grpSpPr>
        <p:sp>
          <p:nvSpPr>
            <p:cNvPr id="18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9" grpId="0" bldLvl="0" animBg="1"/>
      <p:bldP spid="20" grpId="0" bldLvl="0" animBg="1"/>
      <p:bldP spid="22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658" y="2003825"/>
            <a:ext cx="6885701" cy="18192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64725" y="613410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z="1000" smtClean="0"/>
              <a:t>14</a:t>
            </a:fld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643978" y="99753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中的所有元素。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912" y="1942499"/>
            <a:ext cx="1666875" cy="181927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6603422" y="3039220"/>
            <a:ext cx="1685925" cy="452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8" name="组合 27"/>
          <p:cNvGrpSpPr/>
          <p:nvPr/>
        </p:nvGrpSpPr>
        <p:grpSpPr>
          <a:xfrm>
            <a:off x="1879600" y="4444365"/>
            <a:ext cx="9894570" cy="1281960"/>
            <a:chOff x="333377" y="3808807"/>
            <a:chExt cx="11573061" cy="128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" name="矩形: 圆角 31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亲身体验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04825" y="4384757"/>
              <a:ext cx="11249025" cy="55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利用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循环语句，结合函数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、</a:t>
              </a:r>
              <a:r>
                <a:rPr lang="en-US" altLang="zh-CN" sz="2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len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，输出字符串</a:t>
              </a:r>
              <a:r>
                <a: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“Python3”</a:t>
              </a:r>
              <a:r>
                <a:rPr lang="zh-CN" altLang="en-US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中的各个字符。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7126" y="953886"/>
            <a:ext cx="11355459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阅读程序写结果，并在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IDLE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中进行验证。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9501" y="1593760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/>
          <a:srcRect t="2404" b="-1"/>
          <a:stretch>
            <a:fillRect/>
          </a:stretch>
        </p:blipFill>
        <p:spPr>
          <a:xfrm>
            <a:off x="1986598" y="1875726"/>
            <a:ext cx="7476734" cy="14040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6285" y="2060575"/>
            <a:ext cx="2352675" cy="93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59501" y="3677877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223" y="3909770"/>
            <a:ext cx="7476734" cy="1786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3419" y="4735110"/>
            <a:ext cx="2973899" cy="119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docs.python.org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zh-cn</a:t>
            </a:r>
            <a:r>
              <a:rPr kumimoji="1" lang="en" altLang="zh-CN" sz="2400" dirty="0"/>
              <a:t>/3/library/</a:t>
            </a:r>
            <a:r>
              <a:rPr kumimoji="1" lang="en" altLang="zh-CN" sz="2400" dirty="0" err="1"/>
              <a:t>stdtypes.html#typesseq-range</a:t>
            </a:r>
            <a:endParaRPr kumimoji="1" lang="zh-CN" altLang="en-US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73977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5081396" y="2838605"/>
            <a:ext cx="3182494" cy="231718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D61522-DEE0-5641-BDEC-5A093206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766" y="3012659"/>
            <a:ext cx="2633355" cy="1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27EFCEB-E757-924C-AB79-CAB0D59A12D5}"/>
              </a:ext>
            </a:extLst>
          </p:cNvPr>
          <p:cNvSpPr txBox="1"/>
          <p:nvPr/>
        </p:nvSpPr>
        <p:spPr>
          <a:xfrm>
            <a:off x="8585415" y="5779698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太阳东升西落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4805" y="1260475"/>
            <a:ext cx="1006475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程序的基本结构只有三种：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结构。循环结构是十分重要的程序控制结构，其特点是：</a:t>
            </a:r>
            <a:endParaRPr lang="zh-CN" altLang="en-US" sz="24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3020695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3020695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3957320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4942145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循环语句是通过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某一序列对象来构建循环，循环结束的条件就是对象遍历完成。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4015" y="4810125"/>
            <a:ext cx="10588625" cy="1774805"/>
            <a:chOff x="333377" y="3808807"/>
            <a:chExt cx="11573061" cy="1774882"/>
          </a:xfrm>
        </p:grpSpPr>
        <p:grpSp>
          <p:nvGrpSpPr>
            <p:cNvPr id="9" name="组合 8"/>
            <p:cNvGrpSpPr/>
            <p:nvPr/>
          </p:nvGrpSpPr>
          <p:grpSpPr>
            <a:xfrm>
              <a:off x="333377" y="3808807"/>
              <a:ext cx="11573061" cy="1719020"/>
              <a:chOff x="333377" y="3808807"/>
              <a:chExt cx="11573061" cy="1719020"/>
            </a:xfrm>
          </p:grpSpPr>
          <p:sp>
            <p:nvSpPr>
              <p:cNvPr id="12" name="矩形: 圆角 14"/>
              <p:cNvSpPr/>
              <p:nvPr/>
            </p:nvSpPr>
            <p:spPr>
              <a:xfrm>
                <a:off x="333377" y="4316246"/>
                <a:ext cx="11573061" cy="12115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6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F5A92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知识链接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04825" y="4384757"/>
              <a:ext cx="11249025" cy="1198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遍历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遍历是指根据数据之间的逻辑结构，遵循一定的顺序，依次对数据的所有元素做一次且仅做一次访问。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3883025" y="2597785"/>
            <a:ext cx="6287770" cy="1616075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/>
        </p:nvGraphicFramePr>
        <p:xfrm>
          <a:off x="3883025" y="4153535"/>
          <a:ext cx="6344285" cy="54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8816" y="1229518"/>
            <a:ext cx="846535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循环语句的一般格式是：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2078815" y="5343100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9772650" y="363283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6650" y="1878965"/>
            <a:ext cx="716280" cy="27476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091680" y="1181100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"Python3"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6254786" y="365877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600200" y="976630"/>
            <a:ext cx="516636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标注: 弯曲线形 16"/>
          <p:cNvSpPr/>
          <p:nvPr/>
        </p:nvSpPr>
        <p:spPr>
          <a:xfrm>
            <a:off x="7111365" y="4638675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96644" y="5210810"/>
            <a:ext cx="10894696" cy="1282065"/>
            <a:chOff x="-465612" y="3808807"/>
            <a:chExt cx="12372050" cy="12817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27" name="矩形: 圆角 33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34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亲身体验</a:t>
                </a: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-465612" y="4384628"/>
              <a:ext cx="12129035" cy="582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利用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循环语句，输出列表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['A','B','C']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中的各个元素。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2034C88-464B-C34F-A766-3FCE7AB562B8}"/>
              </a:ext>
            </a:extLst>
          </p:cNvPr>
          <p:cNvSpPr txBox="1"/>
          <p:nvPr/>
        </p:nvSpPr>
        <p:spPr>
          <a:xfrm>
            <a:off x="1601619" y="1947509"/>
            <a:ext cx="5693932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0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1" name="手杖形箭头 30">
            <a:extLst>
              <a:ext uri="{FF2B5EF4-FFF2-40B4-BE49-F238E27FC236}">
                <a16:creationId xmlns:a16="http://schemas.microsoft.com/office/drawing/2014/main" id="{5517819B-A455-3341-BB66-053F6C4AE571}"/>
              </a:ext>
            </a:extLst>
          </p:cNvPr>
          <p:cNvSpPr/>
          <p:nvPr/>
        </p:nvSpPr>
        <p:spPr>
          <a:xfrm flipH="1">
            <a:off x="3112687" y="1611720"/>
            <a:ext cx="1333871" cy="33578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手杖形箭头 32">
            <a:extLst>
              <a:ext uri="{FF2B5EF4-FFF2-40B4-BE49-F238E27FC236}">
                <a16:creationId xmlns:a16="http://schemas.microsoft.com/office/drawing/2014/main" id="{4E7103D4-7820-FA4E-ADE1-8A5EA6A01E95}"/>
              </a:ext>
            </a:extLst>
          </p:cNvPr>
          <p:cNvSpPr/>
          <p:nvPr/>
        </p:nvSpPr>
        <p:spPr>
          <a:xfrm rot="15865025" flipH="1">
            <a:off x="2184587" y="2502048"/>
            <a:ext cx="522013" cy="483370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0" grpId="0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1317" y="1150143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亲身体验参考程序：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61317" y="4273758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92180-6B5A-224B-BF53-788D17D1F5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17" y="1787818"/>
            <a:ext cx="4838569" cy="2026968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920000">
            <a:off x="6485907" y="1004678"/>
            <a:ext cx="691750" cy="694055"/>
            <a:chOff x="17704" y="7751"/>
            <a:chExt cx="1382" cy="1386"/>
          </a:xfrm>
        </p:grpSpPr>
        <p:sp>
          <p:nvSpPr>
            <p:cNvPr id="27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BD0BCF6-42A6-5C41-AAFA-5D32DC23E9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6881" y="4416118"/>
            <a:ext cx="91440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6200" y="1691900"/>
            <a:ext cx="5765800" cy="64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如何输出列表中索引值为偶数的元素？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8BA4FF-76B7-9245-8E30-812A80BF95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1382" y="2385669"/>
            <a:ext cx="4069347" cy="165507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61B1B8D-14B8-CF4D-ACD8-4241EF3E7C52}"/>
              </a:ext>
            </a:extLst>
          </p:cNvPr>
          <p:cNvSpPr txBox="1"/>
          <p:nvPr/>
        </p:nvSpPr>
        <p:spPr>
          <a:xfrm>
            <a:off x="6633446" y="3984775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161023-6AA1-DD40-806E-1A1A0C8862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2972" y="4303612"/>
            <a:ext cx="647700" cy="11938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6737D07-DD92-404E-9534-5BF8120B49BC}"/>
              </a:ext>
            </a:extLst>
          </p:cNvPr>
          <p:cNvSpPr txBox="1"/>
          <p:nvPr/>
        </p:nvSpPr>
        <p:spPr>
          <a:xfrm>
            <a:off x="6504498" y="5676599"/>
            <a:ext cx="5765800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奇数呢？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6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62785" y="1300480"/>
            <a:ext cx="1008634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通过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对字符串和列表等序列构建数字序列，再通过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循环遍历序列中的所有元素。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01495" y="3301365"/>
            <a:ext cx="10228580" cy="2766774"/>
            <a:chOff x="333377" y="2174085"/>
            <a:chExt cx="11573061" cy="2766832"/>
          </a:xfrm>
        </p:grpSpPr>
        <p:grpSp>
          <p:nvGrpSpPr>
            <p:cNvPr id="11" name="组合 10"/>
            <p:cNvGrpSpPr/>
            <p:nvPr/>
          </p:nvGrpSpPr>
          <p:grpSpPr>
            <a:xfrm>
              <a:off x="333377" y="2174085"/>
              <a:ext cx="11573061" cy="2766832"/>
              <a:chOff x="333377" y="3867052"/>
              <a:chExt cx="11573061" cy="1538149"/>
            </a:xfrm>
            <a:solidFill>
              <a:srgbClr val="E292EA"/>
            </a:solidFill>
          </p:grpSpPr>
          <p:sp>
            <p:nvSpPr>
              <p:cNvPr id="6" name="矩形: 圆角 12"/>
              <p:cNvSpPr/>
              <p:nvPr/>
            </p:nvSpPr>
            <p:spPr>
              <a:xfrm>
                <a:off x="333377" y="4157095"/>
                <a:ext cx="11573061" cy="1248106"/>
              </a:xfrm>
              <a:prstGeom prst="roundRect">
                <a:avLst/>
              </a:prstGeom>
              <a:solidFill>
                <a:srgbClr val="F5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333377" y="3867052"/>
                <a:ext cx="1971675" cy="27401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日积月累</a:t>
                </a: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0075" y="2678220"/>
              <a:ext cx="11249025" cy="2245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函数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格式：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range([start,]stop[,step])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功能：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创建一个整数列表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。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参数：起始值（缺省为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0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），终值（但不包括），步长（缺省为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1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）。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CD1B3EF-352E-AD43-AF41-792748BE0276}"/>
              </a:ext>
            </a:extLst>
          </p:cNvPr>
          <p:cNvGrpSpPr/>
          <p:nvPr/>
        </p:nvGrpSpPr>
        <p:grpSpPr>
          <a:xfrm>
            <a:off x="7184644" y="2674062"/>
            <a:ext cx="3076252" cy="2475453"/>
            <a:chOff x="7184644" y="2674062"/>
            <a:chExt cx="3076252" cy="2475453"/>
          </a:xfrm>
        </p:grpSpPr>
        <p:sp>
          <p:nvSpPr>
            <p:cNvPr id="15" name="云形标注 14">
              <a:extLst>
                <a:ext uri="{FF2B5EF4-FFF2-40B4-BE49-F238E27FC236}">
                  <a16:creationId xmlns:a16="http://schemas.microsoft.com/office/drawing/2014/main" id="{9A6D08D1-C9D5-594E-8167-F1FD57411B9F}"/>
                </a:ext>
              </a:extLst>
            </p:cNvPr>
            <p:cNvSpPr/>
            <p:nvPr/>
          </p:nvSpPr>
          <p:spPr>
            <a:xfrm>
              <a:off x="7184644" y="2674062"/>
              <a:ext cx="3076252" cy="2475453"/>
            </a:xfrm>
            <a:prstGeom prst="cloudCallout">
              <a:avLst/>
            </a:prstGeom>
            <a:noFill/>
            <a:ln>
              <a:solidFill>
                <a:srgbClr val="6E2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2C0CBE8-F57E-2D49-861B-0E4FD690D70A}"/>
                </a:ext>
              </a:extLst>
            </p:cNvPr>
            <p:cNvSpPr txBox="1"/>
            <p:nvPr/>
          </p:nvSpPr>
          <p:spPr>
            <a:xfrm>
              <a:off x="7700211" y="3222068"/>
              <a:ext cx="22404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</a:rPr>
                <a:t>与列表切片的左？右？相似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4143</Words>
  <Application>Microsoft Macintosh PowerPoint</Application>
  <PresentationFormat>宽屏</PresentationFormat>
  <Paragraphs>328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1072</cp:revision>
  <cp:lastPrinted>2021-03-16T02:39:44Z</cp:lastPrinted>
  <dcterms:created xsi:type="dcterms:W3CDTF">2021-03-16T02:39:44Z</dcterms:created>
  <dcterms:modified xsi:type="dcterms:W3CDTF">2021-11-05T01:56:29Z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