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454" r:id="rId3"/>
    <p:sldId id="479" r:id="rId4"/>
    <p:sldId id="481" r:id="rId5"/>
    <p:sldId id="487" r:id="rId6"/>
    <p:sldId id="492" r:id="rId7"/>
    <p:sldId id="495" r:id="rId8"/>
    <p:sldId id="496" r:id="rId9"/>
    <p:sldId id="497" r:id="rId10"/>
    <p:sldId id="504" r:id="rId11"/>
    <p:sldId id="499" r:id="rId12"/>
    <p:sldId id="505" r:id="rId13"/>
    <p:sldId id="500" r:id="rId14"/>
    <p:sldId id="501" r:id="rId15"/>
    <p:sldId id="498" r:id="rId16"/>
    <p:sldId id="502" r:id="rId17"/>
    <p:sldId id="50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CF063D-1B67-B646-BDB3-054F905F6600}">
          <p14:sldIdLst>
            <p14:sldId id="256"/>
            <p14:sldId id="454"/>
            <p14:sldId id="479"/>
            <p14:sldId id="481"/>
            <p14:sldId id="487"/>
            <p14:sldId id="492"/>
            <p14:sldId id="495"/>
            <p14:sldId id="496"/>
            <p14:sldId id="497"/>
            <p14:sldId id="504"/>
            <p14:sldId id="499"/>
            <p14:sldId id="505"/>
            <p14:sldId id="500"/>
            <p14:sldId id="501"/>
            <p14:sldId id="498"/>
            <p14:sldId id="502"/>
            <p14:sldId id="503"/>
          </p14:sldIdLst>
        </p14:section>
        <p14:section name="文本信息挖掘" id="{1DDD8D60-C62D-0A4D-B507-BFB4878DFB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465"/>
    <a:srgbClr val="EEF8FC"/>
    <a:srgbClr val="C13228"/>
    <a:srgbClr val="F5D4ED"/>
    <a:srgbClr val="EAD8CB"/>
    <a:srgbClr val="9E5A9A"/>
    <a:srgbClr val="9B261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082"/>
  </p:normalViewPr>
  <p:slideViewPr>
    <p:cSldViewPr snapToGrid="0" snapToObjects="1">
      <p:cViewPr varScale="1">
        <p:scale>
          <a:sx n="106" d="100"/>
          <a:sy n="106" d="100"/>
        </p:scale>
        <p:origin x="184" y="480"/>
      </p:cViewPr>
      <p:guideLst>
        <p:guide orient="horz" pos="2114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5D53-AC6C-BC4E-8B47-D471CD62C38F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854D-CB69-F442-8427-A3D7B698C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老师们下午好：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我是2016级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专业的学生，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吴铭英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。我的毕业论文选题是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学习词典中成语例句的用途分类与提取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本论文是在俞敬松老师的指导下完成的。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13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605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2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8D1-2A25-754F-84F3-059C8CFEEC8D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microsoft.com/office/2007/relationships/hdphoto" Target="../media/hdphoto1.wdp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97818"/>
            <a:ext cx="12192000" cy="3128963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循环结构</a:t>
            </a:r>
            <a:r>
              <a:rPr kumimoji="1"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——for循环</a:t>
            </a:r>
          </a:p>
        </p:txBody>
      </p:sp>
      <p:pic>
        <p:nvPicPr>
          <p:cNvPr id="8" name="图形 7" descr="学位帽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220" y="4219694"/>
            <a:ext cx="579120" cy="579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04340" y="43245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授课人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吴铭英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60"/>
            <a:ext cx="5822525" cy="1518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88365" y="43265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2021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  <p:pic>
        <p:nvPicPr>
          <p:cNvPr id="3" name="图形 2" descr="日历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169" y="4219694"/>
            <a:ext cx="5791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9BAF9-5E8C-FA4C-943C-19CEC1FCA9EB}"/>
              </a:ext>
            </a:extLst>
          </p:cNvPr>
          <p:cNvSpPr txBox="1"/>
          <p:nvPr/>
        </p:nvSpPr>
        <p:spPr>
          <a:xfrm>
            <a:off x="1962785" y="6505150"/>
            <a:ext cx="916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/>
              <a:t>Python</a:t>
            </a:r>
            <a:r>
              <a:rPr kumimoji="1" lang="zh-CN" altLang="en" sz="1600" dirty="0"/>
              <a:t>官方文档</a:t>
            </a:r>
            <a:r>
              <a:rPr kumimoji="1" lang="zh-CN" altLang="en-US" sz="1600" dirty="0"/>
              <a:t>中文版：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docs.python.org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zh-cn</a:t>
            </a:r>
            <a:r>
              <a:rPr kumimoji="1" lang="en" altLang="zh-CN" sz="1600" dirty="0"/>
              <a:t>/3/library/</a:t>
            </a:r>
            <a:r>
              <a:rPr kumimoji="1" lang="en" altLang="zh-CN" sz="1600" dirty="0" err="1"/>
              <a:t>stdtypes.html#typesseq-range</a:t>
            </a:r>
            <a:endParaRPr kumimoji="1"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33AEBC-CEB6-AF46-A978-CDE0AB845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655" y="1012001"/>
            <a:ext cx="5733589" cy="55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从一个简单的例子开始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6853" y="1219782"/>
            <a:ext cx="1141229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732004" y="2800036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(1,5):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"1~4</a:t>
            </a:r>
            <a:r>
              <a:rPr lang="zh-CN" altLang="en-US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所有数的和：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C536F-5B2C-D942-905C-1859F8668D0E}"/>
              </a:ext>
            </a:extLst>
          </p:cNvPr>
          <p:cNvSpPr txBox="1"/>
          <p:nvPr/>
        </p:nvSpPr>
        <p:spPr>
          <a:xfrm>
            <a:off x="1786853" y="5411291"/>
            <a:ext cx="5765800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1-4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中所有奇数呢？</a:t>
            </a:r>
            <a:endParaRPr lang="en-US" altLang="zh-CN" sz="28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1-100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呢？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6853" y="1219782"/>
            <a:ext cx="1141229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所有奇数的和。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86853" y="2931310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(1,100,2):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"1~100</a:t>
            </a:r>
            <a:r>
              <a:rPr lang="zh-CN" altLang="en-US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所有奇数的和：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4599" y="3775758"/>
            <a:ext cx="4587815" cy="9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832975" y="6229350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12228" y="1092782"/>
            <a:ext cx="1141229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输出列表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[“apple”, “banana”, “peach”]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中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索引值为偶数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的元素。</a:t>
            </a:r>
            <a:endParaRPr lang="zh-CN" altLang="en-US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9"/>
          <a:srcRect t="1693" b="1"/>
          <a:stretch>
            <a:fillRect/>
          </a:stretch>
        </p:blipFill>
        <p:spPr>
          <a:xfrm>
            <a:off x="1790027" y="4485080"/>
            <a:ext cx="5706147" cy="1731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0"/>
          <a:srcRect l="600" r="-1"/>
          <a:stretch>
            <a:fillRect/>
          </a:stretch>
        </p:blipFill>
        <p:spPr>
          <a:xfrm>
            <a:off x="1612228" y="2146439"/>
            <a:ext cx="5553747" cy="13934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5800" y="2392503"/>
            <a:ext cx="1581150" cy="1028700"/>
          </a:xfrm>
          <a:prstGeom prst="rect">
            <a:avLst/>
          </a:prstGeom>
        </p:spPr>
      </p:pic>
      <p:sp>
        <p:nvSpPr>
          <p:cNvPr id="8" name="箭头: 右 12"/>
          <p:cNvSpPr/>
          <p:nvPr/>
        </p:nvSpPr>
        <p:spPr>
          <a:xfrm>
            <a:off x="7761287" y="2673575"/>
            <a:ext cx="1219200" cy="6284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注: 弯曲线形 15"/>
          <p:cNvSpPr/>
          <p:nvPr/>
        </p:nvSpPr>
        <p:spPr>
          <a:xfrm>
            <a:off x="6304280" y="5408295"/>
            <a:ext cx="2253615" cy="766445"/>
          </a:xfrm>
          <a:prstGeom prst="borderCallout2">
            <a:avLst>
              <a:gd name="adj1" fmla="val 53910"/>
              <a:gd name="adj2" fmla="val -747"/>
              <a:gd name="adj3" fmla="val 5046"/>
              <a:gd name="adj4" fmla="val -40059"/>
              <a:gd name="adj5" fmla="val -10867"/>
              <a:gd name="adj6" fmla="val -948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计算列表长度（元素个数）</a:t>
            </a:r>
          </a:p>
        </p:txBody>
      </p:sp>
      <p:sp>
        <p:nvSpPr>
          <p:cNvPr id="19" name="标注: 弯曲线形 18"/>
          <p:cNvSpPr/>
          <p:nvPr/>
        </p:nvSpPr>
        <p:spPr>
          <a:xfrm>
            <a:off x="7223123" y="3864030"/>
            <a:ext cx="1600201" cy="766299"/>
          </a:xfrm>
          <a:prstGeom prst="borderCallout2">
            <a:avLst>
              <a:gd name="adj1" fmla="val 53910"/>
              <a:gd name="adj2" fmla="val 788"/>
              <a:gd name="adj3" fmla="val 8774"/>
              <a:gd name="adj4" fmla="val -89183"/>
              <a:gd name="adj5" fmla="val -94133"/>
              <a:gd name="adj6" fmla="val -1653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元素个数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手动填写</a:t>
            </a:r>
          </a:p>
        </p:txBody>
      </p:sp>
      <p:sp>
        <p:nvSpPr>
          <p:cNvPr id="20" name="椭圆 19"/>
          <p:cNvSpPr/>
          <p:nvPr/>
        </p:nvSpPr>
        <p:spPr>
          <a:xfrm>
            <a:off x="1604657" y="5176975"/>
            <a:ext cx="523141" cy="3137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29447" y="5453200"/>
            <a:ext cx="353705" cy="5184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12545" y="4630737"/>
            <a:ext cx="347945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利用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range()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输出列表中的所有元素，如何修改程序？</a:t>
            </a:r>
          </a:p>
        </p:txBody>
      </p:sp>
      <p:grpSp>
        <p:nvGrpSpPr>
          <p:cNvPr id="15" name="组合 14"/>
          <p:cNvGrpSpPr/>
          <p:nvPr/>
        </p:nvGrpSpPr>
        <p:grpSpPr>
          <a:xfrm rot="1920000">
            <a:off x="10071948" y="3805848"/>
            <a:ext cx="691750" cy="694055"/>
            <a:chOff x="17704" y="7751"/>
            <a:chExt cx="1382" cy="1386"/>
          </a:xfrm>
        </p:grpSpPr>
        <p:sp>
          <p:nvSpPr>
            <p:cNvPr id="18" name="ïsľiďê"/>
            <p:cNvSpPr/>
            <p:nvPr/>
          </p:nvSpPr>
          <p:spPr bwMode="auto">
            <a:xfrm>
              <a:off x="17704" y="7751"/>
              <a:ext cx="1383" cy="1386"/>
            </a:xfrm>
            <a:prstGeom prst="ellipse">
              <a:avLst/>
            </a:prstGeom>
            <a:solidFill>
              <a:srgbClr val="F4A229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90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" name="íśľîde"/>
            <p:cNvSpPr/>
            <p:nvPr/>
          </p:nvSpPr>
          <p:spPr bwMode="auto">
            <a:xfrm>
              <a:off x="18070" y="8090"/>
              <a:ext cx="650" cy="708"/>
            </a:xfrm>
            <a:custGeom>
              <a:avLst/>
              <a:gdLst>
                <a:gd name="connsiteX0" fmla="*/ 176272 w 556267"/>
                <a:gd name="connsiteY0" fmla="*/ 555492 h 606087"/>
                <a:gd name="connsiteX1" fmla="*/ 380065 w 556267"/>
                <a:gd name="connsiteY1" fmla="*/ 555492 h 606087"/>
                <a:gd name="connsiteX2" fmla="*/ 379295 w 556267"/>
                <a:gd name="connsiteY2" fmla="*/ 574730 h 606087"/>
                <a:gd name="connsiteX3" fmla="*/ 379295 w 556267"/>
                <a:gd name="connsiteY3" fmla="*/ 606087 h 606087"/>
                <a:gd name="connsiteX4" fmla="*/ 177043 w 556267"/>
                <a:gd name="connsiteY4" fmla="*/ 606087 h 606087"/>
                <a:gd name="connsiteX5" fmla="*/ 177043 w 556267"/>
                <a:gd name="connsiteY5" fmla="*/ 580116 h 606087"/>
                <a:gd name="connsiteX6" fmla="*/ 176272 w 556267"/>
                <a:gd name="connsiteY6" fmla="*/ 555492 h 606087"/>
                <a:gd name="connsiteX7" fmla="*/ 170486 w 556267"/>
                <a:gd name="connsiteY7" fmla="*/ 504967 h 606087"/>
                <a:gd name="connsiteX8" fmla="*/ 386134 w 556267"/>
                <a:gd name="connsiteY8" fmla="*/ 504967 h 606087"/>
                <a:gd name="connsiteX9" fmla="*/ 382185 w 556267"/>
                <a:gd name="connsiteY9" fmla="*/ 530300 h 606087"/>
                <a:gd name="connsiteX10" fmla="*/ 174050 w 556267"/>
                <a:gd name="connsiteY10" fmla="*/ 530300 h 606087"/>
                <a:gd name="connsiteX11" fmla="*/ 170486 w 556267"/>
                <a:gd name="connsiteY11" fmla="*/ 504967 h 606087"/>
                <a:gd name="connsiteX12" fmla="*/ 481527 w 556267"/>
                <a:gd name="connsiteY12" fmla="*/ 380419 h 606087"/>
                <a:gd name="connsiteX13" fmla="*/ 525359 w 556267"/>
                <a:gd name="connsiteY13" fmla="*/ 405623 h 606087"/>
                <a:gd name="connsiteX14" fmla="*/ 512643 w 556267"/>
                <a:gd name="connsiteY14" fmla="*/ 427557 h 606087"/>
                <a:gd name="connsiteX15" fmla="*/ 468907 w 556267"/>
                <a:gd name="connsiteY15" fmla="*/ 402256 h 606087"/>
                <a:gd name="connsiteX16" fmla="*/ 74740 w 556267"/>
                <a:gd name="connsiteY16" fmla="*/ 380419 h 606087"/>
                <a:gd name="connsiteX17" fmla="*/ 87360 w 556267"/>
                <a:gd name="connsiteY17" fmla="*/ 402353 h 606087"/>
                <a:gd name="connsiteX18" fmla="*/ 43528 w 556267"/>
                <a:gd name="connsiteY18" fmla="*/ 427557 h 606087"/>
                <a:gd name="connsiteX19" fmla="*/ 30908 w 556267"/>
                <a:gd name="connsiteY19" fmla="*/ 405720 h 606087"/>
                <a:gd name="connsiteX20" fmla="*/ 505742 w 556267"/>
                <a:gd name="connsiteY20" fmla="*/ 265115 h 606087"/>
                <a:gd name="connsiteX21" fmla="*/ 556267 w 556267"/>
                <a:gd name="connsiteY21" fmla="*/ 265115 h 606087"/>
                <a:gd name="connsiteX22" fmla="*/ 556267 w 556267"/>
                <a:gd name="connsiteY22" fmla="*/ 290448 h 606087"/>
                <a:gd name="connsiteX23" fmla="*/ 505742 w 556267"/>
                <a:gd name="connsiteY23" fmla="*/ 290448 h 606087"/>
                <a:gd name="connsiteX24" fmla="*/ 0 w 556267"/>
                <a:gd name="connsiteY24" fmla="*/ 265115 h 606087"/>
                <a:gd name="connsiteX25" fmla="*/ 50525 w 556267"/>
                <a:gd name="connsiteY25" fmla="*/ 265115 h 606087"/>
                <a:gd name="connsiteX26" fmla="*/ 50525 w 556267"/>
                <a:gd name="connsiteY26" fmla="*/ 290448 h 606087"/>
                <a:gd name="connsiteX27" fmla="*/ 0 w 556267"/>
                <a:gd name="connsiteY27" fmla="*/ 290448 h 606087"/>
                <a:gd name="connsiteX28" fmla="*/ 512739 w 556267"/>
                <a:gd name="connsiteY28" fmla="*/ 128006 h 606087"/>
                <a:gd name="connsiteX29" fmla="*/ 525359 w 556267"/>
                <a:gd name="connsiteY29" fmla="*/ 149823 h 606087"/>
                <a:gd name="connsiteX30" fmla="*/ 481527 w 556267"/>
                <a:gd name="connsiteY30" fmla="*/ 175003 h 606087"/>
                <a:gd name="connsiteX31" fmla="*/ 468907 w 556267"/>
                <a:gd name="connsiteY31" fmla="*/ 153186 h 606087"/>
                <a:gd name="connsiteX32" fmla="*/ 43528 w 556267"/>
                <a:gd name="connsiteY32" fmla="*/ 127935 h 606087"/>
                <a:gd name="connsiteX33" fmla="*/ 87360 w 556267"/>
                <a:gd name="connsiteY33" fmla="*/ 153197 h 606087"/>
                <a:gd name="connsiteX34" fmla="*/ 74740 w 556267"/>
                <a:gd name="connsiteY34" fmla="*/ 175002 h 606087"/>
                <a:gd name="connsiteX35" fmla="*/ 30908 w 556267"/>
                <a:gd name="connsiteY35" fmla="*/ 149836 h 606087"/>
                <a:gd name="connsiteX36" fmla="*/ 297059 w 556267"/>
                <a:gd name="connsiteY36" fmla="*/ 76575 h 606087"/>
                <a:gd name="connsiteX37" fmla="*/ 404602 w 556267"/>
                <a:gd name="connsiteY37" fmla="*/ 124032 h 606087"/>
                <a:gd name="connsiteX38" fmla="*/ 467778 w 556267"/>
                <a:gd name="connsiteY38" fmla="*/ 265117 h 606087"/>
                <a:gd name="connsiteX39" fmla="*/ 441583 w 556267"/>
                <a:gd name="connsiteY39" fmla="*/ 361098 h 606087"/>
                <a:gd name="connsiteX40" fmla="*/ 391794 w 556267"/>
                <a:gd name="connsiteY40" fmla="*/ 479775 h 606087"/>
                <a:gd name="connsiteX41" fmla="*/ 165285 w 556267"/>
                <a:gd name="connsiteY41" fmla="*/ 479775 h 606087"/>
                <a:gd name="connsiteX42" fmla="*/ 118192 w 556267"/>
                <a:gd name="connsiteY42" fmla="*/ 366676 h 606087"/>
                <a:gd name="connsiteX43" fmla="*/ 89879 w 556267"/>
                <a:gd name="connsiteY43" fmla="*/ 242420 h 606087"/>
                <a:gd name="connsiteX44" fmla="*/ 256582 w 556267"/>
                <a:gd name="connsiteY44" fmla="*/ 76907 h 606087"/>
                <a:gd name="connsiteX45" fmla="*/ 297059 w 556267"/>
                <a:gd name="connsiteY45" fmla="*/ 76575 h 606087"/>
                <a:gd name="connsiteX46" fmla="*/ 150042 w 556267"/>
                <a:gd name="connsiteY46" fmla="*/ 30978 h 606087"/>
                <a:gd name="connsiteX47" fmla="*/ 175284 w 556267"/>
                <a:gd name="connsiteY47" fmla="*/ 74605 h 606087"/>
                <a:gd name="connsiteX48" fmla="*/ 153414 w 556267"/>
                <a:gd name="connsiteY48" fmla="*/ 87289 h 606087"/>
                <a:gd name="connsiteX49" fmla="*/ 128076 w 556267"/>
                <a:gd name="connsiteY49" fmla="*/ 43566 h 606087"/>
                <a:gd name="connsiteX50" fmla="*/ 406225 w 556267"/>
                <a:gd name="connsiteY50" fmla="*/ 30837 h 606087"/>
                <a:gd name="connsiteX51" fmla="*/ 428191 w 556267"/>
                <a:gd name="connsiteY51" fmla="*/ 43441 h 606087"/>
                <a:gd name="connsiteX52" fmla="*/ 402853 w 556267"/>
                <a:gd name="connsiteY52" fmla="*/ 87219 h 606087"/>
                <a:gd name="connsiteX53" fmla="*/ 380983 w 556267"/>
                <a:gd name="connsiteY53" fmla="*/ 74615 h 606087"/>
                <a:gd name="connsiteX54" fmla="*/ 265538 w 556267"/>
                <a:gd name="connsiteY54" fmla="*/ 0 h 606087"/>
                <a:gd name="connsiteX55" fmla="*/ 290730 w 556267"/>
                <a:gd name="connsiteY55" fmla="*/ 0 h 606087"/>
                <a:gd name="connsiteX56" fmla="*/ 290730 w 556267"/>
                <a:gd name="connsiteY56" fmla="*/ 50525 h 606087"/>
                <a:gd name="connsiteX57" fmla="*/ 265538 w 556267"/>
                <a:gd name="connsiteY57" fmla="*/ 50525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56267" h="606087">
                  <a:moveTo>
                    <a:pt x="176272" y="555492"/>
                  </a:moveTo>
                  <a:lnTo>
                    <a:pt x="380065" y="555492"/>
                  </a:lnTo>
                  <a:cubicBezTo>
                    <a:pt x="379680" y="561937"/>
                    <a:pt x="379295" y="568381"/>
                    <a:pt x="379295" y="574730"/>
                  </a:cubicBezTo>
                  <a:lnTo>
                    <a:pt x="379295" y="606087"/>
                  </a:lnTo>
                  <a:lnTo>
                    <a:pt x="177043" y="606087"/>
                  </a:lnTo>
                  <a:lnTo>
                    <a:pt x="177043" y="580116"/>
                  </a:lnTo>
                  <a:cubicBezTo>
                    <a:pt x="177043" y="571844"/>
                    <a:pt x="176657" y="563668"/>
                    <a:pt x="176272" y="555492"/>
                  </a:cubicBezTo>
                  <a:close/>
                  <a:moveTo>
                    <a:pt x="170486" y="504967"/>
                  </a:moveTo>
                  <a:lnTo>
                    <a:pt x="386134" y="504967"/>
                  </a:lnTo>
                  <a:cubicBezTo>
                    <a:pt x="384593" y="513443"/>
                    <a:pt x="383245" y="521824"/>
                    <a:pt x="382185" y="530300"/>
                  </a:cubicBezTo>
                  <a:lnTo>
                    <a:pt x="174050" y="530300"/>
                  </a:lnTo>
                  <a:cubicBezTo>
                    <a:pt x="173087" y="521727"/>
                    <a:pt x="171931" y="513347"/>
                    <a:pt x="170486" y="504967"/>
                  </a:cubicBezTo>
                  <a:close/>
                  <a:moveTo>
                    <a:pt x="481527" y="380419"/>
                  </a:moveTo>
                  <a:lnTo>
                    <a:pt x="525359" y="405623"/>
                  </a:lnTo>
                  <a:lnTo>
                    <a:pt x="512643" y="427557"/>
                  </a:lnTo>
                  <a:lnTo>
                    <a:pt x="468907" y="402256"/>
                  </a:lnTo>
                  <a:close/>
                  <a:moveTo>
                    <a:pt x="74740" y="380419"/>
                  </a:moveTo>
                  <a:lnTo>
                    <a:pt x="87360" y="402353"/>
                  </a:lnTo>
                  <a:lnTo>
                    <a:pt x="43528" y="427557"/>
                  </a:lnTo>
                  <a:lnTo>
                    <a:pt x="30908" y="405720"/>
                  </a:lnTo>
                  <a:close/>
                  <a:moveTo>
                    <a:pt x="505742" y="265115"/>
                  </a:moveTo>
                  <a:lnTo>
                    <a:pt x="556267" y="265115"/>
                  </a:lnTo>
                  <a:lnTo>
                    <a:pt x="556267" y="290448"/>
                  </a:lnTo>
                  <a:lnTo>
                    <a:pt x="505742" y="290448"/>
                  </a:lnTo>
                  <a:close/>
                  <a:moveTo>
                    <a:pt x="0" y="265115"/>
                  </a:moveTo>
                  <a:lnTo>
                    <a:pt x="50525" y="265115"/>
                  </a:lnTo>
                  <a:lnTo>
                    <a:pt x="50525" y="290448"/>
                  </a:lnTo>
                  <a:lnTo>
                    <a:pt x="0" y="290448"/>
                  </a:lnTo>
                  <a:close/>
                  <a:moveTo>
                    <a:pt x="512739" y="128006"/>
                  </a:moveTo>
                  <a:lnTo>
                    <a:pt x="525359" y="149823"/>
                  </a:lnTo>
                  <a:lnTo>
                    <a:pt x="481527" y="175003"/>
                  </a:lnTo>
                  <a:lnTo>
                    <a:pt x="468907" y="153186"/>
                  </a:lnTo>
                  <a:close/>
                  <a:moveTo>
                    <a:pt x="43528" y="127935"/>
                  </a:moveTo>
                  <a:lnTo>
                    <a:pt x="87360" y="153197"/>
                  </a:lnTo>
                  <a:lnTo>
                    <a:pt x="74740" y="175002"/>
                  </a:lnTo>
                  <a:lnTo>
                    <a:pt x="30908" y="149836"/>
                  </a:lnTo>
                  <a:close/>
                  <a:moveTo>
                    <a:pt x="297059" y="76575"/>
                  </a:moveTo>
                  <a:cubicBezTo>
                    <a:pt x="336834" y="80411"/>
                    <a:pt x="374049" y="96623"/>
                    <a:pt x="404602" y="124032"/>
                  </a:cubicBezTo>
                  <a:cubicBezTo>
                    <a:pt x="444761" y="159808"/>
                    <a:pt x="467778" y="211357"/>
                    <a:pt x="467778" y="265117"/>
                  </a:cubicBezTo>
                  <a:cubicBezTo>
                    <a:pt x="467778" y="298874"/>
                    <a:pt x="458726" y="332053"/>
                    <a:pt x="441583" y="361098"/>
                  </a:cubicBezTo>
                  <a:cubicBezTo>
                    <a:pt x="418567" y="400144"/>
                    <a:pt x="402002" y="439767"/>
                    <a:pt x="391794" y="479775"/>
                  </a:cubicBezTo>
                  <a:lnTo>
                    <a:pt x="165285" y="479775"/>
                  </a:lnTo>
                  <a:cubicBezTo>
                    <a:pt x="155462" y="438709"/>
                    <a:pt x="139861" y="400529"/>
                    <a:pt x="118192" y="366676"/>
                  </a:cubicBezTo>
                  <a:cubicBezTo>
                    <a:pt x="94405" y="329649"/>
                    <a:pt x="84678" y="286660"/>
                    <a:pt x="89879" y="242420"/>
                  </a:cubicBezTo>
                  <a:cubicBezTo>
                    <a:pt x="99894" y="156057"/>
                    <a:pt x="170100" y="86524"/>
                    <a:pt x="256582" y="76907"/>
                  </a:cubicBezTo>
                  <a:cubicBezTo>
                    <a:pt x="270258" y="75392"/>
                    <a:pt x="283800" y="75296"/>
                    <a:pt x="297059" y="76575"/>
                  </a:cubicBezTo>
                  <a:close/>
                  <a:moveTo>
                    <a:pt x="150042" y="30978"/>
                  </a:moveTo>
                  <a:lnTo>
                    <a:pt x="175284" y="74605"/>
                  </a:lnTo>
                  <a:lnTo>
                    <a:pt x="153414" y="87289"/>
                  </a:lnTo>
                  <a:lnTo>
                    <a:pt x="128076" y="43566"/>
                  </a:lnTo>
                  <a:close/>
                  <a:moveTo>
                    <a:pt x="406225" y="30837"/>
                  </a:moveTo>
                  <a:lnTo>
                    <a:pt x="428191" y="43441"/>
                  </a:lnTo>
                  <a:lnTo>
                    <a:pt x="402853" y="87219"/>
                  </a:lnTo>
                  <a:lnTo>
                    <a:pt x="380983" y="74615"/>
                  </a:lnTo>
                  <a:close/>
                  <a:moveTo>
                    <a:pt x="265538" y="0"/>
                  </a:moveTo>
                  <a:lnTo>
                    <a:pt x="290730" y="0"/>
                  </a:lnTo>
                  <a:lnTo>
                    <a:pt x="290730" y="50525"/>
                  </a:lnTo>
                  <a:lnTo>
                    <a:pt x="265538" y="50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9" grpId="0" bldLvl="0" animBg="1"/>
      <p:bldP spid="20" grpId="0" bldLvl="0" animBg="1"/>
      <p:bldP spid="22" grpId="0" bldLvl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3658" y="2003825"/>
            <a:ext cx="6885701" cy="18192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864725" y="6134100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z="1000" smtClean="0"/>
              <a:t>14</a:t>
            </a:fld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643978" y="997532"/>
            <a:ext cx="1141229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利用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range()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输出列表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[“apple”, “banana”, “peach”]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中的所有元素。</a:t>
            </a:r>
            <a:endParaRPr lang="zh-CN" altLang="en-US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9912" y="1942499"/>
            <a:ext cx="1666875" cy="1819275"/>
          </a:xfrm>
          <a:prstGeom prst="rect">
            <a:avLst/>
          </a:prstGeom>
        </p:spPr>
      </p:pic>
      <p:sp>
        <p:nvSpPr>
          <p:cNvPr id="27" name="椭圆 26"/>
          <p:cNvSpPr/>
          <p:nvPr/>
        </p:nvSpPr>
        <p:spPr>
          <a:xfrm>
            <a:off x="6603422" y="3039220"/>
            <a:ext cx="1685925" cy="4528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8" name="组合 27"/>
          <p:cNvGrpSpPr/>
          <p:nvPr/>
        </p:nvGrpSpPr>
        <p:grpSpPr>
          <a:xfrm>
            <a:off x="1879600" y="4444365"/>
            <a:ext cx="9894570" cy="1281960"/>
            <a:chOff x="333377" y="3808807"/>
            <a:chExt cx="11573061" cy="1281788"/>
          </a:xfrm>
        </p:grpSpPr>
        <p:grpSp>
          <p:nvGrpSpPr>
            <p:cNvPr id="29" name="组合 28"/>
            <p:cNvGrpSpPr/>
            <p:nvPr/>
          </p:nvGrpSpPr>
          <p:grpSpPr>
            <a:xfrm>
              <a:off x="333377" y="3808807"/>
              <a:ext cx="11573061" cy="1281788"/>
              <a:chOff x="333377" y="3808807"/>
              <a:chExt cx="11573061" cy="1281788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333377" y="4316246"/>
                <a:ext cx="11573061" cy="774349"/>
              </a:xfrm>
              <a:prstGeom prst="roundRect">
                <a:avLst/>
              </a:prstGeom>
              <a:solidFill>
                <a:srgbClr val="D3E9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" name="矩形: 圆角 31"/>
              <p:cNvSpPr/>
              <p:nvPr/>
            </p:nvSpPr>
            <p:spPr>
              <a:xfrm>
                <a:off x="333377" y="3808807"/>
                <a:ext cx="1971675" cy="473184"/>
              </a:xfrm>
              <a:prstGeom prst="roundRect">
                <a:avLst/>
              </a:prstGeom>
              <a:solidFill>
                <a:srgbClr val="48D45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亲身体验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504825" y="4384757"/>
              <a:ext cx="11249025" cy="553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利用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for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循环语句，结合函数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range()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、</a:t>
              </a:r>
              <a:r>
                <a:rPr lang="en-US" altLang="zh-CN" sz="20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len</a:t>
              </a:r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()</a:t>
              </a:r>
              <a:r>
                <a:rPr lang="zh-CN" altLang="en-US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，输出字符串</a:t>
              </a:r>
              <a:r>
                <a:rPr lang="en-US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“Python3”</a:t>
              </a:r>
              <a:r>
                <a:rPr lang="zh-CN" altLang="en-US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中的各个字符。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7126" y="953886"/>
            <a:ext cx="11355459" cy="66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阅读程序写结果，并在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IDLE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中进行验证。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9501" y="1593760"/>
            <a:ext cx="115745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/>
          <a:srcRect t="2404" b="-1"/>
          <a:stretch>
            <a:fillRect/>
          </a:stretch>
        </p:blipFill>
        <p:spPr>
          <a:xfrm>
            <a:off x="1986598" y="1875726"/>
            <a:ext cx="7476734" cy="140404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6285" y="2060575"/>
            <a:ext cx="2352675" cy="930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659501" y="3677877"/>
            <a:ext cx="115745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1223" y="3909770"/>
            <a:ext cx="7476734" cy="178610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13419" y="4735110"/>
            <a:ext cx="2973899" cy="1192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97028" y="970880"/>
            <a:ext cx="11355459" cy="1957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．和同学说一说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循环的执行过程。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．利用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range()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函数编写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循环程序要注意哪些地方？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．关于这节课的知识，还有什么困惑？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13255" y="3957320"/>
            <a:ext cx="10278745" cy="1753235"/>
            <a:chOff x="335280" y="4456268"/>
            <a:chExt cx="11599730" cy="2305229"/>
          </a:xfrm>
        </p:grpSpPr>
        <p:sp>
          <p:nvSpPr>
            <p:cNvPr id="11" name="矩形: 圆角 6"/>
            <p:cNvSpPr/>
            <p:nvPr/>
          </p:nvSpPr>
          <p:spPr>
            <a:xfrm>
              <a:off x="335280" y="4691773"/>
              <a:ext cx="11599730" cy="1879600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solidFill>
                <a:srgbClr val="FFBF5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4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5612" y="4456268"/>
              <a:ext cx="11093583" cy="23052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66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静心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观察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、细心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编程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、耐心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调试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参考资料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DFFDD7-F06E-6546-A8DF-A9A9D7C7CC0B}"/>
              </a:ext>
            </a:extLst>
          </p:cNvPr>
          <p:cNvSpPr txBox="1"/>
          <p:nvPr/>
        </p:nvSpPr>
        <p:spPr>
          <a:xfrm>
            <a:off x="2062222" y="1883240"/>
            <a:ext cx="9595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GB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浙江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信息技术教材八年级上册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/>
              <a:t>Python</a:t>
            </a:r>
            <a:r>
              <a:rPr kumimoji="1" lang="zh-CN" altLang="en" sz="2400" dirty="0"/>
              <a:t>官方文档</a:t>
            </a:r>
            <a:r>
              <a:rPr kumimoji="1" lang="zh-CN" altLang="en-US" sz="2400" dirty="0"/>
              <a:t>中文版：</a:t>
            </a:r>
            <a:r>
              <a:rPr kumimoji="1" lang="en" altLang="zh-CN" sz="2400" dirty="0"/>
              <a:t>https://</a:t>
            </a:r>
            <a:r>
              <a:rPr kumimoji="1" lang="en" altLang="zh-CN" sz="2400" dirty="0" err="1"/>
              <a:t>docs.python.org</a:t>
            </a:r>
            <a:r>
              <a:rPr kumimoji="1" lang="en" altLang="zh-CN" sz="2400" dirty="0"/>
              <a:t>/</a:t>
            </a:r>
            <a:r>
              <a:rPr kumimoji="1" lang="en" altLang="zh-CN" sz="2400" dirty="0" err="1"/>
              <a:t>zh-cn</a:t>
            </a:r>
            <a:r>
              <a:rPr kumimoji="1" lang="en" altLang="zh-CN" sz="2400" dirty="0"/>
              <a:t>/3/library/</a:t>
            </a:r>
            <a:r>
              <a:rPr kumimoji="1" lang="en" altLang="zh-CN" sz="2400" dirty="0" err="1"/>
              <a:t>stdtypes.html#typesseq-range</a:t>
            </a:r>
            <a:endParaRPr kumimoji="1" lang="zh-CN" altLang="en-US" sz="2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学习手册 第三版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与孩子一起学编程</a:t>
            </a:r>
            <a:endParaRPr kumimoji="1" lang="en-US" altLang="zh-CN" sz="24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北京大学软件与微电子学院 高天放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笨方法学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python100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天从新手到大师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8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53114" y="1770873"/>
            <a:ext cx="5158742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流水线上固定位置的</a:t>
            </a:r>
            <a:endParaRPr lang="en-US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工人劳动，有什么特点？</a:t>
            </a:r>
            <a:endParaRPr lang="zh-CN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9479" y="6446890"/>
            <a:ext cx="6472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图片来源</a:t>
            </a:r>
            <a:r>
              <a:rPr lang="en" altLang="zh-CN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https://pic4.zhimg.com/50/v2-08192fb944ff59706bd997f864c1c135_hd.gif</a:t>
            </a:r>
            <a:endParaRPr lang="zh-CN" altLang="en-US" sz="1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9379" y="3679038"/>
            <a:ext cx="526923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在一定的条件下，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不断</a:t>
            </a:r>
            <a:r>
              <a:rPr lang="zh-CN" altLang="en-US" sz="28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重复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同样的操作。</a:t>
            </a:r>
            <a:endParaRPr lang="zh-CN" altLang="en-US" sz="40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768F4245-3FC4-6745-A277-0EA05619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17" y="1964729"/>
            <a:ext cx="3972812" cy="299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A56A8B84-3190-BF4C-AD18-895FB2FCD6C6}"/>
              </a:ext>
            </a:extLst>
          </p:cNvPr>
          <p:cNvSpPr/>
          <p:nvPr/>
        </p:nvSpPr>
        <p:spPr>
          <a:xfrm>
            <a:off x="1481271" y="-63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3700" y="1618917"/>
            <a:ext cx="7753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想一想，生活中还有哪些循环事件呢？</a:t>
            </a:r>
          </a:p>
        </p:txBody>
      </p:sp>
      <p:pic>
        <p:nvPicPr>
          <p:cNvPr id="8" name="图片 7" descr="QUgEBUr3Nn.z1bJWqk-oTQ_m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99" y="2932894"/>
            <a:ext cx="3334338" cy="222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762539" y="5779699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交通信号灯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73977" y="5779699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四季更替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13333" b="33768"/>
          <a:stretch>
            <a:fillRect/>
          </a:stretch>
        </p:blipFill>
        <p:spPr>
          <a:xfrm>
            <a:off x="5081396" y="2838605"/>
            <a:ext cx="3182494" cy="231718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CD61522-DEE0-5641-BDEC-5A093206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766" y="3012659"/>
            <a:ext cx="2633355" cy="17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27EFCEB-E757-924C-AB79-CAB0D59A12D5}"/>
              </a:ext>
            </a:extLst>
          </p:cNvPr>
          <p:cNvSpPr txBox="1"/>
          <p:nvPr/>
        </p:nvSpPr>
        <p:spPr>
          <a:xfrm>
            <a:off x="8585415" y="5779698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太阳东升西落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3303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14805" y="1260475"/>
            <a:ext cx="10064750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Python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程序的基本结构只有三种：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结构、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结构。循环结构是十分重要的程序控制结构，其特点是：</a:t>
            </a:r>
            <a:endParaRPr lang="zh-CN" altLang="en-US" sz="24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对话气泡: 椭圆形 4"/>
          <p:cNvSpPr/>
          <p:nvPr/>
        </p:nvSpPr>
        <p:spPr>
          <a:xfrm>
            <a:off x="1991360" y="3020695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循环条件</a:t>
            </a:r>
          </a:p>
        </p:txBody>
      </p:sp>
      <p:sp>
        <p:nvSpPr>
          <p:cNvPr id="18" name="对话气泡: 椭圆形 6"/>
          <p:cNvSpPr/>
          <p:nvPr/>
        </p:nvSpPr>
        <p:spPr>
          <a:xfrm>
            <a:off x="6591935" y="3020695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19" name="矩形 18"/>
          <p:cNvSpPr/>
          <p:nvPr/>
        </p:nvSpPr>
        <p:spPr>
          <a:xfrm>
            <a:off x="1991360" y="3957320"/>
            <a:ext cx="105759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给定条件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成立时，反复执行某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程序段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，直到条件不成立为止。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24199" y="4942145"/>
            <a:ext cx="10952480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程序中，主要有两种循环结构的语句：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4015" y="1013460"/>
            <a:ext cx="10441305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循环语句是通过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某一序列对象来构建循环，循环结束的条件就是对象遍历完成。</a:t>
            </a: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4015" y="4810125"/>
            <a:ext cx="10588625" cy="1774805"/>
            <a:chOff x="333377" y="3808807"/>
            <a:chExt cx="11573061" cy="1774882"/>
          </a:xfrm>
        </p:grpSpPr>
        <p:grpSp>
          <p:nvGrpSpPr>
            <p:cNvPr id="9" name="组合 8"/>
            <p:cNvGrpSpPr/>
            <p:nvPr/>
          </p:nvGrpSpPr>
          <p:grpSpPr>
            <a:xfrm>
              <a:off x="333377" y="3808807"/>
              <a:ext cx="11573061" cy="1719020"/>
              <a:chOff x="333377" y="3808807"/>
              <a:chExt cx="11573061" cy="1719020"/>
            </a:xfrm>
          </p:grpSpPr>
          <p:sp>
            <p:nvSpPr>
              <p:cNvPr id="12" name="矩形: 圆角 14"/>
              <p:cNvSpPr/>
              <p:nvPr/>
            </p:nvSpPr>
            <p:spPr>
              <a:xfrm>
                <a:off x="333377" y="4316246"/>
                <a:ext cx="11573061" cy="12115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6"/>
              <p:cNvSpPr/>
              <p:nvPr/>
            </p:nvSpPr>
            <p:spPr>
              <a:xfrm>
                <a:off x="333377" y="3808807"/>
                <a:ext cx="1971675" cy="473184"/>
              </a:xfrm>
              <a:prstGeom prst="roundRect">
                <a:avLst/>
              </a:prstGeom>
              <a:solidFill>
                <a:srgbClr val="F5A92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知识链接</a:t>
                </a: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04825" y="4384757"/>
              <a:ext cx="11249025" cy="1198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zh-CN" altLang="en-US" sz="2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遍历   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遍历是指根据数据之间的逻辑结构，遵循一定的顺序，依次对数据的所有元素做一次且仅做一次访问。</a:t>
              </a:r>
              <a:endPara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27" b="88728" l="2365" r="98029">
                        <a14:foregroundMark x1="3153" y1="40751" x2="3153" y2="40751"/>
                        <a14:foregroundMark x1="3153" y1="28035" x2="3041" y2="56358"/>
                        <a14:foregroundMark x1="9291" y1="30636" x2="9178" y2="57803"/>
                        <a14:foregroundMark x1="15259" y1="36705" x2="15259" y2="54046"/>
                        <a14:foregroundMark x1="2477" y1="10116" x2="2477" y2="10116"/>
                        <a14:foregroundMark x1="21509" y1="15029" x2="21509" y2="15029"/>
                        <a14:foregroundMark x1="28885" y1="17919" x2="28885" y2="17919"/>
                        <a14:foregroundMark x1="34516" y1="28035" x2="34516" y2="28035"/>
                        <a14:foregroundMark x1="40653" y1="25145" x2="40653" y2="25145"/>
                        <a14:foregroundMark x1="47297" y1="31214" x2="47297" y2="31214"/>
                        <a14:foregroundMark x1="53660" y1="32948" x2="53660" y2="32948"/>
                        <a14:foregroundMark x1="60135" y1="37283" x2="60135" y2="37283"/>
                        <a14:foregroundMark x1="66948" y1="36127" x2="66948" y2="36127"/>
                        <a14:foregroundMark x1="72466" y1="34104" x2="72466" y2="34104"/>
                        <a14:foregroundMark x1="79167" y1="36127" x2="79167" y2="36127"/>
                        <a14:foregroundMark x1="84685" y1="38439" x2="84685" y2="38439"/>
                        <a14:foregroundMark x1="91441" y1="36705" x2="91441" y2="36705"/>
                        <a14:foregroundMark x1="98029" y1="39595" x2="98029" y2="39595"/>
                        <a14:backgroundMark x1="5856" y1="16763" x2="5856" y2="65607"/>
                        <a14:backgroundMark x1="11374" y1="10694" x2="11543" y2="54046"/>
                        <a14:backgroundMark x1="17962" y1="12428" x2="18919" y2="63006"/>
                        <a14:backgroundMark x1="25113" y1="11850" x2="25225" y2="63006"/>
                        <a14:backgroundMark x1="31363" y1="15607" x2="31588" y2="64451"/>
                        <a14:backgroundMark x1="36881" y1="20231" x2="36881" y2="20231"/>
                        <a14:backgroundMark x1="50957" y1="12428" x2="50957" y2="63584"/>
                        <a14:backgroundMark x1="56813" y1="17341" x2="56813" y2="58382"/>
                        <a14:backgroundMark x1="64245" y1="20231" x2="64133" y2="61850"/>
                        <a14:backgroundMark x1="69538" y1="19653" x2="69538" y2="63006"/>
                        <a14:backgroundMark x1="69538" y1="63006" x2="69538" y2="63006"/>
                        <a14:backgroundMark x1="75619" y1="15607" x2="75507" y2="64451"/>
                        <a14:backgroundMark x1="81869" y1="15029" x2="81700" y2="66763"/>
                        <a14:backgroundMark x1="88063" y1="18497" x2="88063" y2="67919"/>
                        <a14:backgroundMark x1="94144" y1="18497" x2="93919" y2="65607"/>
                        <a14:backgroundMark x1="11655" y1="6936" x2="17624" y2="4046"/>
                        <a14:backgroundMark x1="37725" y1="30058" x2="37725" y2="61850"/>
                        <a14:backgroundMark x1="42962" y1="19075" x2="43356" y2="60116"/>
                        <a14:backgroundMark x1="732" y1="19075" x2="225" y2="48555"/>
                        <a14:backgroundMark x1="38964" y1="5202" x2="38964" y2="16185"/>
                        <a14:backgroundMark x1="37950" y1="8960" x2="37950" y2="30058"/>
                        <a14:backgroundMark x1="37725" y1="4046" x2="37725" y2="21676"/>
                        <a14:backgroundMark x1="42173" y1="1734" x2="43581" y2="67341"/>
                        <a14:backgroundMark x1="43581" y1="67341" x2="43356" y2="96821"/>
                        <a14:backgroundMark x1="42061" y1="58960" x2="42061" y2="58960"/>
                        <a14:backgroundMark x1="42286" y1="73988" x2="42286" y2="73988"/>
                        <a14:backgroundMark x1="39471" y1="83526" x2="39471" y2="83526"/>
                        <a14:backgroundMark x1="38964" y1="86705" x2="38964" y2="86705"/>
                        <a14:backgroundMark x1="38739" y1="37861" x2="38739" y2="37861"/>
                        <a14:backgroundMark x1="38626" y1="41908" x2="38626" y2="41908"/>
                        <a14:backgroundMark x1="36149" y1="37283" x2="36149" y2="37283"/>
                        <a14:backgroundMark x1="36543" y1="59538" x2="36543" y2="59538"/>
                      </a14:backgroundRemoval>
                    </a14:imgEffect>
                  </a14:imgLayer>
                </a14:imgProps>
              </a:ext>
            </a:extLst>
          </a:blip>
          <a:srcRect r="18914"/>
          <a:stretch>
            <a:fillRect/>
          </a:stretch>
        </p:blipFill>
        <p:spPr>
          <a:xfrm>
            <a:off x="3883025" y="2597785"/>
            <a:ext cx="6287770" cy="1616075"/>
          </a:xfrm>
          <a:prstGeom prst="rect">
            <a:avLst/>
          </a:prstGeom>
        </p:spPr>
      </p:pic>
      <p:graphicFrame>
        <p:nvGraphicFramePr>
          <p:cNvPr id="27" name="表格 12"/>
          <p:cNvGraphicFramePr>
            <a:graphicFrameLocks noGrp="1"/>
          </p:cNvGraphicFramePr>
          <p:nvPr/>
        </p:nvGraphicFramePr>
        <p:xfrm>
          <a:off x="3883025" y="4153535"/>
          <a:ext cx="6344285" cy="546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6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78816" y="1229518"/>
            <a:ext cx="8465359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循环语句的一般格式是：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1328" y="2320493"/>
            <a:ext cx="5830384" cy="257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遍历结构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[else: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语句块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]</a:t>
            </a:r>
            <a:endParaRPr lang="zh-CN" altLang="zh-CN" sz="2800" b="1" kern="1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312101" y="1715502"/>
            <a:ext cx="3226606" cy="4012546"/>
            <a:chOff x="7248476" y="1715502"/>
            <a:chExt cx="3226606" cy="4012546"/>
          </a:xfrm>
        </p:grpSpPr>
        <p:cxnSp>
          <p:nvCxnSpPr>
            <p:cNvPr id="21" name="连接符: 肘形 20"/>
            <p:cNvCxnSpPr>
              <a:stCxn id="11" idx="3"/>
            </p:cNvCxnSpPr>
            <p:nvPr/>
          </p:nvCxnSpPr>
          <p:spPr>
            <a:xfrm flipH="1">
              <a:off x="8786166" y="2892568"/>
              <a:ext cx="1300757" cy="2835480"/>
            </a:xfrm>
            <a:prstGeom prst="bentConnector4">
              <a:avLst>
                <a:gd name="adj1" fmla="val -41739"/>
                <a:gd name="adj2" fmla="val 7944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7248476" y="1715502"/>
              <a:ext cx="3226606" cy="2792282"/>
              <a:chOff x="7200903" y="1731029"/>
              <a:chExt cx="3226606" cy="2792282"/>
            </a:xfrm>
          </p:grpSpPr>
          <p:sp>
            <p:nvSpPr>
              <p:cNvPr id="11" name="流程图: 决策 10"/>
              <p:cNvSpPr/>
              <p:nvPr/>
            </p:nvSpPr>
            <p:spPr>
              <a:xfrm>
                <a:off x="7446168" y="2571882"/>
                <a:ext cx="2593182" cy="672425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序列？</a:t>
                </a:r>
              </a:p>
            </p:txBody>
          </p:sp>
          <p:sp>
            <p:nvSpPr>
              <p:cNvPr id="15" name="流程图: 过程 14"/>
              <p:cNvSpPr/>
              <p:nvPr/>
            </p:nvSpPr>
            <p:spPr>
              <a:xfrm>
                <a:off x="7799784" y="4085160"/>
                <a:ext cx="1885950" cy="438150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循环体</a:t>
                </a:r>
              </a:p>
            </p:txBody>
          </p:sp>
          <p:cxnSp>
            <p:nvCxnSpPr>
              <p:cNvPr id="18" name="直接箭头连接符 17"/>
              <p:cNvCxnSpPr>
                <a:stCxn id="11" idx="2"/>
                <a:endCxn id="15" idx="0"/>
              </p:cNvCxnSpPr>
              <p:nvPr/>
            </p:nvCxnSpPr>
            <p:spPr>
              <a:xfrm>
                <a:off x="8742759" y="3244307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8742759" y="1731029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肘形 25"/>
              <p:cNvCxnSpPr/>
              <p:nvPr/>
            </p:nvCxnSpPr>
            <p:spPr>
              <a:xfrm rot="16200000" flipV="1">
                <a:off x="6860318" y="2645036"/>
                <a:ext cx="2218860" cy="1537689"/>
              </a:xfrm>
              <a:prstGeom prst="bentConnector3">
                <a:avLst>
                  <a:gd name="adj1" fmla="val -1482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7200903" y="2304450"/>
                <a:ext cx="1537690" cy="6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8794582" y="340360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是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2011" y="2411207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否</a:t>
                </a: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7953210" y="5824964"/>
            <a:ext cx="3809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循环的执行流程图</a:t>
            </a:r>
          </a:p>
        </p:txBody>
      </p:sp>
      <p:sp>
        <p:nvSpPr>
          <p:cNvPr id="44" name="手杖形箭头 43">
            <a:extLst>
              <a:ext uri="{FF2B5EF4-FFF2-40B4-BE49-F238E27FC236}">
                <a16:creationId xmlns:a16="http://schemas.microsoft.com/office/drawing/2014/main" id="{D4DFC76E-237E-AB45-846E-2E95D8BA9E05}"/>
              </a:ext>
            </a:extLst>
          </p:cNvPr>
          <p:cNvSpPr/>
          <p:nvPr/>
        </p:nvSpPr>
        <p:spPr>
          <a:xfrm flipH="1">
            <a:off x="3762397" y="1984704"/>
            <a:ext cx="1497453" cy="473327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手杖形箭头 49">
            <a:extLst>
              <a:ext uri="{FF2B5EF4-FFF2-40B4-BE49-F238E27FC236}">
                <a16:creationId xmlns:a16="http://schemas.microsoft.com/office/drawing/2014/main" id="{C56DBDFB-34C0-B24F-83AA-78D4DA239BD6}"/>
              </a:ext>
            </a:extLst>
          </p:cNvPr>
          <p:cNvSpPr/>
          <p:nvPr/>
        </p:nvSpPr>
        <p:spPr>
          <a:xfrm rot="15865025" flipH="1">
            <a:off x="2767288" y="2948908"/>
            <a:ext cx="735827" cy="542649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5D6528C-94A6-A749-A6A8-CE70834E2F3A}"/>
              </a:ext>
            </a:extLst>
          </p:cNvPr>
          <p:cNvSpPr txBox="1"/>
          <p:nvPr/>
        </p:nvSpPr>
        <p:spPr>
          <a:xfrm>
            <a:off x="2078815" y="5343100"/>
            <a:ext cx="8465359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每次循环，从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获取元素放入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，并执行一次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endParaRPr lang="en-US" altLang="zh-CN" sz="2000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46" grpId="0"/>
      <p:bldP spid="44" grpId="0" animBg="1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标注: 弯曲线形 14"/>
          <p:cNvSpPr/>
          <p:nvPr/>
        </p:nvSpPr>
        <p:spPr>
          <a:xfrm>
            <a:off x="9772650" y="3632835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8"/>
              <a:gd name="adj6" fmla="val -86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序列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6650" y="1878965"/>
            <a:ext cx="716280" cy="27476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091680" y="1181100"/>
            <a:ext cx="455930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输出字符串中的各个字符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"Python3"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str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9" name="标注: 弯曲线形 12"/>
          <p:cNvSpPr/>
          <p:nvPr/>
        </p:nvSpPr>
        <p:spPr>
          <a:xfrm>
            <a:off x="6254786" y="3658775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7"/>
              <a:gd name="adj6" fmla="val 159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600200" y="976630"/>
            <a:ext cx="516636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</a:t>
            </a: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循环语句的一般格式：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4" name="标注: 弯曲线形 16"/>
          <p:cNvSpPr/>
          <p:nvPr/>
        </p:nvSpPr>
        <p:spPr>
          <a:xfrm>
            <a:off x="7111365" y="4638675"/>
            <a:ext cx="1337310" cy="551815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60286"/>
              <a:gd name="adj6" fmla="val 99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96644" y="5210810"/>
            <a:ext cx="10894696" cy="1282065"/>
            <a:chOff x="-465612" y="3808807"/>
            <a:chExt cx="12372050" cy="12817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33377" y="3808807"/>
              <a:ext cx="11573061" cy="1281788"/>
              <a:chOff x="333377" y="3808807"/>
              <a:chExt cx="11573061" cy="1281788"/>
            </a:xfrm>
          </p:grpSpPr>
          <p:sp>
            <p:nvSpPr>
              <p:cNvPr id="27" name="矩形: 圆角 33"/>
              <p:cNvSpPr/>
              <p:nvPr/>
            </p:nvSpPr>
            <p:spPr>
              <a:xfrm>
                <a:off x="333377" y="4316246"/>
                <a:ext cx="11573061" cy="774349"/>
              </a:xfrm>
              <a:prstGeom prst="roundRect">
                <a:avLst/>
              </a:prstGeom>
              <a:solidFill>
                <a:srgbClr val="D3E9C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34"/>
              <p:cNvSpPr/>
              <p:nvPr/>
            </p:nvSpPr>
            <p:spPr>
              <a:xfrm>
                <a:off x="333377" y="3808807"/>
                <a:ext cx="1971675" cy="473184"/>
              </a:xfrm>
              <a:prstGeom prst="roundRect">
                <a:avLst/>
              </a:prstGeom>
              <a:solidFill>
                <a:srgbClr val="48D45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亲身体验</a:t>
                </a: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-465612" y="4384628"/>
              <a:ext cx="12129035" cy="582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利用</a:t>
              </a: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for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循环语句，输出列表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['A','B','C']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中的各个元素。</a:t>
              </a:r>
              <a:endPara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2034C88-464B-C34F-A766-3FCE7AB562B8}"/>
              </a:ext>
            </a:extLst>
          </p:cNvPr>
          <p:cNvSpPr txBox="1"/>
          <p:nvPr/>
        </p:nvSpPr>
        <p:spPr>
          <a:xfrm>
            <a:off x="1601619" y="1947509"/>
            <a:ext cx="5693932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 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遍历结构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[else: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语句块</a:t>
            </a:r>
            <a:r>
              <a:rPr lang="en-US" altLang="zh-CN" sz="20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]</a:t>
            </a:r>
            <a:endParaRPr lang="zh-CN" altLang="zh-CN" sz="2000" b="1" kern="1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31" name="手杖形箭头 30">
            <a:extLst>
              <a:ext uri="{FF2B5EF4-FFF2-40B4-BE49-F238E27FC236}">
                <a16:creationId xmlns:a16="http://schemas.microsoft.com/office/drawing/2014/main" id="{5517819B-A455-3341-BB66-053F6C4AE571}"/>
              </a:ext>
            </a:extLst>
          </p:cNvPr>
          <p:cNvSpPr/>
          <p:nvPr/>
        </p:nvSpPr>
        <p:spPr>
          <a:xfrm flipH="1">
            <a:off x="3112687" y="1611720"/>
            <a:ext cx="1333871" cy="335789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手杖形箭头 32">
            <a:extLst>
              <a:ext uri="{FF2B5EF4-FFF2-40B4-BE49-F238E27FC236}">
                <a16:creationId xmlns:a16="http://schemas.microsoft.com/office/drawing/2014/main" id="{4E7103D4-7820-FA4E-ADE1-8A5EA6A01E95}"/>
              </a:ext>
            </a:extLst>
          </p:cNvPr>
          <p:cNvSpPr/>
          <p:nvPr/>
        </p:nvSpPr>
        <p:spPr>
          <a:xfrm rot="15865025" flipH="1">
            <a:off x="2184587" y="2502048"/>
            <a:ext cx="522013" cy="483370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 bldLvl="0" animBg="1"/>
      <p:bldP spid="4" grpId="0" bldLvl="0" animBg="1"/>
      <p:bldP spid="30" grpId="0"/>
      <p:bldP spid="31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1317" y="1150143"/>
            <a:ext cx="45696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亲身体验参考程序：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61317" y="4273758"/>
            <a:ext cx="45696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程序运行结果：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C92180-6B5A-224B-BF53-788D17D1F5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1317" y="1787818"/>
            <a:ext cx="4838569" cy="2026968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rot="1920000">
            <a:off x="6485907" y="1004678"/>
            <a:ext cx="691750" cy="694055"/>
            <a:chOff x="17704" y="7751"/>
            <a:chExt cx="1382" cy="1386"/>
          </a:xfrm>
        </p:grpSpPr>
        <p:sp>
          <p:nvSpPr>
            <p:cNvPr id="27" name="ïsľiďê"/>
            <p:cNvSpPr/>
            <p:nvPr/>
          </p:nvSpPr>
          <p:spPr bwMode="auto">
            <a:xfrm>
              <a:off x="17704" y="7751"/>
              <a:ext cx="1383" cy="1386"/>
            </a:xfrm>
            <a:prstGeom prst="ellipse">
              <a:avLst/>
            </a:prstGeom>
            <a:solidFill>
              <a:srgbClr val="F4A229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90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" name="íśľîde"/>
            <p:cNvSpPr/>
            <p:nvPr/>
          </p:nvSpPr>
          <p:spPr bwMode="auto">
            <a:xfrm>
              <a:off x="18070" y="8090"/>
              <a:ext cx="650" cy="708"/>
            </a:xfrm>
            <a:custGeom>
              <a:avLst/>
              <a:gdLst>
                <a:gd name="connsiteX0" fmla="*/ 176272 w 556267"/>
                <a:gd name="connsiteY0" fmla="*/ 555492 h 606087"/>
                <a:gd name="connsiteX1" fmla="*/ 380065 w 556267"/>
                <a:gd name="connsiteY1" fmla="*/ 555492 h 606087"/>
                <a:gd name="connsiteX2" fmla="*/ 379295 w 556267"/>
                <a:gd name="connsiteY2" fmla="*/ 574730 h 606087"/>
                <a:gd name="connsiteX3" fmla="*/ 379295 w 556267"/>
                <a:gd name="connsiteY3" fmla="*/ 606087 h 606087"/>
                <a:gd name="connsiteX4" fmla="*/ 177043 w 556267"/>
                <a:gd name="connsiteY4" fmla="*/ 606087 h 606087"/>
                <a:gd name="connsiteX5" fmla="*/ 177043 w 556267"/>
                <a:gd name="connsiteY5" fmla="*/ 580116 h 606087"/>
                <a:gd name="connsiteX6" fmla="*/ 176272 w 556267"/>
                <a:gd name="connsiteY6" fmla="*/ 555492 h 606087"/>
                <a:gd name="connsiteX7" fmla="*/ 170486 w 556267"/>
                <a:gd name="connsiteY7" fmla="*/ 504967 h 606087"/>
                <a:gd name="connsiteX8" fmla="*/ 386134 w 556267"/>
                <a:gd name="connsiteY8" fmla="*/ 504967 h 606087"/>
                <a:gd name="connsiteX9" fmla="*/ 382185 w 556267"/>
                <a:gd name="connsiteY9" fmla="*/ 530300 h 606087"/>
                <a:gd name="connsiteX10" fmla="*/ 174050 w 556267"/>
                <a:gd name="connsiteY10" fmla="*/ 530300 h 606087"/>
                <a:gd name="connsiteX11" fmla="*/ 170486 w 556267"/>
                <a:gd name="connsiteY11" fmla="*/ 504967 h 606087"/>
                <a:gd name="connsiteX12" fmla="*/ 481527 w 556267"/>
                <a:gd name="connsiteY12" fmla="*/ 380419 h 606087"/>
                <a:gd name="connsiteX13" fmla="*/ 525359 w 556267"/>
                <a:gd name="connsiteY13" fmla="*/ 405623 h 606087"/>
                <a:gd name="connsiteX14" fmla="*/ 512643 w 556267"/>
                <a:gd name="connsiteY14" fmla="*/ 427557 h 606087"/>
                <a:gd name="connsiteX15" fmla="*/ 468907 w 556267"/>
                <a:gd name="connsiteY15" fmla="*/ 402256 h 606087"/>
                <a:gd name="connsiteX16" fmla="*/ 74740 w 556267"/>
                <a:gd name="connsiteY16" fmla="*/ 380419 h 606087"/>
                <a:gd name="connsiteX17" fmla="*/ 87360 w 556267"/>
                <a:gd name="connsiteY17" fmla="*/ 402353 h 606087"/>
                <a:gd name="connsiteX18" fmla="*/ 43528 w 556267"/>
                <a:gd name="connsiteY18" fmla="*/ 427557 h 606087"/>
                <a:gd name="connsiteX19" fmla="*/ 30908 w 556267"/>
                <a:gd name="connsiteY19" fmla="*/ 405720 h 606087"/>
                <a:gd name="connsiteX20" fmla="*/ 505742 w 556267"/>
                <a:gd name="connsiteY20" fmla="*/ 265115 h 606087"/>
                <a:gd name="connsiteX21" fmla="*/ 556267 w 556267"/>
                <a:gd name="connsiteY21" fmla="*/ 265115 h 606087"/>
                <a:gd name="connsiteX22" fmla="*/ 556267 w 556267"/>
                <a:gd name="connsiteY22" fmla="*/ 290448 h 606087"/>
                <a:gd name="connsiteX23" fmla="*/ 505742 w 556267"/>
                <a:gd name="connsiteY23" fmla="*/ 290448 h 606087"/>
                <a:gd name="connsiteX24" fmla="*/ 0 w 556267"/>
                <a:gd name="connsiteY24" fmla="*/ 265115 h 606087"/>
                <a:gd name="connsiteX25" fmla="*/ 50525 w 556267"/>
                <a:gd name="connsiteY25" fmla="*/ 265115 h 606087"/>
                <a:gd name="connsiteX26" fmla="*/ 50525 w 556267"/>
                <a:gd name="connsiteY26" fmla="*/ 290448 h 606087"/>
                <a:gd name="connsiteX27" fmla="*/ 0 w 556267"/>
                <a:gd name="connsiteY27" fmla="*/ 290448 h 606087"/>
                <a:gd name="connsiteX28" fmla="*/ 512739 w 556267"/>
                <a:gd name="connsiteY28" fmla="*/ 128006 h 606087"/>
                <a:gd name="connsiteX29" fmla="*/ 525359 w 556267"/>
                <a:gd name="connsiteY29" fmla="*/ 149823 h 606087"/>
                <a:gd name="connsiteX30" fmla="*/ 481527 w 556267"/>
                <a:gd name="connsiteY30" fmla="*/ 175003 h 606087"/>
                <a:gd name="connsiteX31" fmla="*/ 468907 w 556267"/>
                <a:gd name="connsiteY31" fmla="*/ 153186 h 606087"/>
                <a:gd name="connsiteX32" fmla="*/ 43528 w 556267"/>
                <a:gd name="connsiteY32" fmla="*/ 127935 h 606087"/>
                <a:gd name="connsiteX33" fmla="*/ 87360 w 556267"/>
                <a:gd name="connsiteY33" fmla="*/ 153197 h 606087"/>
                <a:gd name="connsiteX34" fmla="*/ 74740 w 556267"/>
                <a:gd name="connsiteY34" fmla="*/ 175002 h 606087"/>
                <a:gd name="connsiteX35" fmla="*/ 30908 w 556267"/>
                <a:gd name="connsiteY35" fmla="*/ 149836 h 606087"/>
                <a:gd name="connsiteX36" fmla="*/ 297059 w 556267"/>
                <a:gd name="connsiteY36" fmla="*/ 76575 h 606087"/>
                <a:gd name="connsiteX37" fmla="*/ 404602 w 556267"/>
                <a:gd name="connsiteY37" fmla="*/ 124032 h 606087"/>
                <a:gd name="connsiteX38" fmla="*/ 467778 w 556267"/>
                <a:gd name="connsiteY38" fmla="*/ 265117 h 606087"/>
                <a:gd name="connsiteX39" fmla="*/ 441583 w 556267"/>
                <a:gd name="connsiteY39" fmla="*/ 361098 h 606087"/>
                <a:gd name="connsiteX40" fmla="*/ 391794 w 556267"/>
                <a:gd name="connsiteY40" fmla="*/ 479775 h 606087"/>
                <a:gd name="connsiteX41" fmla="*/ 165285 w 556267"/>
                <a:gd name="connsiteY41" fmla="*/ 479775 h 606087"/>
                <a:gd name="connsiteX42" fmla="*/ 118192 w 556267"/>
                <a:gd name="connsiteY42" fmla="*/ 366676 h 606087"/>
                <a:gd name="connsiteX43" fmla="*/ 89879 w 556267"/>
                <a:gd name="connsiteY43" fmla="*/ 242420 h 606087"/>
                <a:gd name="connsiteX44" fmla="*/ 256582 w 556267"/>
                <a:gd name="connsiteY44" fmla="*/ 76907 h 606087"/>
                <a:gd name="connsiteX45" fmla="*/ 297059 w 556267"/>
                <a:gd name="connsiteY45" fmla="*/ 76575 h 606087"/>
                <a:gd name="connsiteX46" fmla="*/ 150042 w 556267"/>
                <a:gd name="connsiteY46" fmla="*/ 30978 h 606087"/>
                <a:gd name="connsiteX47" fmla="*/ 175284 w 556267"/>
                <a:gd name="connsiteY47" fmla="*/ 74605 h 606087"/>
                <a:gd name="connsiteX48" fmla="*/ 153414 w 556267"/>
                <a:gd name="connsiteY48" fmla="*/ 87289 h 606087"/>
                <a:gd name="connsiteX49" fmla="*/ 128076 w 556267"/>
                <a:gd name="connsiteY49" fmla="*/ 43566 h 606087"/>
                <a:gd name="connsiteX50" fmla="*/ 406225 w 556267"/>
                <a:gd name="connsiteY50" fmla="*/ 30837 h 606087"/>
                <a:gd name="connsiteX51" fmla="*/ 428191 w 556267"/>
                <a:gd name="connsiteY51" fmla="*/ 43441 h 606087"/>
                <a:gd name="connsiteX52" fmla="*/ 402853 w 556267"/>
                <a:gd name="connsiteY52" fmla="*/ 87219 h 606087"/>
                <a:gd name="connsiteX53" fmla="*/ 380983 w 556267"/>
                <a:gd name="connsiteY53" fmla="*/ 74615 h 606087"/>
                <a:gd name="connsiteX54" fmla="*/ 265538 w 556267"/>
                <a:gd name="connsiteY54" fmla="*/ 0 h 606087"/>
                <a:gd name="connsiteX55" fmla="*/ 290730 w 556267"/>
                <a:gd name="connsiteY55" fmla="*/ 0 h 606087"/>
                <a:gd name="connsiteX56" fmla="*/ 290730 w 556267"/>
                <a:gd name="connsiteY56" fmla="*/ 50525 h 606087"/>
                <a:gd name="connsiteX57" fmla="*/ 265538 w 556267"/>
                <a:gd name="connsiteY57" fmla="*/ 50525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56267" h="606087">
                  <a:moveTo>
                    <a:pt x="176272" y="555492"/>
                  </a:moveTo>
                  <a:lnTo>
                    <a:pt x="380065" y="555492"/>
                  </a:lnTo>
                  <a:cubicBezTo>
                    <a:pt x="379680" y="561937"/>
                    <a:pt x="379295" y="568381"/>
                    <a:pt x="379295" y="574730"/>
                  </a:cubicBezTo>
                  <a:lnTo>
                    <a:pt x="379295" y="606087"/>
                  </a:lnTo>
                  <a:lnTo>
                    <a:pt x="177043" y="606087"/>
                  </a:lnTo>
                  <a:lnTo>
                    <a:pt x="177043" y="580116"/>
                  </a:lnTo>
                  <a:cubicBezTo>
                    <a:pt x="177043" y="571844"/>
                    <a:pt x="176657" y="563668"/>
                    <a:pt x="176272" y="555492"/>
                  </a:cubicBezTo>
                  <a:close/>
                  <a:moveTo>
                    <a:pt x="170486" y="504967"/>
                  </a:moveTo>
                  <a:lnTo>
                    <a:pt x="386134" y="504967"/>
                  </a:lnTo>
                  <a:cubicBezTo>
                    <a:pt x="384593" y="513443"/>
                    <a:pt x="383245" y="521824"/>
                    <a:pt x="382185" y="530300"/>
                  </a:cubicBezTo>
                  <a:lnTo>
                    <a:pt x="174050" y="530300"/>
                  </a:lnTo>
                  <a:cubicBezTo>
                    <a:pt x="173087" y="521727"/>
                    <a:pt x="171931" y="513347"/>
                    <a:pt x="170486" y="504967"/>
                  </a:cubicBezTo>
                  <a:close/>
                  <a:moveTo>
                    <a:pt x="481527" y="380419"/>
                  </a:moveTo>
                  <a:lnTo>
                    <a:pt x="525359" y="405623"/>
                  </a:lnTo>
                  <a:lnTo>
                    <a:pt x="512643" y="427557"/>
                  </a:lnTo>
                  <a:lnTo>
                    <a:pt x="468907" y="402256"/>
                  </a:lnTo>
                  <a:close/>
                  <a:moveTo>
                    <a:pt x="74740" y="380419"/>
                  </a:moveTo>
                  <a:lnTo>
                    <a:pt x="87360" y="402353"/>
                  </a:lnTo>
                  <a:lnTo>
                    <a:pt x="43528" y="427557"/>
                  </a:lnTo>
                  <a:lnTo>
                    <a:pt x="30908" y="405720"/>
                  </a:lnTo>
                  <a:close/>
                  <a:moveTo>
                    <a:pt x="505742" y="265115"/>
                  </a:moveTo>
                  <a:lnTo>
                    <a:pt x="556267" y="265115"/>
                  </a:lnTo>
                  <a:lnTo>
                    <a:pt x="556267" y="290448"/>
                  </a:lnTo>
                  <a:lnTo>
                    <a:pt x="505742" y="290448"/>
                  </a:lnTo>
                  <a:close/>
                  <a:moveTo>
                    <a:pt x="0" y="265115"/>
                  </a:moveTo>
                  <a:lnTo>
                    <a:pt x="50525" y="265115"/>
                  </a:lnTo>
                  <a:lnTo>
                    <a:pt x="50525" y="290448"/>
                  </a:lnTo>
                  <a:lnTo>
                    <a:pt x="0" y="290448"/>
                  </a:lnTo>
                  <a:close/>
                  <a:moveTo>
                    <a:pt x="512739" y="128006"/>
                  </a:moveTo>
                  <a:lnTo>
                    <a:pt x="525359" y="149823"/>
                  </a:lnTo>
                  <a:lnTo>
                    <a:pt x="481527" y="175003"/>
                  </a:lnTo>
                  <a:lnTo>
                    <a:pt x="468907" y="153186"/>
                  </a:lnTo>
                  <a:close/>
                  <a:moveTo>
                    <a:pt x="43528" y="127935"/>
                  </a:moveTo>
                  <a:lnTo>
                    <a:pt x="87360" y="153197"/>
                  </a:lnTo>
                  <a:lnTo>
                    <a:pt x="74740" y="175002"/>
                  </a:lnTo>
                  <a:lnTo>
                    <a:pt x="30908" y="149836"/>
                  </a:lnTo>
                  <a:close/>
                  <a:moveTo>
                    <a:pt x="297059" y="76575"/>
                  </a:moveTo>
                  <a:cubicBezTo>
                    <a:pt x="336834" y="80411"/>
                    <a:pt x="374049" y="96623"/>
                    <a:pt x="404602" y="124032"/>
                  </a:cubicBezTo>
                  <a:cubicBezTo>
                    <a:pt x="444761" y="159808"/>
                    <a:pt x="467778" y="211357"/>
                    <a:pt x="467778" y="265117"/>
                  </a:cubicBezTo>
                  <a:cubicBezTo>
                    <a:pt x="467778" y="298874"/>
                    <a:pt x="458726" y="332053"/>
                    <a:pt x="441583" y="361098"/>
                  </a:cubicBezTo>
                  <a:cubicBezTo>
                    <a:pt x="418567" y="400144"/>
                    <a:pt x="402002" y="439767"/>
                    <a:pt x="391794" y="479775"/>
                  </a:cubicBezTo>
                  <a:lnTo>
                    <a:pt x="165285" y="479775"/>
                  </a:lnTo>
                  <a:cubicBezTo>
                    <a:pt x="155462" y="438709"/>
                    <a:pt x="139861" y="400529"/>
                    <a:pt x="118192" y="366676"/>
                  </a:cubicBezTo>
                  <a:cubicBezTo>
                    <a:pt x="94405" y="329649"/>
                    <a:pt x="84678" y="286660"/>
                    <a:pt x="89879" y="242420"/>
                  </a:cubicBezTo>
                  <a:cubicBezTo>
                    <a:pt x="99894" y="156057"/>
                    <a:pt x="170100" y="86524"/>
                    <a:pt x="256582" y="76907"/>
                  </a:cubicBezTo>
                  <a:cubicBezTo>
                    <a:pt x="270258" y="75392"/>
                    <a:pt x="283800" y="75296"/>
                    <a:pt x="297059" y="76575"/>
                  </a:cubicBezTo>
                  <a:close/>
                  <a:moveTo>
                    <a:pt x="150042" y="30978"/>
                  </a:moveTo>
                  <a:lnTo>
                    <a:pt x="175284" y="74605"/>
                  </a:lnTo>
                  <a:lnTo>
                    <a:pt x="153414" y="87289"/>
                  </a:lnTo>
                  <a:lnTo>
                    <a:pt x="128076" y="43566"/>
                  </a:lnTo>
                  <a:close/>
                  <a:moveTo>
                    <a:pt x="406225" y="30837"/>
                  </a:moveTo>
                  <a:lnTo>
                    <a:pt x="428191" y="43441"/>
                  </a:lnTo>
                  <a:lnTo>
                    <a:pt x="402853" y="87219"/>
                  </a:lnTo>
                  <a:lnTo>
                    <a:pt x="380983" y="74615"/>
                  </a:lnTo>
                  <a:close/>
                  <a:moveTo>
                    <a:pt x="265538" y="0"/>
                  </a:moveTo>
                  <a:lnTo>
                    <a:pt x="290730" y="0"/>
                  </a:lnTo>
                  <a:lnTo>
                    <a:pt x="290730" y="50525"/>
                  </a:lnTo>
                  <a:lnTo>
                    <a:pt x="265538" y="505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DBD0BCF6-42A6-5C41-AAFA-5D32DC23E9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56881" y="4416118"/>
            <a:ext cx="914400" cy="180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26200" y="1691900"/>
            <a:ext cx="5765800" cy="64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如何输出列表中索引值为偶数的元素？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8BA4FF-76B7-9245-8E30-812A80BF95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1382" y="2385669"/>
            <a:ext cx="4069347" cy="165507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61B1B8D-14B8-CF4D-ACD8-4241EF3E7C52}"/>
              </a:ext>
            </a:extLst>
          </p:cNvPr>
          <p:cNvSpPr txBox="1"/>
          <p:nvPr/>
        </p:nvSpPr>
        <p:spPr>
          <a:xfrm>
            <a:off x="6633446" y="3984775"/>
            <a:ext cx="4569634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程序运行结果：</a:t>
            </a:r>
            <a:endParaRPr lang="en-US" altLang="zh-CN" sz="2800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3161023-6AA1-DD40-806E-1A1A0C8862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2972" y="4303612"/>
            <a:ext cx="647700" cy="11938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6737D07-DD92-404E-9534-5BF8120B49BC}"/>
              </a:ext>
            </a:extLst>
          </p:cNvPr>
          <p:cNvSpPr txBox="1"/>
          <p:nvPr/>
        </p:nvSpPr>
        <p:spPr>
          <a:xfrm>
            <a:off x="6504498" y="5676599"/>
            <a:ext cx="5765800" cy="664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奇数呢？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6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62785" y="1300480"/>
            <a:ext cx="1008634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通过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对字符串和列表等序列构建数字序列，再通过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循环遍历序列中的所有元素。</a:t>
            </a: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01495" y="3301365"/>
            <a:ext cx="10228580" cy="2766774"/>
            <a:chOff x="333377" y="2174085"/>
            <a:chExt cx="11573061" cy="2766832"/>
          </a:xfrm>
        </p:grpSpPr>
        <p:grpSp>
          <p:nvGrpSpPr>
            <p:cNvPr id="11" name="组合 10"/>
            <p:cNvGrpSpPr/>
            <p:nvPr/>
          </p:nvGrpSpPr>
          <p:grpSpPr>
            <a:xfrm>
              <a:off x="333377" y="2174085"/>
              <a:ext cx="11573061" cy="2766832"/>
              <a:chOff x="333377" y="3867052"/>
              <a:chExt cx="11573061" cy="1538149"/>
            </a:xfrm>
            <a:solidFill>
              <a:srgbClr val="E292EA"/>
            </a:solidFill>
          </p:grpSpPr>
          <p:sp>
            <p:nvSpPr>
              <p:cNvPr id="6" name="矩形: 圆角 12"/>
              <p:cNvSpPr/>
              <p:nvPr/>
            </p:nvSpPr>
            <p:spPr>
              <a:xfrm>
                <a:off x="333377" y="4157095"/>
                <a:ext cx="11573061" cy="1248106"/>
              </a:xfrm>
              <a:prstGeom prst="roundRect">
                <a:avLst/>
              </a:prstGeom>
              <a:solidFill>
                <a:srgbClr val="F5E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/>
              <p:cNvSpPr/>
              <p:nvPr/>
            </p:nvSpPr>
            <p:spPr>
              <a:xfrm>
                <a:off x="333377" y="3867052"/>
                <a:ext cx="1971675" cy="27401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日积月累</a:t>
                </a: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00075" y="2678220"/>
              <a:ext cx="11249025" cy="22451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range()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函数</a:t>
              </a:r>
              <a:endPara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格式：</a:t>
              </a: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range([start,]stop[,step])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</a:t>
              </a: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----&gt;</a:t>
              </a:r>
              <a:r>
                <a:rPr lang="en" altLang="zh-CN" sz="2400" dirty="0"/>
                <a:t>(</a:t>
              </a:r>
              <a:r>
                <a:rPr lang="en" altLang="zh-CN" i="1" dirty="0"/>
                <a:t>start</a:t>
              </a:r>
              <a:r>
                <a:rPr lang="en" altLang="zh-CN" sz="2400" dirty="0"/>
                <a:t>, </a:t>
              </a:r>
              <a:r>
                <a:rPr lang="en" altLang="zh-CN" i="1" dirty="0"/>
                <a:t>stop</a:t>
              </a:r>
              <a:r>
                <a:rPr lang="en" altLang="zh-CN" sz="2400" dirty="0"/>
                <a:t>[, </a:t>
              </a:r>
              <a:r>
                <a:rPr lang="en" altLang="zh-CN" i="1" dirty="0"/>
                <a:t>step</a:t>
              </a:r>
              <a:r>
                <a:rPr lang="en" altLang="zh-CN" sz="2400" dirty="0"/>
                <a:t>])</a:t>
              </a:r>
              <a:r>
                <a:rPr lang="en-US" altLang="zh-CN" sz="2400" dirty="0"/>
                <a:t>【</a:t>
              </a:r>
              <a:r>
                <a:rPr lang="zh-CN" altLang="en-US" sz="2400" dirty="0"/>
                <a:t>官方文档</a:t>
              </a:r>
              <a:r>
                <a:rPr lang="en-US" altLang="zh-CN" sz="2400" dirty="0"/>
                <a:t>】</a:t>
              </a:r>
              <a:endPara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功能：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创建一个整数列表</a:t>
              </a:r>
              <a:r>
                <a:rPr lang="zh-CN" altLang="en-US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。</a:t>
              </a:r>
              <a:endPara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        参数：起始值（缺省为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0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），终值（但不包括），步长（缺省为</a:t>
              </a:r>
              <a:r>
                <a:rPr lang="en-US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1</a:t>
              </a:r>
              <a:r>
                <a:rPr lang="zh-CN" altLang="en-US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华文楷体" panose="02010600040101010101" pitchFamily="2" charset="-122"/>
                </a:rPr>
                <a:t>）。</a:t>
              </a:r>
              <a:endPara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CD9BAF9-5E8C-FA4C-943C-19CEC1FCA9EB}"/>
              </a:ext>
            </a:extLst>
          </p:cNvPr>
          <p:cNvSpPr txBox="1"/>
          <p:nvPr/>
        </p:nvSpPr>
        <p:spPr>
          <a:xfrm>
            <a:off x="1962785" y="6400050"/>
            <a:ext cx="916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/>
              <a:t>Python</a:t>
            </a:r>
            <a:r>
              <a:rPr kumimoji="1" lang="zh-CN" altLang="en" sz="1600" dirty="0"/>
              <a:t>官方文档</a:t>
            </a:r>
            <a:r>
              <a:rPr kumimoji="1" lang="zh-CN" altLang="en-US" sz="1600" dirty="0"/>
              <a:t>中文版：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docs.python.org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zh-cn</a:t>
            </a:r>
            <a:r>
              <a:rPr kumimoji="1" lang="en" altLang="zh-CN" sz="1600" dirty="0"/>
              <a:t>/3/library/</a:t>
            </a:r>
            <a:r>
              <a:rPr kumimoji="1" lang="en" altLang="zh-CN" sz="1600" dirty="0" err="1"/>
              <a:t>stdtypes.html#typesseq-range</a:t>
            </a:r>
            <a:endParaRPr kumimoji="1" lang="zh-CN" altLang="en-US" sz="16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CD1B3EF-352E-AD43-AF41-792748BE0276}"/>
              </a:ext>
            </a:extLst>
          </p:cNvPr>
          <p:cNvGrpSpPr/>
          <p:nvPr/>
        </p:nvGrpSpPr>
        <p:grpSpPr>
          <a:xfrm>
            <a:off x="7184644" y="2674062"/>
            <a:ext cx="3076252" cy="2475453"/>
            <a:chOff x="7184644" y="2674062"/>
            <a:chExt cx="3076252" cy="2475453"/>
          </a:xfrm>
        </p:grpSpPr>
        <p:sp>
          <p:nvSpPr>
            <p:cNvPr id="15" name="云形标注 14">
              <a:extLst>
                <a:ext uri="{FF2B5EF4-FFF2-40B4-BE49-F238E27FC236}">
                  <a16:creationId xmlns:a16="http://schemas.microsoft.com/office/drawing/2014/main" id="{9A6D08D1-C9D5-594E-8167-F1FD57411B9F}"/>
                </a:ext>
              </a:extLst>
            </p:cNvPr>
            <p:cNvSpPr/>
            <p:nvPr/>
          </p:nvSpPr>
          <p:spPr>
            <a:xfrm>
              <a:off x="7184644" y="2674062"/>
              <a:ext cx="3076252" cy="2475453"/>
            </a:xfrm>
            <a:prstGeom prst="cloudCallout">
              <a:avLst/>
            </a:prstGeom>
            <a:noFill/>
            <a:ln>
              <a:solidFill>
                <a:srgbClr val="6E24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2C0CBE8-F57E-2D49-861B-0E4FD690D70A}"/>
                </a:ext>
              </a:extLst>
            </p:cNvPr>
            <p:cNvSpPr txBox="1"/>
            <p:nvPr/>
          </p:nvSpPr>
          <p:spPr>
            <a:xfrm>
              <a:off x="7700211" y="3222068"/>
              <a:ext cx="224046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>
                  <a:solidFill>
                    <a:srgbClr val="FF0000"/>
                  </a:solidFill>
                </a:rPr>
                <a:t>与列表切片的左？右？相似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4156</Words>
  <Application>Microsoft Macintosh PowerPoint</Application>
  <PresentationFormat>宽屏</PresentationFormat>
  <Paragraphs>328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华文仿宋</vt:lpstr>
      <vt:lpstr>宋体</vt:lpstr>
      <vt:lpstr>Arial</vt:lpstr>
      <vt:lpstr>Calibri</vt:lpstr>
      <vt:lpstr>Eras Bold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铭英</dc:creator>
  <cp:lastModifiedBy>吴 铭英</cp:lastModifiedBy>
  <cp:revision>1070</cp:revision>
  <cp:lastPrinted>2021-03-16T02:39:44Z</cp:lastPrinted>
  <dcterms:created xsi:type="dcterms:W3CDTF">2021-03-16T02:39:44Z</dcterms:created>
  <dcterms:modified xsi:type="dcterms:W3CDTF">2021-11-04T15:31:45Z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