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</p:sldMasterIdLst>
  <p:sldIdLst>
    <p:sldId id="324" r:id="rId2"/>
    <p:sldId id="339" r:id="rId3"/>
    <p:sldId id="312" r:id="rId4"/>
    <p:sldId id="327" r:id="rId5"/>
    <p:sldId id="328" r:id="rId6"/>
    <p:sldId id="329" r:id="rId7"/>
    <p:sldId id="330" r:id="rId8"/>
    <p:sldId id="340" r:id="rId9"/>
    <p:sldId id="332" r:id="rId10"/>
    <p:sldId id="341" r:id="rId11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026EBC"/>
    <a:srgbClr val="DD6808"/>
    <a:srgbClr val="D98A21"/>
    <a:srgbClr val="F4B183"/>
    <a:srgbClr val="0070C0"/>
    <a:srgbClr val="404040"/>
    <a:srgbClr val="FFE699"/>
    <a:srgbClr val="E1AC8F"/>
    <a:srgbClr val="3D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570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365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058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9921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324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88763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2840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625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3457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 useBgFill="1">
        <p:nvSpPr>
          <p:cNvPr id="7" name="直角三角形 6"/>
          <p:cNvSpPr/>
          <p:nvPr userDrawn="1"/>
        </p:nvSpPr>
        <p:spPr>
          <a:xfrm rot="16200000">
            <a:off x="8789466" y="2845866"/>
            <a:ext cx="3526480" cy="327858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492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 useBgFill="1">
        <p:nvSpPr>
          <p:cNvPr id="7" name="直角三角形 6"/>
          <p:cNvSpPr/>
          <p:nvPr userDrawn="1"/>
        </p:nvSpPr>
        <p:spPr>
          <a:xfrm rot="16200000">
            <a:off x="8810776" y="2856361"/>
            <a:ext cx="3515666" cy="3246783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513" y="-1250719"/>
            <a:ext cx="7566487" cy="5146857"/>
          </a:xfrm>
          <a:prstGeom prst="rect">
            <a:avLst/>
          </a:prstGeom>
        </p:spPr>
      </p:pic>
      <p:grpSp>
        <p:nvGrpSpPr>
          <p:cNvPr id="9" name="Diagram group"/>
          <p:cNvGrpSpPr/>
          <p:nvPr userDrawn="1"/>
        </p:nvGrpSpPr>
        <p:grpSpPr>
          <a:xfrm>
            <a:off x="595428" y="1943425"/>
            <a:ext cx="6835070" cy="1452129"/>
            <a:chOff x="0" y="0"/>
            <a:chExt cx="6804298" cy="2073342"/>
          </a:xfrm>
          <a:solidFill>
            <a:srgbClr val="FFFF00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grpSp>
          <p:nvGrpSpPr>
            <p:cNvPr id="10" name="组合 9"/>
            <p:cNvGrpSpPr/>
            <p:nvPr/>
          </p:nvGrpSpPr>
          <p:grpSpPr>
            <a:xfrm>
              <a:off x="0" y="0"/>
              <a:ext cx="6804298" cy="2073342"/>
              <a:chOff x="0" y="0"/>
              <a:chExt cx="6804298" cy="2073342"/>
            </a:xfrm>
            <a:grpFill/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11" name="圆角矩形 12"/>
              <p:cNvSpPr/>
              <p:nvPr/>
            </p:nvSpPr>
            <p:spPr>
              <a:xfrm>
                <a:off x="0" y="0"/>
                <a:ext cx="6804298" cy="2073342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12" name="圆角矩形 4"/>
              <p:cNvSpPr txBox="1"/>
              <p:nvPr/>
            </p:nvSpPr>
            <p:spPr>
              <a:xfrm>
                <a:off x="184781" y="158475"/>
                <a:ext cx="6443848" cy="1812925"/>
              </a:xfrm>
              <a:prstGeom prst="rect">
                <a:avLst/>
              </a:prstGeom>
              <a:grpFill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6680" tIns="106680" rIns="106680" bIns="106680" numCol="1" spcCol="1270" anchor="ctr" anchorCtr="0">
                <a:noAutofit/>
              </a:bodyPr>
              <a:lstStyle/>
              <a:p>
                <a:pPr lvl="0" algn="ctr" defTabSz="12446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4400" kern="1200" dirty="0">
                    <a:solidFill>
                      <a:schemeClr val="bg1"/>
                    </a:solidFill>
                    <a:latin typeface="迷你简汉真广标" panose="02010609000101010101" charset="-122"/>
                    <a:ea typeface="迷你简汉真广标" panose="02010609000101010101" charset="-122"/>
                    <a:cs typeface="+mn-cs"/>
                  </a:rPr>
                  <a:t>第一节、初探人工智能</a:t>
                </a:r>
                <a:endParaRPr lang="en-US" altLang="zh-CN" sz="4400" kern="1200" dirty="0">
                  <a:solidFill>
                    <a:schemeClr val="bg1"/>
                  </a:solidFill>
                  <a:latin typeface="迷你简汉真广标" panose="02010609000101010101" charset="-122"/>
                  <a:ea typeface="迷你简汉真广标" panose="02010609000101010101" charset="-122"/>
                  <a:cs typeface="+mn-cs"/>
                </a:endParaRPr>
              </a:p>
            </p:txBody>
          </p:sp>
        </p:grpSp>
      </p:grpSp>
      <p:sp>
        <p:nvSpPr>
          <p:cNvPr id="13" name="文本框 12"/>
          <p:cNvSpPr txBox="1"/>
          <p:nvPr userDrawn="1"/>
        </p:nvSpPr>
        <p:spPr>
          <a:xfrm>
            <a:off x="6584985" y="5662992"/>
            <a:ext cx="5165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</a:rPr>
              <a:t>广东教育出版社</a:t>
            </a:r>
            <a:r>
              <a:rPr lang="en-US" altLang="zh-CN" dirty="0">
                <a:latin typeface="华文楷体" panose="02010600040101010101" charset="-122"/>
                <a:ea typeface="华文楷体" panose="02010600040101010101" charset="-122"/>
              </a:rPr>
              <a:t>《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</a:rPr>
              <a:t>信息技术</a:t>
            </a:r>
            <a:r>
              <a:rPr lang="en-US" altLang="zh-CN" dirty="0">
                <a:latin typeface="华文楷体" panose="02010600040101010101" charset="-122"/>
                <a:ea typeface="华文楷体" panose="02010600040101010101" charset="-122"/>
              </a:rPr>
              <a:t>》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</a:rPr>
              <a:t>初中一年级 下册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595428" y="1093720"/>
            <a:ext cx="36471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第一章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走进人工智能与机器人</a:t>
            </a:r>
            <a:endParaRPr lang="zh-CN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 useBgFill="1">
        <p:nvSpPr>
          <p:cNvPr id="15" name="矩形 14"/>
          <p:cNvSpPr/>
          <p:nvPr userDrawn="1"/>
        </p:nvSpPr>
        <p:spPr>
          <a:xfrm>
            <a:off x="5607016" y="3492256"/>
            <a:ext cx="1652525" cy="4038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568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819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025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761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388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673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44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9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2F288E0-7875-42C4-84C8-98DBBD3BF4D2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3603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&#12304;&#31532;&#19968;&#35838;&#26102;&#12305;4&#31532;&#20108;&#31456;&#31532;&#20845;&#33410;%20&#32456;&#28857;&#31243;&#24207;&#32534;&#20889;.mp4" TargetMode="Externa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Relationship Id="rId4" Type="http://schemas.openxmlformats.org/officeDocument/2006/relationships/hyperlink" Target="&#12304;&#31532;&#19968;&#35838;&#26102;&#12305;1&#31532;&#20108;&#31456;&#31532;&#20845;&#33410;%20&#26426;&#22120;&#20154;&#36208;&#36855;&#23467;&#23548;&#20837;.mp4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&#12304;&#31532;&#19968;&#35838;&#26102;&#12305;2&#31532;&#20108;&#31456;&#31532;&#20845;&#33410;%20&#26426;&#22120;&#20154;&#36208;&#36855;&#23467;&#20998;&#26512;.mp4" TargetMode="Externa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&#12304;&#31532;&#19968;&#35838;&#26102;&#12305;3&#31532;&#20108;&#31456;&#31532;&#20845;&#33410;%20&#26426;&#22120;&#20154;&#36208;&#36855;&#23467;&#31243;&#24207;&#32534;&#20889;.mp4" TargetMode="Externa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5" b="95391" l="9951" r="8999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356" r="16795"/>
          <a:stretch>
            <a:fillRect/>
          </a:stretch>
        </p:blipFill>
        <p:spPr>
          <a:xfrm>
            <a:off x="349858" y="3455948"/>
            <a:ext cx="5375081" cy="34020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文本框 14"/>
          <p:cNvSpPr txBox="1"/>
          <p:nvPr/>
        </p:nvSpPr>
        <p:spPr>
          <a:xfrm>
            <a:off x="6552901" y="5598824"/>
            <a:ext cx="5165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楷体" panose="02010600040101010101" charset="-122"/>
                <a:ea typeface="华文楷体" panose="02010600040101010101" charset="-122"/>
                <a:cs typeface="+mn-cs"/>
              </a:rPr>
              <a:t>广东教育出版社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楷体" panose="02010600040101010101" charset="-122"/>
                <a:ea typeface="华文楷体" panose="02010600040101010101" charset="-122"/>
                <a:cs typeface="+mn-cs"/>
              </a:rPr>
              <a:t>《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楷体" panose="02010600040101010101" charset="-122"/>
                <a:ea typeface="华文楷体" panose="02010600040101010101" charset="-122"/>
                <a:cs typeface="+mn-cs"/>
              </a:rPr>
              <a:t>信息技术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楷体" panose="02010600040101010101" charset="-122"/>
                <a:ea typeface="华文楷体" panose="02010600040101010101" charset="-122"/>
                <a:cs typeface="+mn-cs"/>
              </a:rPr>
              <a:t>》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楷体" panose="02010600040101010101" charset="-122"/>
                <a:ea typeface="华文楷体" panose="02010600040101010101" charset="-122"/>
                <a:cs typeface="+mn-cs"/>
              </a:rPr>
              <a:t>初中一年级 下册</a:t>
            </a:r>
          </a:p>
        </p:txBody>
      </p:sp>
      <p:sp>
        <p:nvSpPr>
          <p:cNvPr id="18" name="矩形 17"/>
          <p:cNvSpPr/>
          <p:nvPr/>
        </p:nvSpPr>
        <p:spPr>
          <a:xfrm>
            <a:off x="487681" y="832676"/>
            <a:ext cx="3357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C4D90">
                    <a:lumMod val="50000"/>
                  </a:srgb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第二章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C4D90">
                    <a:lumMod val="50000"/>
                  </a:srgb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C4D90">
                    <a:lumMod val="50000"/>
                  </a:srgb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智能机器人程序设计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B1E4B187-A2B8-4872-913D-71B15EA1C11A}"/>
              </a:ext>
            </a:extLst>
          </p:cNvPr>
          <p:cNvGrpSpPr/>
          <p:nvPr/>
        </p:nvGrpSpPr>
        <p:grpSpPr>
          <a:xfrm>
            <a:off x="5200076" y="0"/>
            <a:ext cx="6976142" cy="3560984"/>
            <a:chOff x="5200076" y="0"/>
            <a:chExt cx="6976142" cy="3560984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306" t="24161" b="-1537"/>
            <a:stretch>
              <a:fillRect/>
            </a:stretch>
          </p:blipFill>
          <p:spPr>
            <a:xfrm>
              <a:off x="8011581" y="0"/>
              <a:ext cx="4164377" cy="3560984"/>
            </a:xfrm>
            <a:prstGeom prst="trapezoid">
              <a:avLst>
                <a:gd name="adj" fmla="val 224"/>
              </a:avLst>
            </a:prstGeom>
            <a:noFill/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61" b="25411"/>
            <a:stretch>
              <a:fillRect/>
            </a:stretch>
          </p:blipFill>
          <p:spPr>
            <a:xfrm>
              <a:off x="5200076" y="0"/>
              <a:ext cx="6976142" cy="2320806"/>
            </a:xfrm>
            <a:prstGeom prst="trapezoid">
              <a:avLst>
                <a:gd name="adj" fmla="val 224"/>
              </a:avLst>
            </a:prstGeom>
            <a:noFill/>
          </p:spPr>
        </p:pic>
      </p:grpSp>
      <p:grpSp>
        <p:nvGrpSpPr>
          <p:cNvPr id="22" name="Diagram group"/>
          <p:cNvGrpSpPr/>
          <p:nvPr/>
        </p:nvGrpSpPr>
        <p:grpSpPr>
          <a:xfrm>
            <a:off x="487681" y="1867570"/>
            <a:ext cx="6217919" cy="1300745"/>
            <a:chOff x="-69535" y="28106"/>
            <a:chExt cx="6804298" cy="2073342"/>
          </a:xfrm>
          <a:solidFill>
            <a:srgbClr val="639110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grpSp>
          <p:nvGrpSpPr>
            <p:cNvPr id="23" name="组合 22"/>
            <p:cNvGrpSpPr/>
            <p:nvPr/>
          </p:nvGrpSpPr>
          <p:grpSpPr>
            <a:xfrm>
              <a:off x="-69535" y="28106"/>
              <a:ext cx="6804298" cy="2073342"/>
              <a:chOff x="-69535" y="28106"/>
              <a:chExt cx="6804298" cy="2073342"/>
            </a:xfrm>
            <a:grpFill/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24" name="圆角矩形 12"/>
              <p:cNvSpPr/>
              <p:nvPr/>
            </p:nvSpPr>
            <p:spPr>
              <a:xfrm>
                <a:off x="-69535" y="28106"/>
                <a:ext cx="6804298" cy="2073342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25" name="圆角矩形 4"/>
              <p:cNvSpPr txBox="1"/>
              <p:nvPr/>
            </p:nvSpPr>
            <p:spPr>
              <a:xfrm>
                <a:off x="94516" y="105459"/>
                <a:ext cx="6476194" cy="1943642"/>
              </a:xfrm>
              <a:prstGeom prst="rect">
                <a:avLst/>
              </a:prstGeom>
              <a:noFill/>
              <a:sp3d/>
              <a:extLst>
                <a:ext uri="{909E8E84-426E-40DD-AFC4-6F175D3DCCD1}">
                  <a14:hiddenFill xmlns:a14="http://schemas.microsoft.com/office/drawing/2010/main">
                    <a:grpFill/>
                  </a14:hiddenFill>
                </a:ext>
              </a:ex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6680" tIns="106680" rIns="106680" bIns="106680" numCol="1" spcCol="1270" anchor="ctr" anchorCtr="0">
                <a:noAutofit/>
              </a:bodyPr>
              <a:lstStyle/>
              <a:p>
                <a:pPr lvl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kumimoji="0" lang="zh-CN" altLang="en-US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迷你简汉真广标" panose="02010609000101010101" charset="-122"/>
                    <a:ea typeface="迷你简汉真广标" panose="02010609000101010101" charset="-122"/>
                    <a:cs typeface="+mn-cs"/>
                  </a:rPr>
                  <a:t>第六</a:t>
                </a:r>
                <a:r>
                  <a:rPr lang="zh-CN" altLang="en-US" sz="4000" b="1" dirty="0">
                    <a:solidFill>
                      <a:prstClr val="white"/>
                    </a:solidFill>
                    <a:latin typeface="迷你简汉真广标" panose="02010609000101010101" charset="-122"/>
                    <a:ea typeface="迷你简汉真广标" panose="02010609000101010101" charset="-122"/>
                  </a:rPr>
                  <a:t>节、机器人走迷宫</a:t>
                </a:r>
                <a:endParaRPr kumimoji="0" lang="zh-CN" alt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迷你简汉真广标" panose="02010609000101010101" charset="-122"/>
                  <a:ea typeface="迷你简汉真广标" panose="02010609000101010101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65905" y="-385286"/>
            <a:ext cx="13523809" cy="7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274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0">
            <a:extLst>
              <a:ext uri="{FF2B5EF4-FFF2-40B4-BE49-F238E27FC236}">
                <a16:creationId xmlns:a16="http://schemas.microsoft.com/office/drawing/2014/main" xmlns="" id="{D9C119F6-86A4-4C4C-8AD9-A8C70704EE74}"/>
              </a:ext>
            </a:extLst>
          </p:cNvPr>
          <p:cNvSpPr/>
          <p:nvPr/>
        </p:nvSpPr>
        <p:spPr>
          <a:xfrm>
            <a:off x="420370" y="480060"/>
            <a:ext cx="5356860" cy="223393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 descr="迷宫">
            <a:extLst>
              <a:ext uri="{FF2B5EF4-FFF2-40B4-BE49-F238E27FC236}">
                <a16:creationId xmlns:a16="http://schemas.microsoft.com/office/drawing/2014/main" xmlns="" id="{1EEBD19E-DAC4-40E2-9F9A-04E8104AD7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669" b="16629"/>
          <a:stretch>
            <a:fillRect/>
          </a:stretch>
        </p:blipFill>
        <p:spPr>
          <a:xfrm>
            <a:off x="5935345" y="24130"/>
            <a:ext cx="6034405" cy="6809740"/>
          </a:xfrm>
          <a:prstGeom prst="rect">
            <a:avLst/>
          </a:prstGeom>
        </p:spPr>
      </p:pic>
      <p:pic>
        <p:nvPicPr>
          <p:cNvPr id="4" name="图片 3" descr="思考的小人2">
            <a:extLst>
              <a:ext uri="{FF2B5EF4-FFF2-40B4-BE49-F238E27FC236}">
                <a16:creationId xmlns:a16="http://schemas.microsoft.com/office/drawing/2014/main" xmlns="" id="{ED0F71C3-F9A3-4692-8784-E04FBF2E2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475" y="2931795"/>
            <a:ext cx="3902075" cy="3902075"/>
          </a:xfrm>
          <a:prstGeom prst="rect">
            <a:avLst/>
          </a:prstGeom>
        </p:spPr>
      </p:pic>
      <p:sp>
        <p:nvSpPr>
          <p:cNvPr id="5" name="文本框 4">
            <a:hlinkClick r:id="rId4" action="ppaction://hlinkfile"/>
            <a:extLst>
              <a:ext uri="{FF2B5EF4-FFF2-40B4-BE49-F238E27FC236}">
                <a16:creationId xmlns:a16="http://schemas.microsoft.com/office/drawing/2014/main" xmlns="" id="{8D6F15B7-A144-4C06-AA94-F41A629521EB}"/>
              </a:ext>
            </a:extLst>
          </p:cNvPr>
          <p:cNvSpPr txBox="1"/>
          <p:nvPr/>
        </p:nvSpPr>
        <p:spPr>
          <a:xfrm>
            <a:off x="635635" y="935990"/>
            <a:ext cx="492696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4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利用机器人如何完成走迷宫任务？</a:t>
            </a:r>
          </a:p>
        </p:txBody>
      </p:sp>
    </p:spTree>
    <p:extLst>
      <p:ext uri="{BB962C8B-B14F-4D97-AF65-F5344CB8AC3E}">
        <p14:creationId xmlns:p14="http://schemas.microsoft.com/office/powerpoint/2010/main" val="10279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迷宫地图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655" y="143510"/>
            <a:ext cx="9839325" cy="643572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508" y="5082870"/>
            <a:ext cx="692676" cy="85565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99" y="2384641"/>
            <a:ext cx="3941017" cy="2540346"/>
          </a:xfrm>
          <a:prstGeom prst="rect">
            <a:avLst/>
          </a:prstGeom>
          <a:ln w="38100">
            <a:noFill/>
          </a:ln>
        </p:spPr>
      </p:pic>
      <p:sp>
        <p:nvSpPr>
          <p:cNvPr id="14" name="文本框 13"/>
          <p:cNvSpPr txBox="1"/>
          <p:nvPr/>
        </p:nvSpPr>
        <p:spPr>
          <a:xfrm>
            <a:off x="2096177" y="1141759"/>
            <a:ext cx="82586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000" dirty="0">
                <a:solidFill>
                  <a:srgbClr val="FF0000"/>
                </a:solidFill>
              </a:rPr>
              <a:t>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876" y="3445186"/>
            <a:ext cx="2680009" cy="2673543"/>
          </a:xfrm>
          <a:prstGeom prst="rect">
            <a:avLst/>
          </a:prstGeom>
          <a:ln w="38100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487" y="4993092"/>
            <a:ext cx="654989" cy="809104"/>
          </a:xfrm>
          <a:prstGeom prst="rect">
            <a:avLst/>
          </a:prstGeom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0" y="68333"/>
            <a:ext cx="82586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000" dirty="0">
                <a:solidFill>
                  <a:srgbClr val="C00000"/>
                </a:solidFill>
              </a:rPr>
              <a:t>②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174" y="3445184"/>
            <a:ext cx="2680009" cy="2673543"/>
          </a:xfrm>
          <a:prstGeom prst="rect">
            <a:avLst/>
          </a:prstGeom>
          <a:ln w="38100">
            <a:noFill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456" y="4896564"/>
            <a:ext cx="1097281" cy="777502"/>
          </a:xfrm>
          <a:prstGeom prst="rect">
            <a:avLst/>
          </a:prstGeom>
          <a:ln>
            <a:noFill/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435" y="3445185"/>
            <a:ext cx="2680009" cy="2673543"/>
          </a:xfrm>
          <a:prstGeom prst="rect">
            <a:avLst/>
          </a:prstGeom>
          <a:ln w="38100">
            <a:noFill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649" y="4308167"/>
            <a:ext cx="1097281" cy="777502"/>
          </a:xfrm>
          <a:prstGeom prst="rect">
            <a:avLst/>
          </a:prstGeom>
          <a:ln>
            <a:noFill/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876" y="361405"/>
            <a:ext cx="2680009" cy="2673543"/>
          </a:xfrm>
          <a:prstGeom prst="rect">
            <a:avLst/>
          </a:prstGeom>
          <a:ln w="38100">
            <a:noFill/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315" y="1862129"/>
            <a:ext cx="654989" cy="80910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225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5"/>
          <a:stretch/>
        </p:blipFill>
        <p:spPr>
          <a:xfrm>
            <a:off x="954570" y="2277553"/>
            <a:ext cx="2618591" cy="2457450"/>
          </a:xfrm>
          <a:prstGeom prst="rect">
            <a:avLst/>
          </a:prstGeom>
          <a:ln w="38100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724" y="3627878"/>
            <a:ext cx="1114141" cy="961898"/>
          </a:xfrm>
          <a:prstGeom prst="rect">
            <a:avLst/>
          </a:prstGeom>
          <a:ln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1855115" y="1292834"/>
            <a:ext cx="82586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000" dirty="0">
                <a:solidFill>
                  <a:srgbClr val="C00000"/>
                </a:solidFill>
              </a:rPr>
              <a:t>③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5"/>
          <a:stretch/>
        </p:blipFill>
        <p:spPr>
          <a:xfrm>
            <a:off x="6776250" y="2277553"/>
            <a:ext cx="2618591" cy="2457450"/>
          </a:xfrm>
          <a:prstGeom prst="rect">
            <a:avLst/>
          </a:prstGeom>
          <a:ln w="38100">
            <a:noFill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453" y="3627878"/>
            <a:ext cx="1258092" cy="89144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050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364810710"/>
              </p:ext>
            </p:extLst>
          </p:nvPr>
        </p:nvGraphicFramePr>
        <p:xfrm>
          <a:off x="905455" y="1457148"/>
          <a:ext cx="10381089" cy="393072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45688">
                  <a:extLst>
                    <a:ext uri="{9D8B030D-6E8A-4147-A177-3AD203B41FA5}">
                      <a16:colId xmlns:a16="http://schemas.microsoft.com/office/drawing/2014/main" xmlns="" val="2395525844"/>
                    </a:ext>
                  </a:extLst>
                </a:gridCol>
                <a:gridCol w="4475038">
                  <a:extLst>
                    <a:ext uri="{9D8B030D-6E8A-4147-A177-3AD203B41FA5}">
                      <a16:colId xmlns:a16="http://schemas.microsoft.com/office/drawing/2014/main" xmlns="" val="507987774"/>
                    </a:ext>
                  </a:extLst>
                </a:gridCol>
                <a:gridCol w="3460363">
                  <a:extLst>
                    <a:ext uri="{9D8B030D-6E8A-4147-A177-3AD203B41FA5}">
                      <a16:colId xmlns:a16="http://schemas.microsoft.com/office/drawing/2014/main" xmlns="" val="1151244034"/>
                    </a:ext>
                  </a:extLst>
                </a:gridCol>
              </a:tblGrid>
              <a:tr h="91320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机器人遇到的情况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3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机器人的行动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59907181"/>
                  </a:ext>
                </a:extLst>
              </a:tr>
              <a:tr h="9132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4000" dirty="0">
                          <a:solidFill>
                            <a:srgbClr val="C00000"/>
                          </a:solidFill>
                        </a:rPr>
                        <a:t>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zh-CN" sz="3200" b="1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左边有墙，前边没墙</a:t>
                      </a:r>
                      <a:endParaRPr lang="zh-CN" altLang="en-US" sz="32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3200" b="1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4890292"/>
                  </a:ext>
                </a:extLst>
              </a:tr>
              <a:tr h="9132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4000" dirty="0">
                          <a:solidFill>
                            <a:srgbClr val="C00000"/>
                          </a:solidFill>
                        </a:rPr>
                        <a:t>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3200" b="1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左边没墙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3200" b="1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8771322"/>
                  </a:ext>
                </a:extLst>
              </a:tr>
              <a:tr h="9132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4000" dirty="0">
                          <a:solidFill>
                            <a:srgbClr val="C00000"/>
                          </a:solidFill>
                        </a:rPr>
                        <a:t>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3200" b="1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左边有墙，前边</a:t>
                      </a:r>
                      <a:r>
                        <a:rPr lang="zh-CN" altLang="en-US" sz="3200" b="1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有</a:t>
                      </a:r>
                      <a:r>
                        <a:rPr lang="zh-CN" altLang="zh-CN" sz="3200" b="1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墙</a:t>
                      </a:r>
                      <a:endParaRPr lang="zh-CN" altLang="en-US" sz="32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3200" b="1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148959371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8237552" y="2512612"/>
            <a:ext cx="2226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向前走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923406" y="3283560"/>
            <a:ext cx="30970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直行，左转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度再直行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237552" y="4423840"/>
            <a:ext cx="2337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右转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endParaRPr lang="zh-CN" altLang="en-US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742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9238" y="-332905"/>
            <a:ext cx="13390476" cy="7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614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流程图: 决策 11"/>
          <p:cNvSpPr/>
          <p:nvPr/>
        </p:nvSpPr>
        <p:spPr>
          <a:xfrm>
            <a:off x="4958136" y="1942100"/>
            <a:ext cx="3101009" cy="970059"/>
          </a:xfrm>
          <a:prstGeom prst="flowChartDecisi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832277" y="2231149"/>
            <a:ext cx="139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heavy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左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有墙</a:t>
            </a:r>
          </a:p>
        </p:txBody>
      </p:sp>
      <p:sp>
        <p:nvSpPr>
          <p:cNvPr id="14" name="流程图: 决策 13"/>
          <p:cNvSpPr/>
          <p:nvPr/>
        </p:nvSpPr>
        <p:spPr>
          <a:xfrm>
            <a:off x="2179155" y="4112216"/>
            <a:ext cx="3101009" cy="970059"/>
          </a:xfrm>
          <a:prstGeom prst="flowChartDecisi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过程 16"/>
          <p:cNvSpPr/>
          <p:nvPr/>
        </p:nvSpPr>
        <p:spPr>
          <a:xfrm>
            <a:off x="4793757" y="5140124"/>
            <a:ext cx="1476952" cy="532738"/>
          </a:xfrm>
          <a:prstGeom prst="flowChartProcess">
            <a:avLst/>
          </a:prstGeom>
          <a:solidFill>
            <a:srgbClr val="006CB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向前走</a:t>
            </a:r>
          </a:p>
        </p:txBody>
      </p:sp>
      <p:sp>
        <p:nvSpPr>
          <p:cNvPr id="18" name="流程图: 过程 17"/>
          <p:cNvSpPr/>
          <p:nvPr/>
        </p:nvSpPr>
        <p:spPr>
          <a:xfrm>
            <a:off x="1177292" y="5140124"/>
            <a:ext cx="1476952" cy="532738"/>
          </a:xfrm>
          <a:prstGeom prst="flowChartProcess">
            <a:avLst/>
          </a:prstGeom>
          <a:solidFill>
            <a:srgbClr val="006CB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90°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6514357" y="1550706"/>
            <a:ext cx="7953" cy="429369"/>
          </a:xfrm>
          <a:prstGeom prst="straightConnector1">
            <a:avLst/>
          </a:prstGeom>
          <a:ln w="38100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连接符 7"/>
          <p:cNvCxnSpPr>
            <a:stCxn id="12" idx="1"/>
            <a:endCxn id="14" idx="0"/>
          </p:cNvCxnSpPr>
          <p:nvPr/>
        </p:nvCxnSpPr>
        <p:spPr>
          <a:xfrm rot="10800000" flipV="1">
            <a:off x="3711272" y="2427129"/>
            <a:ext cx="1246865" cy="783201"/>
          </a:xfrm>
          <a:prstGeom prst="bentConnector2">
            <a:avLst/>
          </a:prstGeom>
          <a:ln w="38100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4" idx="1"/>
          </p:cNvCxnSpPr>
          <p:nvPr/>
        </p:nvCxnSpPr>
        <p:spPr>
          <a:xfrm rot="10800000" flipV="1">
            <a:off x="1936147" y="4597246"/>
            <a:ext cx="243008" cy="542878"/>
          </a:xfrm>
          <a:prstGeom prst="bentConnector2">
            <a:avLst/>
          </a:prstGeom>
          <a:ln w="38100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4" idx="3"/>
          </p:cNvCxnSpPr>
          <p:nvPr/>
        </p:nvCxnSpPr>
        <p:spPr>
          <a:xfrm>
            <a:off x="5280164" y="4597246"/>
            <a:ext cx="256640" cy="542878"/>
          </a:xfrm>
          <a:prstGeom prst="bentConnector2">
            <a:avLst/>
          </a:prstGeom>
          <a:ln w="38100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12" idx="3"/>
            <a:endCxn id="30" idx="0"/>
          </p:cNvCxnSpPr>
          <p:nvPr/>
        </p:nvCxnSpPr>
        <p:spPr>
          <a:xfrm>
            <a:off x="8059145" y="2427130"/>
            <a:ext cx="1144990" cy="759755"/>
          </a:xfrm>
          <a:prstGeom prst="bentConnector2">
            <a:avLst/>
          </a:prstGeom>
          <a:ln w="38100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>
            <a:extLst>
              <a:ext uri="{FF2B5EF4-FFF2-40B4-BE49-F238E27FC236}">
                <a16:creationId xmlns:a16="http://schemas.microsoft.com/office/drawing/2014/main" xmlns="" id="{34A9EBA6-69B6-41DB-8AAF-9F6035D218F4}"/>
              </a:ext>
            </a:extLst>
          </p:cNvPr>
          <p:cNvGrpSpPr/>
          <p:nvPr/>
        </p:nvGrpSpPr>
        <p:grpSpPr>
          <a:xfrm>
            <a:off x="627256" y="333891"/>
            <a:ext cx="2677418" cy="725293"/>
            <a:chOff x="0" y="2744"/>
            <a:chExt cx="2890664" cy="851760"/>
          </a:xfrm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26" name="圆角矩形 17">
              <a:extLst>
                <a:ext uri="{FF2B5EF4-FFF2-40B4-BE49-F238E27FC236}">
                  <a16:creationId xmlns:a16="http://schemas.microsoft.com/office/drawing/2014/main" xmlns="" id="{3416DED0-5442-491F-A64C-A0111034C8B0}"/>
                </a:ext>
              </a:extLst>
            </p:cNvPr>
            <p:cNvSpPr/>
            <p:nvPr/>
          </p:nvSpPr>
          <p:spPr>
            <a:xfrm>
              <a:off x="0" y="2744"/>
              <a:ext cx="2890664" cy="851760"/>
            </a:xfrm>
            <a:prstGeom prst="roundRect">
              <a:avLst/>
            </a:prstGeom>
            <a:solidFill>
              <a:srgbClr val="F79646">
                <a:lumMod val="75000"/>
              </a:srgbClr>
            </a:solidFill>
            <a:ln w="25400" cap="flat" cmpd="sng" algn="ctr">
              <a:noFill/>
              <a:prstDash val="solid"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</p:sp>
        <p:sp>
          <p:nvSpPr>
            <p:cNvPr id="27" name="圆角矩形 4">
              <a:extLst>
                <a:ext uri="{FF2B5EF4-FFF2-40B4-BE49-F238E27FC236}">
                  <a16:creationId xmlns:a16="http://schemas.microsoft.com/office/drawing/2014/main" xmlns="" id="{3D7352B5-5976-4D68-A871-C09E1BDBC48F}"/>
                </a:ext>
              </a:extLst>
            </p:cNvPr>
            <p:cNvSpPr txBox="1"/>
            <p:nvPr/>
          </p:nvSpPr>
          <p:spPr>
            <a:xfrm>
              <a:off x="41579" y="44323"/>
              <a:ext cx="2807506" cy="76860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marR="0" lvl="0" indent="0" algn="ctr" defTabSz="12446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C4DF9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任务流程分析</a:t>
              </a:r>
            </a:p>
          </p:txBody>
        </p:sp>
      </p:grpSp>
      <p:sp>
        <p:nvSpPr>
          <p:cNvPr id="33" name="流程图: 过程 32"/>
          <p:cNvSpPr/>
          <p:nvPr/>
        </p:nvSpPr>
        <p:spPr>
          <a:xfrm>
            <a:off x="8465659" y="4112216"/>
            <a:ext cx="1476952" cy="532738"/>
          </a:xfrm>
          <a:prstGeom prst="flowChartProcess">
            <a:avLst/>
          </a:prstGeom>
          <a:solidFill>
            <a:srgbClr val="006CB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90°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流程图: 过程 34"/>
          <p:cNvSpPr/>
          <p:nvPr/>
        </p:nvSpPr>
        <p:spPr>
          <a:xfrm>
            <a:off x="8465659" y="3198097"/>
            <a:ext cx="1476952" cy="532738"/>
          </a:xfrm>
          <a:prstGeom prst="flowChartProcess">
            <a:avLst/>
          </a:prstGeom>
          <a:solidFill>
            <a:srgbClr val="006CB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直行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211893" y="20697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8256911" y="20697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1915768" y="42181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5167601" y="42054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</a:t>
            </a:r>
          </a:p>
        </p:txBody>
      </p:sp>
      <p:sp>
        <p:nvSpPr>
          <p:cNvPr id="2" name="流程图: 数据 1"/>
          <p:cNvSpPr/>
          <p:nvPr/>
        </p:nvSpPr>
        <p:spPr>
          <a:xfrm>
            <a:off x="4914528" y="1059185"/>
            <a:ext cx="3207609" cy="493788"/>
          </a:xfrm>
          <a:prstGeom prst="flowChartInputOutput">
            <a:avLst/>
          </a:prstGeom>
          <a:solidFill>
            <a:srgbClr val="D98A2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检测 </a:t>
            </a:r>
            <a:r>
              <a:rPr lang="zh-CN" altLang="en-US" sz="1400" u="heavy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u="heavy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左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侧是否有墙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流程图: 数据 31"/>
          <p:cNvSpPr/>
          <p:nvPr/>
        </p:nvSpPr>
        <p:spPr>
          <a:xfrm>
            <a:off x="2099514" y="3188456"/>
            <a:ext cx="3207609" cy="493788"/>
          </a:xfrm>
          <a:prstGeom prst="flowChartInputOutput">
            <a:avLst/>
          </a:prstGeom>
          <a:solidFill>
            <a:srgbClr val="D98A2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检测</a:t>
            </a:r>
            <a:r>
              <a:rPr lang="zh-CN" altLang="en-US" sz="1400" u="heavy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u="heavy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前</a:t>
            </a:r>
            <a:r>
              <a:rPr lang="zh-CN" altLang="en-US" sz="1400" u="heavy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侧是否有墙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3703319" y="3682847"/>
            <a:ext cx="7953" cy="429369"/>
          </a:xfrm>
          <a:prstGeom prst="straightConnector1">
            <a:avLst/>
          </a:prstGeom>
          <a:ln w="38100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9204135" y="3730835"/>
            <a:ext cx="7953" cy="4293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流程图: 过程 38"/>
          <p:cNvSpPr/>
          <p:nvPr/>
        </p:nvSpPr>
        <p:spPr>
          <a:xfrm>
            <a:off x="8481565" y="5044188"/>
            <a:ext cx="1476952" cy="532738"/>
          </a:xfrm>
          <a:prstGeom prst="flowChartProcess">
            <a:avLst/>
          </a:prstGeom>
          <a:solidFill>
            <a:srgbClr val="006CB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直行</a:t>
            </a:r>
          </a:p>
        </p:txBody>
      </p:sp>
      <p:cxnSp>
        <p:nvCxnSpPr>
          <p:cNvPr id="41" name="直接箭头连接符 40"/>
          <p:cNvCxnSpPr/>
          <p:nvPr/>
        </p:nvCxnSpPr>
        <p:spPr>
          <a:xfrm>
            <a:off x="9212088" y="4614819"/>
            <a:ext cx="7953" cy="4293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3033669" y="4412300"/>
            <a:ext cx="139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heavy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前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有墙</a:t>
            </a:r>
          </a:p>
        </p:txBody>
      </p:sp>
    </p:spTree>
    <p:extLst>
      <p:ext uri="{BB962C8B-B14F-4D97-AF65-F5344CB8AC3E}">
        <p14:creationId xmlns:p14="http://schemas.microsoft.com/office/powerpoint/2010/main" val="66696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 animBg="1"/>
      <p:bldP spid="17" grpId="0" animBg="1"/>
      <p:bldP spid="18" grpId="0" animBg="1"/>
      <p:bldP spid="33" grpId="0" animBg="1"/>
      <p:bldP spid="35" grpId="0" animBg="1"/>
      <p:bldP spid="11" grpId="0"/>
      <p:bldP spid="43" grpId="0"/>
      <p:bldP spid="44" grpId="0"/>
      <p:bldP spid="45" grpId="0"/>
      <p:bldP spid="2" grpId="0" animBg="1"/>
      <p:bldP spid="32" grpId="0" animBg="1"/>
      <p:bldP spid="39" grpId="0" animBg="1"/>
      <p:bldP spid="42" grpId="0"/>
    </p:bldLst>
  </p:timing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C4DF9B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切片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3046</TotalTime>
  <Words>110</Words>
  <Application>Microsoft Office PowerPoint</Application>
  <PresentationFormat>宽屏</PresentationFormat>
  <Paragraphs>32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黑体</vt:lpstr>
      <vt:lpstr>华文楷体</vt:lpstr>
      <vt:lpstr>迷你简汉真广标</vt:lpstr>
      <vt:lpstr>微软雅黑</vt:lpstr>
      <vt:lpstr>幼圆</vt:lpstr>
      <vt:lpstr>Century Gothic</vt:lpstr>
      <vt:lpstr>Wingdings 3</vt:lpstr>
      <vt:lpstr>切片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PC</cp:lastModifiedBy>
  <cp:revision>395</cp:revision>
  <dcterms:created xsi:type="dcterms:W3CDTF">2017-07-26T08:17:00Z</dcterms:created>
  <dcterms:modified xsi:type="dcterms:W3CDTF">2020-03-18T01:57:48Z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