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420" r:id="rId4"/>
    <p:sldId id="416" r:id="rId5"/>
    <p:sldId id="423" r:id="rId6"/>
    <p:sldId id="433" r:id="rId7"/>
    <p:sldId id="426" r:id="rId8"/>
    <p:sldId id="434" r:id="rId9"/>
    <p:sldId id="431" r:id="rId10"/>
    <p:sldId id="425" r:id="rId11"/>
    <p:sldId id="432" r:id="rId12"/>
    <p:sldId id="427" r:id="rId13"/>
    <p:sldId id="430" r:id="rId14"/>
    <p:sldId id="424" r:id="rId15"/>
    <p:sldId id="419" r:id="rId16"/>
    <p:sldId id="436" r:id="rId17"/>
    <p:sldId id="435" r:id="rId18"/>
    <p:sldId id="41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262"/>
            <p14:sldId id="420"/>
            <p14:sldId id="416"/>
            <p14:sldId id="423"/>
            <p14:sldId id="433"/>
            <p14:sldId id="426"/>
            <p14:sldId id="434"/>
            <p14:sldId id="431"/>
            <p14:sldId id="425"/>
            <p14:sldId id="432"/>
            <p14:sldId id="427"/>
            <p14:sldId id="430"/>
            <p14:sldId id="424"/>
            <p14:sldId id="419"/>
            <p14:sldId id="436"/>
            <p14:sldId id="435"/>
            <p14:sldId id="417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6E2465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52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104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04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59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16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不要被条条框框限制你的想法</a:t>
            </a:r>
            <a:endParaRPr kumimoji="1"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要有独立的精神、自由的思想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4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不要被条条框框限制你的想法</a:t>
            </a:r>
            <a:endParaRPr kumimoji="1"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要有独立的精神、自由的思想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029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不要被条条框框限制你的想法</a:t>
            </a:r>
            <a:endParaRPr kumimoji="1"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要有独立的精神、自由的思想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01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不要被条条框框限制你的想法</a:t>
            </a:r>
            <a:endParaRPr kumimoji="1"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要有独立的精神、自由的思想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78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68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68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不要被条条框框限制你的想法</a:t>
            </a:r>
            <a:endParaRPr kumimoji="1"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200" dirty="0"/>
              <a:t>要有独立的精神、自由的思想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39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73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74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31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60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SimSun" panose="02010600030101010101" pitchFamily="2" charset="-122"/>
                <a:ea typeface="SimSun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imSun" panose="02010600030101010101" pitchFamily="2" charset="-122"/>
              <a:ea typeface="SimSun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67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7CC56-6FE6-5D46-9102-AE2C8887F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6897EF-1772-954C-ABE5-107B4EFB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917D0-309B-0E44-B591-2E83AF0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319E-A433-1242-A41B-C129CA54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F0DFD-2D70-E549-BBE8-0C275950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2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9C3D1-9A3D-CB44-B237-F7F6FD8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15A58-B480-FA4F-AE8B-94CC5116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9E37E-FAFB-C441-8B8C-1169757E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547E-BD62-B04B-B4DD-AE9B9201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757DA-7A04-CE46-853B-039AA567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325D8-ED91-0F41-AEE8-245E849B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030FD-1A40-8D42-8E77-DE7A4713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B2F95-B0C8-9042-AC17-A0BB4DD2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35354-C282-0D4C-9DD7-EFF5B48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48B85-256F-6B47-820E-7675CF7D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0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49AA7-14EE-4B4A-934B-31D59C64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0658F-6424-A94C-965E-3F6054570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9719A-46B7-3B47-8B0B-0ED4179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CCBFE-0B4C-474E-A0C5-1ADB310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14836-7548-7145-B635-6FA351E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10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38F8-B115-1A4C-AB42-FC9CB9C6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F2253-F872-AF47-8306-F477C6DB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A06E-F88A-2946-A2A9-0D42DEA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8AE03-BE13-9742-BE6C-900682B0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BEE6E-6892-5F4A-BF1B-082A44CB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3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F390-316D-7249-BA94-82F8255C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20B4F-AFDB-F84F-A48D-332147F6A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8B9219-EC51-EB47-8CED-A9A30103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E0926-310A-D142-8982-0F8775FB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B9E82-69C7-AD48-A5F8-4F78D05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8EBE7-378B-DE47-9BF9-F0D2EA44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0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0F79-5D73-1348-8190-1D47A881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F55B5-E4F9-F14B-9622-649A7F7D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A4ADB-8F5F-9542-B1D0-08ABF2607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C0DA-15DB-454C-911B-FF49AC335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74025-877A-134F-A8CE-0C9076C2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90AA3-AE73-5540-8BFB-10147822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803EE0-A8B1-384D-82EE-05BC53BA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391E8-D5B3-5F48-AB00-CACBB71D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5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4034B-AE17-5C4B-B5E8-499BD4D0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84B7EC-88F0-4743-877C-6D558A10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9FAE2-5548-9E40-B436-94EEED28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B34F3-4BF4-D14D-A8FC-AF250D34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05115-8972-E04E-BC39-C64100F6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BC8D52-CAA5-5047-B683-59E37011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D87B4-10E3-3240-99E4-1CD2616D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9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2367-5482-3C46-A6E1-75CC64CD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D1EB9-23BD-1543-A41C-CFD597AA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D3CEE-F64D-B949-8167-B1AE9E1C6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BD5CC-2051-0F4D-9212-83FE02CE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8DCB7-5D4F-A04C-83DB-CA8BDA6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6C260-C9A4-8B40-A0C0-428E9F11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10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100A-EB47-B242-A9AE-06719A79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57F20-902F-D848-B77B-08E0360F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62B52-8D9A-7544-AC92-6690C39B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44BC6-63E3-1D44-A17C-CD0F10B4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82485-EB76-594C-A2DC-BE1DE5E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AADC5-1FEE-EF47-A539-E92EC8C4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5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AA067-1FA7-9A4B-A5AC-4E4B805D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5CB8F-9B14-F541-B259-D23B6D7A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5B139-A07E-5B49-A7B1-524B8BE4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6EBA5-3A44-5346-A2EA-F36157291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82821-26DF-E049-8375-79F62CF4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5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zh.wikipedia.org/wiki/%E6%87%89%E7%94%A8%E8%BB%9F%E9%AB%94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https://zh.wikipedia.org/wiki/%E8%BB%9F%E9%AB%9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s://en.wikipedia.org/wiki/Comparison_of_integrated_development_%20environments#Python" TargetMode="Externa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DF6573-DDAF-404E-B54B-F05C4A94A612}"/>
              </a:ext>
            </a:extLst>
          </p:cNvPr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第一课</a:t>
            </a:r>
          </a:p>
        </p:txBody>
      </p:sp>
      <p:pic>
        <p:nvPicPr>
          <p:cNvPr id="8" name="图形 7" descr="学位帽">
            <a:extLst>
              <a:ext uri="{FF2B5EF4-FFF2-40B4-BE49-F238E27FC236}">
                <a16:creationId xmlns:a16="http://schemas.microsoft.com/office/drawing/2014/main" id="{02BCCFD4-3AD4-624F-A75D-6061BF067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E5E7EB-7823-5440-8B17-1D6ACC314478}"/>
              </a:ext>
            </a:extLst>
          </p:cNvPr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吴铭英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BD6A2F-38EB-A943-84B0-AEB4F106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4CA808-D950-044B-AB5E-4A9623D7F66F}"/>
              </a:ext>
            </a:extLst>
          </p:cNvPr>
          <p:cNvSpPr txBox="1"/>
          <p:nvPr/>
        </p:nvSpPr>
        <p:spPr>
          <a:xfrm>
            <a:off x="6988365" y="432651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</a:p>
        </p:txBody>
      </p:sp>
      <p:pic>
        <p:nvPicPr>
          <p:cNvPr id="3" name="图形 2" descr="日历">
            <a:extLst>
              <a:ext uri="{FF2B5EF4-FFF2-40B4-BE49-F238E27FC236}">
                <a16:creationId xmlns:a16="http://schemas.microsoft.com/office/drawing/2014/main" id="{6C89ADCF-7ABA-1244-B054-57BB9B08D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5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格式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D1B3F-7C57-574D-9472-753BE7C543EA}"/>
              </a:ext>
            </a:extLst>
          </p:cNvPr>
          <p:cNvSpPr txBox="1"/>
          <p:nvPr/>
        </p:nvSpPr>
        <p:spPr>
          <a:xfrm>
            <a:off x="1913682" y="1357567"/>
            <a:ext cx="95954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6E2465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严格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缩进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善用注释：</a:t>
            </a:r>
          </a:p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单行注释与多行注释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引号间的区别：</a:t>
            </a:r>
          </a:p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多行字符串时，三引号可逐行注释。</a:t>
            </a:r>
          </a:p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单引号与双引号，考虑到转义符的问题。</a:t>
            </a:r>
            <a:endParaRPr lang="en-US" altLang="zh-CN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运算符和表达式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822283" y="1465706"/>
            <a:ext cx="10004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表达式（</a:t>
            </a:r>
            <a:r>
              <a:rPr kumimoji="1" lang="en" altLang="zh-CN" sz="2400" dirty="0"/>
              <a:t>expressions</a:t>
            </a:r>
            <a:r>
              <a:rPr kumimoji="1" lang="zh-CN" altLang="en" sz="2400" dirty="0"/>
              <a:t>）：</a:t>
            </a:r>
            <a:r>
              <a:rPr kumimoji="1" lang="zh-CN" altLang="en-US" sz="2400" dirty="0"/>
              <a:t>运算符 （</a:t>
            </a:r>
            <a:r>
              <a:rPr kumimoji="1" lang="en" altLang="zh-CN" sz="2400" dirty="0"/>
              <a:t>operators</a:t>
            </a:r>
            <a:r>
              <a:rPr kumimoji="1" lang="zh-CN" altLang="en" sz="2400" dirty="0"/>
              <a:t>）</a:t>
            </a:r>
            <a:r>
              <a:rPr kumimoji="1" lang="en" altLang="zh-CN" sz="2400" dirty="0"/>
              <a:t>+ </a:t>
            </a:r>
            <a:r>
              <a:rPr kumimoji="1" lang="zh-CN" altLang="en-US" sz="2400" dirty="0"/>
              <a:t>操作数（</a:t>
            </a:r>
            <a:r>
              <a:rPr kumimoji="1" lang="en" altLang="zh-CN" sz="2400" dirty="0"/>
              <a:t>operands</a:t>
            </a:r>
            <a:r>
              <a:rPr kumimoji="1" lang="zh-CN" altLang="en" sz="2400" dirty="0"/>
              <a:t>）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在</a:t>
            </a:r>
            <a:r>
              <a:rPr kumimoji="1" lang="en-US" altLang="zh-CN" sz="2400" dirty="0"/>
              <a:t>idle</a:t>
            </a:r>
            <a:r>
              <a:rPr kumimoji="1" lang="zh-CN" altLang="en-US" sz="2400" dirty="0"/>
              <a:t>中体会下各种基本计算：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/>
              <a:t>加减法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乘除法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乘方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整除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取模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>
                <a:solidFill>
                  <a:srgbClr val="C13228"/>
                </a:solidFill>
              </a:rPr>
              <a:t>左移右移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>
                <a:solidFill>
                  <a:srgbClr val="C13228"/>
                </a:solidFill>
              </a:rPr>
              <a:t>位与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>
                <a:solidFill>
                  <a:srgbClr val="C13228"/>
                </a:solidFill>
              </a:rPr>
              <a:t>位或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>
                <a:solidFill>
                  <a:srgbClr val="C13228"/>
                </a:solidFill>
              </a:rPr>
              <a:t>异或</a:t>
            </a:r>
            <a:endParaRPr kumimoji="1" lang="en-US" altLang="zh-CN" sz="2400" dirty="0">
              <a:solidFill>
                <a:srgbClr val="C13228"/>
              </a:solidFill>
            </a:endParaRPr>
          </a:p>
          <a:p>
            <a:endParaRPr kumimoji="1" lang="en-US" altLang="zh-CN" sz="2400" dirty="0">
              <a:solidFill>
                <a:srgbClr val="C13228"/>
              </a:solidFill>
            </a:endParaRPr>
          </a:p>
          <a:p>
            <a:r>
              <a:rPr kumimoji="1" lang="zh-CN" altLang="en-US" sz="2400" dirty="0"/>
              <a:t>取模： </a:t>
            </a:r>
            <a:r>
              <a:rPr kumimoji="1" lang="en-US" altLang="zh-CN" sz="2400" dirty="0"/>
              <a:t>% </a:t>
            </a:r>
            <a:r>
              <a:rPr kumimoji="1" lang="zh-CN" altLang="en-US" sz="2400" dirty="0"/>
              <a:t> 获得余数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557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运算符优先级别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08B85-A158-C146-AAC2-F2934FCDE6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73" b="19260"/>
          <a:stretch/>
        </p:blipFill>
        <p:spPr>
          <a:xfrm>
            <a:off x="2501009" y="1006223"/>
            <a:ext cx="7439663" cy="55047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26D094-3D42-9E4F-8DC3-95169ED2394A}"/>
              </a:ext>
            </a:extLst>
          </p:cNvPr>
          <p:cNvSpPr txBox="1"/>
          <p:nvPr/>
        </p:nvSpPr>
        <p:spPr>
          <a:xfrm>
            <a:off x="1933731" y="6490741"/>
            <a:ext cx="97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docs.python.org</a:t>
            </a:r>
            <a:r>
              <a:rPr kumimoji="1" lang="en" altLang="zh-CN" dirty="0"/>
              <a:t>/3/reference/</a:t>
            </a:r>
            <a:r>
              <a:rPr kumimoji="1" lang="en" altLang="zh-CN" dirty="0" err="1"/>
              <a:t>expressions.html#operator-precedence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37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822283" y="1465706"/>
            <a:ext cx="10004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 </a:t>
            </a:r>
            <a:r>
              <a:rPr kumimoji="1" lang="zh-CN" altLang="en-US" sz="2400" dirty="0"/>
              <a:t>求出一周有多少分钟。</a:t>
            </a:r>
          </a:p>
          <a:p>
            <a:endParaRPr kumimoji="1" lang="zh-CN" altLang="en-US" sz="2400" dirty="0"/>
          </a:p>
          <a:p>
            <a:r>
              <a:rPr kumimoji="1" lang="en-US" altLang="zh-CN" sz="2400" dirty="0"/>
              <a:t>2. </a:t>
            </a:r>
            <a:r>
              <a:rPr kumimoji="1" lang="zh-CN" altLang="en-US" sz="2400" dirty="0"/>
              <a:t>输出自己的姓名，年龄和心情。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查错网站：</a:t>
            </a:r>
            <a:r>
              <a:rPr kumimoji="1" lang="en-US" altLang="zh-CN" sz="2400" dirty="0" err="1"/>
              <a:t>stackoverflow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7627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1051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91430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91635"/>
            <a:ext cx="40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D1B3F-7C57-574D-9472-753BE7C543EA}"/>
              </a:ext>
            </a:extLst>
          </p:cNvPr>
          <p:cNvSpPr txBox="1"/>
          <p:nvPr/>
        </p:nvSpPr>
        <p:spPr>
          <a:xfrm>
            <a:off x="2063583" y="1244498"/>
            <a:ext cx="959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学习手册 第三版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与孩子一起学编程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北京大学软件与微电子学院 高天放 </a:t>
            </a:r>
            <a:r>
              <a:rPr kumimoji="1"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课件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25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4C346-D36F-2C41-A11E-4EBB3E046CEC}"/>
              </a:ext>
            </a:extLst>
          </p:cNvPr>
          <p:cNvSpPr/>
          <p:nvPr/>
        </p:nvSpPr>
        <p:spPr>
          <a:xfrm>
            <a:off x="17929" y="0"/>
            <a:ext cx="122311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0" y="0"/>
            <a:ext cx="12231149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9433FE-D077-864B-B29C-6B0BF108AA35}"/>
              </a:ext>
            </a:extLst>
          </p:cNvPr>
          <p:cNvSpPr txBox="1"/>
          <p:nvPr/>
        </p:nvSpPr>
        <p:spPr>
          <a:xfrm>
            <a:off x="36570" y="231825"/>
            <a:ext cx="965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教学疑难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endParaRPr kumimoji="1"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1BBCC2-BE4E-5041-82B7-B2937C0C11C8}"/>
              </a:ext>
            </a:extLst>
          </p:cNvPr>
          <p:cNvSpPr txBox="1"/>
          <p:nvPr/>
        </p:nvSpPr>
        <p:spPr>
          <a:xfrm>
            <a:off x="439555" y="1132454"/>
            <a:ext cx="53012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一旦程序出错</a:t>
            </a:r>
            <a:endParaRPr kumimoji="1" lang="en-US" altLang="zh-CN" sz="2000" dirty="0"/>
          </a:p>
          <a:p>
            <a:r>
              <a:rPr kumimoji="1" lang="zh-CN" altLang="en-US" sz="2000" dirty="0"/>
              <a:t>先注意</a:t>
            </a:r>
            <a:r>
              <a:rPr kumimoji="1" lang="zh-CN" altLang="en-US" sz="2000" dirty="0">
                <a:solidFill>
                  <a:srgbClr val="C13228"/>
                </a:solidFill>
              </a:rPr>
              <a:t>输入正确与否，</a:t>
            </a:r>
            <a:r>
              <a:rPr kumimoji="1" lang="en-US" altLang="zh-CN" sz="2000" dirty="0"/>
              <a:t>Debug</a:t>
            </a:r>
            <a:r>
              <a:rPr kumimoji="1" lang="zh-CN" altLang="en-US" sz="2000" dirty="0"/>
              <a:t>需要</a:t>
            </a:r>
            <a:r>
              <a:rPr kumimoji="1" lang="zh-CN" altLang="en-US" sz="2000" dirty="0">
                <a:solidFill>
                  <a:srgbClr val="C13228"/>
                </a:solidFill>
              </a:rPr>
              <a:t>细心和耐心</a:t>
            </a:r>
            <a:r>
              <a:rPr kumimoji="1" lang="zh-CN" altLang="en-US" sz="2000" dirty="0"/>
              <a:t>！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【</a:t>
            </a:r>
            <a:r>
              <a:rPr kumimoji="1" lang="zh-CN" altLang="en-US" sz="2000" dirty="0">
                <a:solidFill>
                  <a:srgbClr val="C00000"/>
                </a:solidFill>
              </a:rPr>
              <a:t>输入</a:t>
            </a:r>
            <a:r>
              <a:rPr kumimoji="1" lang="en-US" altLang="zh-CN" sz="2000" dirty="0"/>
              <a:t>】</a:t>
            </a:r>
          </a:p>
          <a:p>
            <a:r>
              <a:rPr kumimoji="1" lang="en-US" altLang="zh-CN" sz="2000" dirty="0"/>
              <a:t>1.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中英文括号、引号</a:t>
            </a:r>
            <a:endParaRPr lang="en-US" altLang="zh-CN" sz="20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000" dirty="0"/>
              <a:t>中英文输入的问题很大，很多同学不知道如何进行中英文切换。 关键在于按</a:t>
            </a:r>
            <a:r>
              <a:rPr kumimoji="1" lang="en-US" altLang="zh-CN" sz="2000" dirty="0">
                <a:solidFill>
                  <a:srgbClr val="C00000"/>
                </a:solidFill>
              </a:rPr>
              <a:t>Shift</a:t>
            </a:r>
            <a:r>
              <a:rPr kumimoji="1" lang="zh-CN" altLang="en-US" sz="2000" dirty="0"/>
              <a:t>键切换一下。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缩进错误</a:t>
            </a:r>
            <a:endParaRPr kumimoji="1" lang="en-US" altLang="zh-CN" sz="2000" dirty="0"/>
          </a:p>
          <a:p>
            <a:r>
              <a:rPr kumimoji="1" lang="zh-CN" altLang="en-US" sz="2000" dirty="0"/>
              <a:t>严格按照要求进行缩进设置。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9F89F3-C66C-584B-84FF-A83F367DEE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430" y="5170972"/>
            <a:ext cx="6654800" cy="154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7AF0D6-BF3E-664A-8FCE-DCB5186942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8010" y="3948239"/>
            <a:ext cx="6781068" cy="2823434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450784F-C98F-B549-81B6-626B049FC265}"/>
              </a:ext>
            </a:extLst>
          </p:cNvPr>
          <p:cNvCxnSpPr>
            <a:cxnSpLocks/>
          </p:cNvCxnSpPr>
          <p:nvPr/>
        </p:nvCxnSpPr>
        <p:spPr>
          <a:xfrm flipH="1">
            <a:off x="2974694" y="1988453"/>
            <a:ext cx="3766029" cy="5504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B7CF694-419B-EA44-BA28-2049A01ECF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2230" y="995378"/>
            <a:ext cx="5283200" cy="2235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198BCAF-E920-4349-AE63-71AA1823E667}"/>
              </a:ext>
            </a:extLst>
          </p:cNvPr>
          <p:cNvSpPr txBox="1"/>
          <p:nvPr/>
        </p:nvSpPr>
        <p:spPr>
          <a:xfrm>
            <a:off x="3736180" y="6302502"/>
            <a:ext cx="23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正确案例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64F7E4-5B5A-B542-A5E8-FC7B1F6580E3}"/>
              </a:ext>
            </a:extLst>
          </p:cNvPr>
          <p:cNvSpPr txBox="1"/>
          <p:nvPr/>
        </p:nvSpPr>
        <p:spPr>
          <a:xfrm>
            <a:off x="9600173" y="4590448"/>
            <a:ext cx="23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错误案例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C07F04E-C81F-EB48-8E78-86E9680145B2}"/>
              </a:ext>
            </a:extLst>
          </p:cNvPr>
          <p:cNvCxnSpPr>
            <a:cxnSpLocks/>
          </p:cNvCxnSpPr>
          <p:nvPr/>
        </p:nvCxnSpPr>
        <p:spPr>
          <a:xfrm flipH="1" flipV="1">
            <a:off x="3736180" y="4386663"/>
            <a:ext cx="3463660" cy="11462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2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4C346-D36F-2C41-A11E-4EBB3E046CEC}"/>
              </a:ext>
            </a:extLst>
          </p:cNvPr>
          <p:cNvSpPr/>
          <p:nvPr/>
        </p:nvSpPr>
        <p:spPr>
          <a:xfrm>
            <a:off x="17929" y="0"/>
            <a:ext cx="122311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0" y="0"/>
            <a:ext cx="12231149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9433FE-D077-864B-B29C-6B0BF108AA35}"/>
              </a:ext>
            </a:extLst>
          </p:cNvPr>
          <p:cNvSpPr txBox="1"/>
          <p:nvPr/>
        </p:nvSpPr>
        <p:spPr>
          <a:xfrm>
            <a:off x="36570" y="231825"/>
            <a:ext cx="965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教学疑难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总结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拓展</a:t>
            </a:r>
            <a:endParaRPr kumimoji="1"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15B9E-CD1F-F142-B39D-3082C42EAD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97" y="1759845"/>
            <a:ext cx="10680700" cy="335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B59543-9FBB-ED46-A2A3-1EF69EDF9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97" y="5398787"/>
            <a:ext cx="4305300" cy="762000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65F5B88-143C-3343-8B9F-9F61A06ED576}"/>
              </a:ext>
            </a:extLst>
          </p:cNvPr>
          <p:cNvCxnSpPr>
            <a:cxnSpLocks/>
          </p:cNvCxnSpPr>
          <p:nvPr/>
        </p:nvCxnSpPr>
        <p:spPr>
          <a:xfrm>
            <a:off x="184440" y="1539878"/>
            <a:ext cx="10448550" cy="0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37C3F5-13EF-DE4A-BEA9-51776D2BE3C7}"/>
              </a:ext>
            </a:extLst>
          </p:cNvPr>
          <p:cNvSpPr txBox="1"/>
          <p:nvPr/>
        </p:nvSpPr>
        <p:spPr>
          <a:xfrm>
            <a:off x="150361" y="1078213"/>
            <a:ext cx="825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如何用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Python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解方程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——802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陈榆均同学想做的试验</a:t>
            </a:r>
            <a:endParaRPr kumimoji="1" lang="en-US" altLang="zh-CN" sz="2400" b="1" dirty="0">
              <a:solidFill>
                <a:srgbClr val="6E2465"/>
              </a:solidFill>
            </a:endParaRPr>
          </a:p>
          <a:p>
            <a:endParaRPr kumimoji="1" lang="en-US" altLang="zh-CN" sz="2400" dirty="0"/>
          </a:p>
          <a:p>
            <a:endParaRPr kumimoji="1" lang="zh-CN" altLang="en-US" sz="2400" b="1" dirty="0">
              <a:solidFill>
                <a:srgbClr val="6E2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4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4C346-D36F-2C41-A11E-4EBB3E046CEC}"/>
              </a:ext>
            </a:extLst>
          </p:cNvPr>
          <p:cNvSpPr/>
          <p:nvPr/>
        </p:nvSpPr>
        <p:spPr>
          <a:xfrm>
            <a:off x="17929" y="0"/>
            <a:ext cx="122311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0" y="0"/>
            <a:ext cx="12231149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9433FE-D077-864B-B29C-6B0BF108AA35}"/>
              </a:ext>
            </a:extLst>
          </p:cNvPr>
          <p:cNvSpPr txBox="1"/>
          <p:nvPr/>
        </p:nvSpPr>
        <p:spPr>
          <a:xfrm>
            <a:off x="36570" y="231825"/>
            <a:ext cx="965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第一个游戏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猜数字</a:t>
            </a:r>
            <a:endParaRPr kumimoji="1"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811528-6CAD-E645-8762-BC6AD0C1A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209" y="941069"/>
            <a:ext cx="8509000" cy="449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87609-CA18-F045-9669-1F06AEF0F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58" y="5436869"/>
            <a:ext cx="81661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4C346-D36F-2C41-A11E-4EBB3E046CEC}"/>
              </a:ext>
            </a:extLst>
          </p:cNvPr>
          <p:cNvSpPr/>
          <p:nvPr/>
        </p:nvSpPr>
        <p:spPr>
          <a:xfrm>
            <a:off x="17929" y="0"/>
            <a:ext cx="122311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0" y="0"/>
            <a:ext cx="12231149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9433FE-D077-864B-B29C-6B0BF108AA35}"/>
              </a:ext>
            </a:extLst>
          </p:cNvPr>
          <p:cNvSpPr txBox="1"/>
          <p:nvPr/>
        </p:nvSpPr>
        <p:spPr>
          <a:xfrm>
            <a:off x="36570" y="231825"/>
            <a:ext cx="965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第一个游戏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猜数字</a:t>
            </a:r>
            <a:endParaRPr kumimoji="1" lang="en-US" altLang="zh-CN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C2EB2E-BC73-9747-9E64-A1CE8B3BB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3746" y="908655"/>
            <a:ext cx="7446635" cy="58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优缺点对比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969B14-60B0-B540-A4F6-35E064BBBB78}"/>
              </a:ext>
            </a:extLst>
          </p:cNvPr>
          <p:cNvSpPr txBox="1"/>
          <p:nvPr/>
        </p:nvSpPr>
        <p:spPr>
          <a:xfrm>
            <a:off x="3931920" y="2432108"/>
            <a:ext cx="7059168" cy="327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8FBCBF3C-FBE6-C14F-8F1D-F498F5AD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62858"/>
              </p:ext>
            </p:extLst>
          </p:nvPr>
        </p:nvGraphicFramePr>
        <p:xfrm>
          <a:off x="2032768" y="1211828"/>
          <a:ext cx="9578746" cy="4944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821">
                  <a:extLst>
                    <a:ext uri="{9D8B030D-6E8A-4147-A177-3AD203B41FA5}">
                      <a16:colId xmlns:a16="http://schemas.microsoft.com/office/drawing/2014/main" val="2536309260"/>
                    </a:ext>
                  </a:extLst>
                </a:gridCol>
                <a:gridCol w="2021925">
                  <a:extLst>
                    <a:ext uri="{9D8B030D-6E8A-4147-A177-3AD203B41FA5}">
                      <a16:colId xmlns:a16="http://schemas.microsoft.com/office/drawing/2014/main" val="4126316362"/>
                    </a:ext>
                  </a:extLst>
                </a:gridCol>
              </a:tblGrid>
              <a:tr h="6469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优点</a:t>
                      </a:r>
                    </a:p>
                  </a:txBody>
                  <a:tcPr>
                    <a:solidFill>
                      <a:srgbClr val="9E5A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缺点</a:t>
                      </a:r>
                    </a:p>
                  </a:txBody>
                  <a:tcPr>
                    <a:solidFill>
                      <a:srgbClr val="9E5A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01487"/>
                  </a:ext>
                </a:extLst>
              </a:tr>
              <a:tr h="27233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面向对象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支持多态、操作符重载、继承等概念。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0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降低了结构化程序设计的复杂性，更贴近现实生活。</a:t>
                      </a:r>
                      <a:endParaRPr lang="en-US" altLang="zh-CN" sz="1800" b="0" kern="1200" dirty="0">
                        <a:solidFill>
                          <a:srgbClr val="6E246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跨平台</a:t>
                      </a:r>
                      <a:endParaRPr lang="en-US" altLang="zh-CN" sz="1800" b="1" kern="1200" dirty="0">
                        <a:solidFill>
                          <a:srgbClr val="6E246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rgbClr val="6E2465"/>
                          </a:solidFill>
                        </a:rPr>
                        <a:t>一方编写，多方运行。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功能强大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rgbClr val="6E2465"/>
                          </a:solidFill>
                        </a:rPr>
                        <a:t>动态类型；内置对象类型；内置工具；丰富的库工具；丰富的第三方 工具；支持大型程序等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1" dirty="0">
                          <a:solidFill>
                            <a:srgbClr val="6E2465"/>
                          </a:solidFill>
                        </a:rPr>
                        <a:t>应用广泛</a:t>
                      </a:r>
                      <a:endParaRPr lang="en-US" altLang="zh-CN" b="1" dirty="0">
                        <a:solidFill>
                          <a:srgbClr val="6E2465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b="0" dirty="0">
                          <a:solidFill>
                            <a:srgbClr val="6E2465"/>
                          </a:solidFill>
                        </a:rPr>
                        <a:t>网络；图形图像；科学计算；人工智能等</a:t>
                      </a:r>
                      <a:endParaRPr lang="en-US" altLang="zh-CN" b="0" dirty="0">
                        <a:solidFill>
                          <a:srgbClr val="6E2465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EAD8CB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zh-CN" dirty="0"/>
                    </a:p>
                    <a:p>
                      <a:r>
                        <a:rPr lang="zh-CN" altLang="en-US" sz="1800" b="1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速度慢</a:t>
                      </a:r>
                    </a:p>
                  </a:txBody>
                  <a:tcPr>
                    <a:solidFill>
                      <a:srgbClr val="EAD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10513"/>
                  </a:ext>
                </a:extLst>
              </a:tr>
              <a:tr h="1026948">
                <a:tc gridSpan="2">
                  <a:txBody>
                    <a:bodyPr/>
                    <a:lstStyle/>
                    <a:p>
                      <a:endParaRPr kumimoji="1" lang="en-US" altLang="zh-CN" sz="2000" dirty="0"/>
                    </a:p>
                    <a:p>
                      <a:r>
                        <a:rPr lang="en-US" altLang="zh-CN" sz="1800" b="1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1800" b="1" kern="1200" dirty="0">
                          <a:solidFill>
                            <a:srgbClr val="6E2465"/>
                          </a:solidFill>
                          <a:latin typeface="+mn-lt"/>
                          <a:ea typeface="+mn-ea"/>
                          <a:cs typeface="+mn-cs"/>
                        </a:rPr>
                        <a:t>开发速度带来的效益比执行速度带来的损失更为重要</a:t>
                      </a:r>
                      <a:endParaRPr lang="en-US" altLang="zh-CN" sz="1800" b="1" kern="1200" dirty="0">
                        <a:solidFill>
                          <a:srgbClr val="6E246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（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Python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学习手册 第三版 </a:t>
                      </a:r>
                      <a:r>
                        <a:rPr kumimoji="1" lang="en-US" altLang="zh-CN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23</a:t>
                      </a:r>
                      <a:r>
                        <a:rPr kumimoji="1" lang="zh-CN" altLang="en-US" sz="1400" dirty="0"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页）</a:t>
                      </a:r>
                      <a:endParaRPr kumimoji="1" lang="en-US" altLang="zh-CN" sz="1400" dirty="0"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  <a:p>
                      <a:endParaRPr lang="zh-CN" altLang="en-US" sz="2000" dirty="0"/>
                    </a:p>
                  </a:txBody>
                  <a:tcPr>
                    <a:solidFill>
                      <a:srgbClr val="F5D4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5D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41975"/>
                  </a:ext>
                </a:extLst>
              </a:tr>
            </a:tbl>
          </a:graphicData>
        </a:graphic>
      </p:graphicFrame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id="{9C117D90-9E85-F04A-B2DE-78B698BA4412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5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406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——IDE</a:t>
            </a:r>
            <a:endParaRPr kumimoji="1" lang="zh-CN" altLang="en-US" sz="32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D1B3F-7C57-574D-9472-753BE7C543EA}"/>
              </a:ext>
            </a:extLst>
          </p:cNvPr>
          <p:cNvSpPr txBox="1"/>
          <p:nvPr/>
        </p:nvSpPr>
        <p:spPr>
          <a:xfrm>
            <a:off x="2063583" y="1244498"/>
            <a:ext cx="9595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集成开发环境</a:t>
            </a:r>
            <a:r>
              <a:rPr lang="en-US" altLang="zh-CN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——IDE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/>
              <a:t>Integrated Development Environment</a:t>
            </a:r>
            <a:r>
              <a:rPr lang="zh-CN" altLang="en-US" sz="2400" dirty="0"/>
              <a:t>、</a:t>
            </a:r>
            <a:r>
              <a:rPr lang="en" altLang="zh-CN" sz="2400" dirty="0"/>
              <a:t>Integration Design Environment</a:t>
            </a:r>
            <a:r>
              <a:rPr lang="zh-CN" altLang="en" sz="2400" dirty="0"/>
              <a:t>、</a:t>
            </a:r>
            <a:r>
              <a:rPr lang="en" altLang="zh-CN" sz="2400" dirty="0"/>
              <a:t>Integration Debugging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是一种辅助程序开发人员开发</a:t>
            </a:r>
            <a:r>
              <a:rPr lang="zh-CN" altLang="en-US" sz="2400" dirty="0">
                <a:hlinkClick r:id="rId9" tooltip="软件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  <a:hlinkClick r:id="rId10" tooltip="应用软件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应用软件</a:t>
            </a:r>
            <a:r>
              <a:rPr lang="zh-CN" altLang="en-US" sz="2400" dirty="0"/>
              <a:t>，在开发工具内部就可以辅助编写源代码文本、并编译打包成为可用的程序，有些甚至可以设计图形接口。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常用的开发软件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Pycharm</a:t>
            </a:r>
            <a:r>
              <a:rPr lang="zh-CN" altLang="en-US" sz="2400" dirty="0"/>
              <a:t>、</a:t>
            </a:r>
            <a:r>
              <a:rPr lang="en-US" altLang="zh-CN" sz="2400" dirty="0"/>
              <a:t>Anaconda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ipython</a:t>
            </a:r>
            <a:r>
              <a:rPr lang="zh-CN" altLang="en-US" sz="2400" dirty="0"/>
              <a:t> </a:t>
            </a:r>
            <a:r>
              <a:rPr lang="en-US" altLang="zh-CN" sz="2400" dirty="0"/>
              <a:t>notebook</a:t>
            </a:r>
            <a:r>
              <a:rPr lang="zh-CN" altLang="en-US" sz="2400" dirty="0"/>
              <a:t>、</a:t>
            </a:r>
            <a:r>
              <a:rPr lang="en-US" altLang="zh-CN" sz="2400" dirty="0"/>
              <a:t>Spyder</a:t>
            </a:r>
            <a:r>
              <a:rPr lang="zh-CN" altLang="en-US" sz="2400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不同开发环境对比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33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FB4C346-D36F-2C41-A11E-4EBB3E046CEC}"/>
              </a:ext>
            </a:extLst>
          </p:cNvPr>
          <p:cNvSpPr/>
          <p:nvPr/>
        </p:nvSpPr>
        <p:spPr>
          <a:xfrm>
            <a:off x="17929" y="0"/>
            <a:ext cx="12231149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0" y="0"/>
            <a:ext cx="12231149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9433FE-D077-864B-B29C-6B0BF108AA35}"/>
              </a:ext>
            </a:extLst>
          </p:cNvPr>
          <p:cNvSpPr txBox="1"/>
          <p:nvPr/>
        </p:nvSpPr>
        <p:spPr>
          <a:xfrm>
            <a:off x="36570" y="231825"/>
            <a:ext cx="965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不同开发环境对比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C32CD8-D6A4-D440-964F-C687D65794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5247"/>
          <a:stretch/>
        </p:blipFill>
        <p:spPr>
          <a:xfrm>
            <a:off x="57078" y="961161"/>
            <a:ext cx="12192000" cy="49356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EF8070-3293-704E-8529-6EABB8CC3A0D}"/>
              </a:ext>
            </a:extLst>
          </p:cNvPr>
          <p:cNvSpPr txBox="1"/>
          <p:nvPr/>
        </p:nvSpPr>
        <p:spPr>
          <a:xfrm>
            <a:off x="3928242" y="961161"/>
            <a:ext cx="1006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dirty="0">
                <a:latin typeface="Times" pitchFamily="2" charset="0"/>
                <a:hlinkClick r:id="rId10"/>
              </a:rPr>
              <a:t>https://</a:t>
            </a:r>
            <a:r>
              <a:rPr kumimoji="1" lang="en" altLang="zh-CN" sz="1400" dirty="0" err="1">
                <a:latin typeface="Times" pitchFamily="2" charset="0"/>
                <a:hlinkClick r:id="rId10"/>
              </a:rPr>
              <a:t>en.wikipedia.org</a:t>
            </a:r>
            <a:r>
              <a:rPr kumimoji="1" lang="en" altLang="zh-CN" sz="1400" dirty="0">
                <a:latin typeface="Times" pitchFamily="2" charset="0"/>
                <a:hlinkClick r:id="rId10"/>
              </a:rPr>
              <a:t>/wiki/</a:t>
            </a:r>
            <a:r>
              <a:rPr kumimoji="1" lang="en" altLang="zh-CN" sz="1400" dirty="0" err="1">
                <a:latin typeface="Times" pitchFamily="2" charset="0"/>
                <a:hlinkClick r:id="rId10"/>
              </a:rPr>
              <a:t>Comparison_of_integrated_development</a:t>
            </a:r>
            <a:r>
              <a:rPr kumimoji="1" lang="en" altLang="zh-CN" sz="1400" dirty="0">
                <a:latin typeface="Times" pitchFamily="2" charset="0"/>
                <a:hlinkClick r:id="rId10"/>
              </a:rPr>
              <a:t>_ </a:t>
            </a:r>
            <a:r>
              <a:rPr kumimoji="1" lang="en" altLang="zh-CN" sz="1400" dirty="0" err="1">
                <a:latin typeface="Times" pitchFamily="2" charset="0"/>
                <a:hlinkClick r:id="rId10"/>
              </a:rPr>
              <a:t>environments#Python</a:t>
            </a:r>
            <a:endParaRPr kumimoji="1" lang="zh-CN" altLang="en-US" sz="1400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405131-9E33-C544-B545-11636B2CF8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500" y="5896839"/>
            <a:ext cx="12192000" cy="125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——Python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格言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1EF788B-BBFF-C545-BFD0-A4B1874A70E1}"/>
              </a:ext>
            </a:extLst>
          </p:cNvPr>
          <p:cNvCxnSpPr>
            <a:cxnSpLocks/>
          </p:cNvCxnSpPr>
          <p:nvPr/>
        </p:nvCxnSpPr>
        <p:spPr>
          <a:xfrm>
            <a:off x="1723875" y="1551453"/>
            <a:ext cx="10448550" cy="0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689796" y="1089788"/>
            <a:ext cx="825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</a:rPr>
              <a:t>import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 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this</a:t>
            </a:r>
            <a:endParaRPr kumimoji="1" lang="zh-CN" altLang="en-US" sz="2400" b="1" dirty="0">
              <a:solidFill>
                <a:srgbClr val="6E246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1CDF87-CFF4-5848-B6F7-E298AC8F1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916" y="2013118"/>
            <a:ext cx="4632509" cy="3919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E4D131-911B-5D4F-8F50-155E059CA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3290" y="1829539"/>
            <a:ext cx="6006201" cy="41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第一个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D1B3F-7C57-574D-9472-753BE7C543EA}"/>
              </a:ext>
            </a:extLst>
          </p:cNvPr>
          <p:cNvSpPr txBox="1"/>
          <p:nvPr/>
        </p:nvSpPr>
        <p:spPr>
          <a:xfrm>
            <a:off x="2063583" y="1874086"/>
            <a:ext cx="959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代码</a:t>
            </a:r>
            <a:r>
              <a:rPr lang="zh-CN" altLang="en-US" sz="3600" b="1" dirty="0">
                <a:latin typeface="SimSun" panose="02010600030101010101" pitchFamily="2" charset="-122"/>
                <a:ea typeface="SimSun" panose="02010600030101010101" pitchFamily="2" charset="-122"/>
              </a:rPr>
              <a:t>输入</a:t>
            </a:r>
            <a:endParaRPr lang="en-US" altLang="zh-CN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A4CC1-CCC7-CC40-B1F3-F84F8E91B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5813" y="2581573"/>
            <a:ext cx="5725372" cy="138796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607336-D9A9-1D42-8F86-4166DF3520BC}"/>
              </a:ext>
            </a:extLst>
          </p:cNvPr>
          <p:cNvSpPr txBox="1"/>
          <p:nvPr/>
        </p:nvSpPr>
        <p:spPr>
          <a:xfrm>
            <a:off x="2024434" y="4353729"/>
            <a:ext cx="95954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常见错误</a:t>
            </a:r>
            <a:r>
              <a:rPr lang="en-US" altLang="zh-CN" sz="4000" b="1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中英文括号、引号</a:t>
            </a: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1EF788B-BBFF-C545-BFD0-A4B1874A70E1}"/>
              </a:ext>
            </a:extLst>
          </p:cNvPr>
          <p:cNvCxnSpPr>
            <a:cxnSpLocks/>
          </p:cNvCxnSpPr>
          <p:nvPr/>
        </p:nvCxnSpPr>
        <p:spPr>
          <a:xfrm>
            <a:off x="1723875" y="1551453"/>
            <a:ext cx="10448550" cy="0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689796" y="1089788"/>
            <a:ext cx="825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6E2465"/>
                </a:solidFill>
              </a:rPr>
              <a:t>故事总是从“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Hello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 </a:t>
            </a:r>
            <a:r>
              <a:rPr kumimoji="1" lang="en-US" altLang="zh-CN" sz="2400" b="1" dirty="0">
                <a:solidFill>
                  <a:srgbClr val="6E2465"/>
                </a:solidFill>
              </a:rPr>
              <a:t>World!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”开始</a:t>
            </a:r>
          </a:p>
        </p:txBody>
      </p:sp>
    </p:spTree>
    <p:extLst>
      <p:ext uri="{BB962C8B-B14F-4D97-AF65-F5344CB8AC3E}">
        <p14:creationId xmlns:p14="http://schemas.microsoft.com/office/powerpoint/2010/main" val="522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第二个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819663" y="1437083"/>
            <a:ext cx="100049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定义两个整型变量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，分别赋值</a:t>
            </a:r>
            <a:r>
              <a:rPr kumimoji="1" lang="en-US" altLang="zh-CN" sz="2400" dirty="0"/>
              <a:t>100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100.1</a:t>
            </a:r>
            <a:r>
              <a:rPr kumimoji="1" lang="zh-CN" altLang="en-US" sz="2400" dirty="0"/>
              <a:t>，并分别输出</a:t>
            </a:r>
            <a:r>
              <a:rPr kumimoji="1" lang="zh-CN" altLang="en-US" sz="2400" dirty="0">
                <a:solidFill>
                  <a:srgbClr val="C13228"/>
                </a:solidFill>
              </a:rPr>
              <a:t>数值</a:t>
            </a:r>
            <a:r>
              <a:rPr kumimoji="1" lang="zh-CN" altLang="en-US" sz="2400" dirty="0"/>
              <a:t>和</a:t>
            </a:r>
            <a:r>
              <a:rPr kumimoji="1" lang="zh-CN" altLang="en-US" sz="2400" dirty="0">
                <a:solidFill>
                  <a:srgbClr val="C13228"/>
                </a:solidFill>
              </a:rPr>
              <a:t>类型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dirty="0"/>
              <a:t>类型</a:t>
            </a:r>
            <a:r>
              <a:rPr kumimoji="1" lang="en-US" altLang="zh-CN" dirty="0"/>
              <a:t>—— type(a)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endParaRPr kumimoji="1" lang="zh-CN" altLang="en-US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比较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的大小，输出正确的比较式，如：</a:t>
            </a:r>
            <a:r>
              <a:rPr kumimoji="1" lang="en-US" altLang="zh-CN" sz="2400" dirty="0"/>
              <a:t>a&gt;b</a:t>
            </a:r>
            <a:r>
              <a:rPr kumimoji="1" lang="zh-CN" altLang="en-US" sz="2400" dirty="0"/>
              <a:t>，并输出较大的数值。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使用</a:t>
            </a:r>
            <a:r>
              <a:rPr kumimoji="1" lang="en-US" altLang="zh-CN" sz="2400" dirty="0">
                <a:solidFill>
                  <a:srgbClr val="C13228"/>
                </a:solidFill>
              </a:rPr>
              <a:t>input()</a:t>
            </a:r>
            <a:r>
              <a:rPr kumimoji="1" lang="zh-CN" altLang="en-US" sz="2400" dirty="0"/>
              <a:t>试试？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英文字符如何输入？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3DFB9-821E-3049-ADFF-B51A13FA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1452" y="1920659"/>
            <a:ext cx="5530636" cy="1119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16BAB4-D995-7446-B0EB-642312D00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984" y="4301522"/>
            <a:ext cx="605790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ABA9BC-90D4-5847-A508-5EF8995D8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5221" y="5673471"/>
            <a:ext cx="132080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578331-6C01-8E45-8284-01E0F4F35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1452" y="3128717"/>
            <a:ext cx="513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第二个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Python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7A38D0D-5AF2-2F46-85E6-4AC87136E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2539" y="1119215"/>
            <a:ext cx="10224428" cy="55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5A1BCC-A103-4D41-9392-DE2C6965CDFB}"/>
              </a:ext>
            </a:extLst>
          </p:cNvPr>
          <p:cNvSpPr/>
          <p:nvPr/>
        </p:nvSpPr>
        <p:spPr>
          <a:xfrm>
            <a:off x="1491430" y="-264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  <a:extLst>
              <a:ext uri="{FF2B5EF4-FFF2-40B4-BE49-F238E27FC236}">
                <a16:creationId xmlns:a16="http://schemas.microsoft.com/office/drawing/2014/main" id="{3933E01E-B171-824C-98E4-94291CDDB771}"/>
              </a:ext>
            </a:extLst>
          </p:cNvPr>
          <p:cNvSpPr/>
          <p:nvPr/>
        </p:nvSpPr>
        <p:spPr>
          <a:xfrm>
            <a:off x="19575" y="11646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语言特点</a:t>
            </a: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4297681F-0242-9A44-98AF-03DB5FCC73F2}"/>
              </a:ext>
            </a:extLst>
          </p:cNvPr>
          <p:cNvSpPr/>
          <p:nvPr/>
        </p:nvSpPr>
        <p:spPr>
          <a:xfrm>
            <a:off x="0" y="3435262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endParaRPr kumimoji="1" lang="zh-CN" altLang="zh-CN" sz="20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932088E8-A0D9-EF49-A921-49953A4A8F84}"/>
              </a:ext>
            </a:extLst>
          </p:cNvPr>
          <p:cNvSpPr/>
          <p:nvPr/>
        </p:nvSpPr>
        <p:spPr>
          <a:xfrm>
            <a:off x="19575" y="4570559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EBC15F-0683-7045-A0AF-839A673EE045}"/>
              </a:ext>
            </a:extLst>
          </p:cNvPr>
          <p:cNvSpPr/>
          <p:nvPr/>
        </p:nvSpPr>
        <p:spPr>
          <a:xfrm>
            <a:off x="1452282" y="0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CE0512D2-1295-A14B-B51F-4CF0735C86E0}"/>
              </a:ext>
            </a:extLst>
          </p:cNvPr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33CEE9BE-69F1-734D-B5A4-A91DFD469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13ABF3-CD93-A942-B5BD-47D7E564DCE8}"/>
              </a:ext>
            </a:extLst>
          </p:cNvPr>
          <p:cNvSpPr txBox="1"/>
          <p:nvPr/>
        </p:nvSpPr>
        <p:spPr>
          <a:xfrm>
            <a:off x="1762539" y="178146"/>
            <a:ext cx="8178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编程之旅</a:t>
            </a:r>
            <a:r>
              <a:rPr kumimoji="1" lang="en-US" altLang="zh-CN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变量名命名规则、大小写敏感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78A8B-D020-4647-80D0-4404AA457F48}"/>
              </a:ext>
            </a:extLst>
          </p:cNvPr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id="{820E1D2E-9974-684C-92E2-162FAD8F752C}"/>
              </a:ext>
            </a:extLst>
          </p:cNvPr>
          <p:cNvSpPr/>
          <p:nvPr/>
        </p:nvSpPr>
        <p:spPr>
          <a:xfrm>
            <a:off x="29362" y="2299965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编程环境</a:t>
            </a: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id="{CD552EF1-F104-5A4E-845E-2269C757B04A}"/>
              </a:ext>
            </a:extLst>
          </p:cNvPr>
          <p:cNvSpPr/>
          <p:nvPr/>
        </p:nvSpPr>
        <p:spPr>
          <a:xfrm>
            <a:off x="0" y="5705856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参考文献</a:t>
            </a:r>
            <a:endParaRPr lang="zh-CN" altLang="zh-CN" sz="2000" dirty="0">
              <a:solidFill>
                <a:schemeClr val="bg2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C1120D-DE6A-E44B-90FA-B65D1B114EBD}"/>
              </a:ext>
            </a:extLst>
          </p:cNvPr>
          <p:cNvSpPr txBox="1"/>
          <p:nvPr/>
        </p:nvSpPr>
        <p:spPr>
          <a:xfrm>
            <a:off x="1762539" y="1198271"/>
            <a:ext cx="10004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？</a:t>
            </a:r>
            <a:r>
              <a:rPr kumimoji="1" lang="en-US" altLang="zh-CN" sz="3200" dirty="0"/>
              <a:t>ab,2ab,_ab</a:t>
            </a:r>
          </a:p>
          <a:p>
            <a:r>
              <a:rPr kumimoji="1" lang="zh-CN" altLang="en-US" sz="3200" dirty="0"/>
              <a:t> 关键字</a:t>
            </a:r>
            <a:r>
              <a:rPr kumimoji="1" lang="en-US" altLang="zh-CN" sz="32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B6062-F97A-0640-BCBD-CD138FA6E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2539" y="2569061"/>
            <a:ext cx="7226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21833</TotalTime>
  <Words>3123</Words>
  <Application>Microsoft Macintosh PowerPoint</Application>
  <PresentationFormat>宽屏</PresentationFormat>
  <Paragraphs>264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SimSun</vt:lpstr>
      <vt:lpstr>FangSong</vt:lpstr>
      <vt:lpstr>Arial</vt:lpstr>
      <vt:lpstr>Times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817</cp:revision>
  <cp:lastPrinted>2020-10-22T09:55:37Z</cp:lastPrinted>
  <dcterms:created xsi:type="dcterms:W3CDTF">2020-07-14T08:00:39Z</dcterms:created>
  <dcterms:modified xsi:type="dcterms:W3CDTF">2021-09-16T13:07:18Z</dcterms:modified>
</cp:coreProperties>
</file>