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37" r:id="rId3"/>
    <p:sldId id="262" r:id="rId4"/>
    <p:sldId id="438" r:id="rId5"/>
    <p:sldId id="439" r:id="rId6"/>
    <p:sldId id="440" r:id="rId7"/>
    <p:sldId id="441" r:id="rId8"/>
    <p:sldId id="442" r:id="rId9"/>
    <p:sldId id="42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37"/>
            <p14:sldId id="262"/>
            <p14:sldId id="438"/>
            <p14:sldId id="439"/>
            <p14:sldId id="440"/>
            <p14:sldId id="441"/>
            <p14:sldId id="442"/>
            <p14:sldId id="424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6E2465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52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10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05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68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3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84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8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9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6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4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7CC56-6FE6-5D46-9102-AE2C8887F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897EF-1772-954C-ABE5-107B4EFB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917D0-309B-0E44-B591-2E83AF0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319E-A433-1242-A41B-C129CA54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F0DFD-2D70-E549-BBE8-0C275950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2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C3D1-9A3D-CB44-B237-F7F6FD8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15A58-B480-FA4F-AE8B-94CC5116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9E37E-FAFB-C441-8B8C-1169757E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547E-BD62-B04B-B4DD-AE9B9201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757DA-7A04-CE46-853B-039AA567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325D8-ED91-0F41-AEE8-245E849B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030FD-1A40-8D42-8E77-DE7A4713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B2F95-B0C8-9042-AC17-A0BB4DD2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35354-C282-0D4C-9DD7-EFF5B48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48B85-256F-6B47-820E-7675CF7D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0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49AA7-14EE-4B4A-934B-31D59C64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0658F-6424-A94C-965E-3F605457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9719A-46B7-3B47-8B0B-0ED4179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CCBFE-0B4C-474E-A0C5-1ADB310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14836-7548-7145-B635-6FA351E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1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38F8-B115-1A4C-AB42-FC9CB9C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F2253-F872-AF47-8306-F477C6DB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A06E-F88A-2946-A2A9-0D42DEA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8AE03-BE13-9742-BE6C-900682B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BEE6E-6892-5F4A-BF1B-082A44CB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3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F390-316D-7249-BA94-82F8255C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20B4F-AFDB-F84F-A48D-332147F6A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B9219-EC51-EB47-8CED-A9A30103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E0926-310A-D142-8982-0F8775FB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B9E82-69C7-AD48-A5F8-4F78D05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8EBE7-378B-DE47-9BF9-F0D2EA44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0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0F79-5D73-1348-8190-1D47A881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55B5-E4F9-F14B-9622-649A7F7D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A4ADB-8F5F-9542-B1D0-08ABF2607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C0DA-15DB-454C-911B-FF49AC335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74025-877A-134F-A8CE-0C9076C2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90AA3-AE73-5540-8BFB-10147822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03EE0-A8B1-384D-82EE-05BC53BA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391E8-D5B3-5F48-AB00-CACBB71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5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34B-AE17-5C4B-B5E8-499BD4D0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4B7EC-88F0-4743-877C-6D558A10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9FAE2-5548-9E40-B436-94EEED28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B34F3-4BF4-D14D-A8FC-AF250D34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05115-8972-E04E-BC39-C64100F6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BC8D52-CAA5-5047-B683-59E37011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D87B4-10E3-3240-99E4-1CD2616D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9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2367-5482-3C46-A6E1-75CC64C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D1EB9-23BD-1543-A41C-CFD597AA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3CEE-F64D-B949-8167-B1AE9E1C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BD5CC-2051-0F4D-9212-83FE02CE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8DCB7-5D4F-A04C-83DB-CA8BDA6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6C260-C9A4-8B40-A0C0-428E9F11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10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100A-EB47-B242-A9AE-06719A79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57F20-902F-D848-B77B-08E0360F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62B52-8D9A-7544-AC92-6690C39B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44BC6-63E3-1D44-A17C-CD0F10B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82485-EB76-594C-A2DC-BE1DE5E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AADC5-1FEE-EF47-A539-E92EC8C4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5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AA067-1FA7-9A4B-A5AC-4E4B805D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5CB8F-9B14-F541-B259-D23B6D7A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5B139-A07E-5B49-A7B1-524B8BE4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6EBA5-3A44-5346-A2EA-F36157291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2821-26DF-E049-8375-79F62CF4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DF6573-DDAF-404E-B54B-F05C4A94A612}"/>
              </a:ext>
            </a:extLst>
          </p:cNvPr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第二课</a:t>
            </a:r>
          </a:p>
        </p:txBody>
      </p:sp>
      <p:pic>
        <p:nvPicPr>
          <p:cNvPr id="8" name="图形 7" descr="学位帽">
            <a:extLst>
              <a:ext uri="{FF2B5EF4-FFF2-40B4-BE49-F238E27FC236}">
                <a16:creationId xmlns:a16="http://schemas.microsoft.com/office/drawing/2014/main" id="{02BCCFD4-3AD4-624F-A75D-6061BF06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E5E7EB-7823-5440-8B17-1D6ACC314478}"/>
              </a:ext>
            </a:extLst>
          </p:cNvPr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吴铭英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D6A2F-38EB-A943-84B0-AEB4F106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4CA808-D950-044B-AB5E-4A9623D7F66F}"/>
              </a:ext>
            </a:extLst>
          </p:cNvPr>
          <p:cNvSpPr txBox="1"/>
          <p:nvPr/>
        </p:nvSpPr>
        <p:spPr>
          <a:xfrm>
            <a:off x="6988365" y="432651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</a:p>
        </p:txBody>
      </p:sp>
      <p:pic>
        <p:nvPicPr>
          <p:cNvPr id="3" name="图形 2" descr="日历">
            <a:extLst>
              <a:ext uri="{FF2B5EF4-FFF2-40B4-BE49-F238E27FC236}">
                <a16:creationId xmlns:a16="http://schemas.microsoft.com/office/drawing/2014/main" id="{6C89ADCF-7ABA-1244-B054-57BB9B08D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、命名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69B14-60B0-B540-A4F6-35E064BBBB78}"/>
              </a:ext>
            </a:extLst>
          </p:cNvPr>
          <p:cNvSpPr txBox="1"/>
          <p:nvPr/>
        </p:nvSpPr>
        <p:spPr>
          <a:xfrm>
            <a:off x="3931920" y="2432108"/>
            <a:ext cx="7059168" cy="327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8FBCBF3C-FBE6-C14F-8F1D-F498F5AD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58180"/>
              </p:ext>
            </p:extLst>
          </p:nvPr>
        </p:nvGraphicFramePr>
        <p:xfrm>
          <a:off x="2032768" y="1211828"/>
          <a:ext cx="9578746" cy="512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746">
                  <a:extLst>
                    <a:ext uri="{9D8B030D-6E8A-4147-A177-3AD203B41FA5}">
                      <a16:colId xmlns:a16="http://schemas.microsoft.com/office/drawing/2014/main" val="2536309260"/>
                    </a:ext>
                  </a:extLst>
                </a:gridCol>
              </a:tblGrid>
              <a:tr h="6469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类型</a:t>
                      </a:r>
                    </a:p>
                  </a:txBody>
                  <a:tcPr>
                    <a:solidFill>
                      <a:srgbClr val="9E5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01487"/>
                  </a:ext>
                </a:extLst>
              </a:tr>
              <a:tr h="27233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整型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zh-CN" altLang="en-US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800" b="0" kern="1200" dirty="0">
                        <a:solidFill>
                          <a:srgbClr val="6E246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  <a:endParaRPr lang="en-US" altLang="zh-CN" sz="1800" b="1" kern="1200" dirty="0">
                        <a:solidFill>
                          <a:srgbClr val="6E246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dirty="0">
                          <a:solidFill>
                            <a:srgbClr val="6E2465"/>
                          </a:solidFill>
                        </a:rPr>
                        <a:t>float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浮点数也就是小数，之所以称为浮点数，是因为按照科学记数法表示时，一个浮点数的小数点位置是可变的，浮点数除了数学写法（如</a:t>
                      </a:r>
                      <a:r>
                        <a:rPr lang="en-US" altLang="zh-CN" dirty="0"/>
                        <a:t>123.456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）之外还支持科学计数法（如</a:t>
                      </a:r>
                      <a:r>
                        <a:rPr lang="en-US" altLang="zh-CN" dirty="0"/>
                        <a:t>1.23456</a:t>
                      </a:r>
                      <a:r>
                        <a:rPr lang="en" altLang="zh-CN" dirty="0"/>
                        <a:t>e2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字符串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dirty="0">
                          <a:solidFill>
                            <a:srgbClr val="6E2465"/>
                          </a:solidFill>
                        </a:rPr>
                        <a:t>string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字符串是以单引号或双引号括起来的任意文本，比如</a:t>
                      </a:r>
                      <a:r>
                        <a:rPr lang="en-US" altLang="zh-CN" dirty="0"/>
                        <a:t>'</a:t>
                      </a:r>
                      <a:r>
                        <a:rPr lang="en" altLang="zh-CN" dirty="0"/>
                        <a:t>hello'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dirty="0"/>
                        <a:t>"</a:t>
                      </a:r>
                      <a:r>
                        <a:rPr lang="en" altLang="zh-CN" dirty="0"/>
                        <a:t>hello"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布尔型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dirty="0">
                          <a:solidFill>
                            <a:srgbClr val="6E2465"/>
                          </a:solidFill>
                        </a:rPr>
                        <a:t>bool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布尔值只有</a:t>
                      </a:r>
                      <a:r>
                        <a:rPr lang="en" altLang="zh-CN" b="1" dirty="0"/>
                        <a:t>True</a:t>
                      </a:r>
                      <a:r>
                        <a:rPr lang="zh-CN" altLang="e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b="1" dirty="0"/>
                        <a:t>False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两种值，要么是</a:t>
                      </a:r>
                      <a:r>
                        <a:rPr lang="en" altLang="zh-CN" dirty="0"/>
                        <a:t>True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要么是</a:t>
                      </a:r>
                      <a:r>
                        <a:rPr lang="en" altLang="zh-CN" dirty="0"/>
                        <a:t>False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中，可以直接用</a:t>
                      </a:r>
                      <a:r>
                        <a:rPr lang="en" altLang="zh-CN" dirty="0"/>
                        <a:t>True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dirty="0"/>
                        <a:t>False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表示布尔值（请注意大小写），也可以通过布尔运算计算出来（例如</a:t>
                      </a:r>
                      <a:r>
                        <a:rPr lang="en-US" altLang="zh-CN" dirty="0"/>
                        <a:t>3 &lt; 5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会产生布尔值</a:t>
                      </a:r>
                      <a:r>
                        <a:rPr lang="en" altLang="zh-CN" dirty="0"/>
                        <a:t>True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</a:t>
                      </a:r>
                      <a:r>
                        <a:rPr lang="en-US" altLang="zh-CN" dirty="0"/>
                        <a:t>2 == 1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会产生布尔值</a:t>
                      </a:r>
                      <a:r>
                        <a:rPr lang="en" altLang="zh-CN" dirty="0"/>
                        <a:t>False</a:t>
                      </a:r>
                      <a:r>
                        <a:rPr lang="zh-CN" altLang="e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</a:txBody>
                  <a:tcPr>
                    <a:solidFill>
                      <a:srgbClr val="E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10513"/>
                  </a:ext>
                </a:extLst>
              </a:tr>
            </a:tbl>
          </a:graphicData>
        </a:graphic>
      </p:graphicFrame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43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类型、</a:t>
            </a:r>
            <a:r>
              <a:rPr kumimoji="1"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命名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566227-D68C-424F-9897-02767A527DD0}"/>
              </a:ext>
            </a:extLst>
          </p:cNvPr>
          <p:cNvSpPr txBox="1"/>
          <p:nvPr/>
        </p:nvSpPr>
        <p:spPr>
          <a:xfrm>
            <a:off x="1762539" y="1198271"/>
            <a:ext cx="1000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变量名命名规则、大小写敏感</a:t>
            </a:r>
            <a:endParaRPr kumimoji="1" lang="en-US" altLang="zh-CN" sz="3200" dirty="0"/>
          </a:p>
          <a:p>
            <a:r>
              <a:rPr kumimoji="1" lang="zh-CN" altLang="en-US" sz="3200" dirty="0"/>
              <a:t>？</a:t>
            </a:r>
            <a:r>
              <a:rPr kumimoji="1" lang="en-US" altLang="zh-CN" sz="3200" dirty="0"/>
              <a:t>ab, ab</a:t>
            </a:r>
          </a:p>
          <a:p>
            <a:r>
              <a:rPr kumimoji="1" lang="zh-CN" altLang="en-US" sz="3200" dirty="0"/>
              <a:t> </a:t>
            </a:r>
            <a:r>
              <a:rPr kumimoji="1"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禁止</a:t>
            </a:r>
            <a:r>
              <a:rPr kumimoji="1" lang="zh-CN" altLang="en-US" sz="3200" dirty="0"/>
              <a:t> </a:t>
            </a:r>
            <a:r>
              <a:rPr kumimoji="1" lang="zh-CN" altLang="en-US" sz="3200" dirty="0">
                <a:solidFill>
                  <a:srgbClr val="FF0000"/>
                </a:solidFill>
              </a:rPr>
              <a:t>数字</a:t>
            </a:r>
            <a:r>
              <a:rPr kumimoji="1" lang="zh-CN" altLang="en-US" sz="3200" dirty="0"/>
              <a:t>开头、关键字</a:t>
            </a:r>
            <a:r>
              <a:rPr kumimoji="1" lang="en-US" altLang="zh-CN" sz="3200" dirty="0"/>
              <a:t>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CE2DA3C-14A4-C344-A26B-69E91307B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2624" y="2863706"/>
            <a:ext cx="7226300" cy="3746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231D38-97F8-9644-9958-9A1224A6F2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767" y="1100688"/>
            <a:ext cx="4923871" cy="29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基本运算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、打印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9597D-F9F2-6D42-AD25-FD1892F40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4618" y="1660837"/>
            <a:ext cx="4267200" cy="2082800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E4E26D-3829-7D48-951F-B36489D3DDBB}"/>
              </a:ext>
            </a:extLst>
          </p:cNvPr>
          <p:cNvCxnSpPr>
            <a:cxnSpLocks/>
          </p:cNvCxnSpPr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13C22-A614-1242-B9B5-C3A8C257AC7E}"/>
              </a:ext>
            </a:extLst>
          </p:cNvPr>
          <p:cNvSpPr txBox="1"/>
          <p:nvPr/>
        </p:nvSpPr>
        <p:spPr>
          <a:xfrm>
            <a:off x="1629998" y="1078300"/>
            <a:ext cx="507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基本运算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加减乘除</a:t>
            </a:r>
          </a:p>
          <a:p>
            <a:endParaRPr kumimoji="1" lang="zh-CN" altLang="en-US" sz="2400" b="1" dirty="0">
              <a:solidFill>
                <a:srgbClr val="6E2465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4F42C-5CEA-7C44-9074-F6B6FBDE50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926" y="1652145"/>
            <a:ext cx="5753100" cy="1879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9D0938-5145-5F45-9077-55C9379FB7E7}"/>
              </a:ext>
            </a:extLst>
          </p:cNvPr>
          <p:cNvSpPr txBox="1"/>
          <p:nvPr/>
        </p:nvSpPr>
        <p:spPr>
          <a:xfrm>
            <a:off x="6140186" y="4422657"/>
            <a:ext cx="938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内置函数对变量类型进行转换</a:t>
            </a:r>
          </a:p>
          <a:p>
            <a:r>
              <a:rPr lang="en" altLang="zh-CN" dirty="0"/>
              <a:t>int()</a:t>
            </a:r>
            <a:r>
              <a:rPr lang="zh-CN" altLang="en" dirty="0"/>
              <a:t>：</a:t>
            </a:r>
            <a:r>
              <a:rPr lang="zh-CN" altLang="en-US" dirty="0"/>
              <a:t>将一个数值或字符串转换成整数，可以指定进制。</a:t>
            </a:r>
          </a:p>
          <a:p>
            <a:r>
              <a:rPr lang="en" altLang="zh-CN" dirty="0"/>
              <a:t>float()</a:t>
            </a:r>
            <a:r>
              <a:rPr lang="zh-CN" altLang="en" dirty="0"/>
              <a:t>：</a:t>
            </a:r>
            <a:r>
              <a:rPr lang="zh-CN" altLang="en-US" dirty="0"/>
              <a:t>将一个字符串转换成浮点数。</a:t>
            </a:r>
          </a:p>
          <a:p>
            <a:r>
              <a:rPr lang="en" altLang="zh-CN" dirty="0"/>
              <a:t>str()</a:t>
            </a:r>
            <a:r>
              <a:rPr lang="zh-CN" altLang="en" dirty="0"/>
              <a:t>：</a:t>
            </a:r>
            <a:r>
              <a:rPr lang="zh-CN" altLang="en-US" dirty="0"/>
              <a:t>将指定的对象转换成字符串形式，可以指定编码。</a:t>
            </a:r>
          </a:p>
          <a:p>
            <a:r>
              <a:rPr lang="en" altLang="zh-CN" dirty="0" err="1"/>
              <a:t>chr</a:t>
            </a:r>
            <a:r>
              <a:rPr lang="en" altLang="zh-CN" dirty="0"/>
              <a:t>()</a:t>
            </a:r>
            <a:r>
              <a:rPr lang="zh-CN" altLang="en" dirty="0"/>
              <a:t>：</a:t>
            </a:r>
            <a:r>
              <a:rPr lang="zh-CN" altLang="en-US" dirty="0"/>
              <a:t>将整数转换成该编码对应的字符串（一个字符）。</a:t>
            </a:r>
          </a:p>
          <a:p>
            <a:r>
              <a:rPr lang="en" altLang="zh-CN" dirty="0" err="1"/>
              <a:t>ord</a:t>
            </a:r>
            <a:r>
              <a:rPr lang="en" altLang="zh-CN" dirty="0"/>
              <a:t>()</a:t>
            </a:r>
            <a:r>
              <a:rPr lang="zh-CN" altLang="en" dirty="0"/>
              <a:t>：</a:t>
            </a:r>
            <a:r>
              <a:rPr lang="zh-CN" altLang="en-US" dirty="0"/>
              <a:t>将字符串（一个字符）转换成对应的编码（整数）。</a:t>
            </a:r>
          </a:p>
          <a:p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5161ADB-F743-CA4E-B572-A628375E886B}"/>
              </a:ext>
            </a:extLst>
          </p:cNvPr>
          <p:cNvCxnSpPr>
            <a:cxnSpLocks/>
          </p:cNvCxnSpPr>
          <p:nvPr/>
        </p:nvCxnSpPr>
        <p:spPr>
          <a:xfrm>
            <a:off x="1845489" y="4143190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7BFA3D-0D7D-5042-A3C6-7ED5AB66D121}"/>
              </a:ext>
            </a:extLst>
          </p:cNvPr>
          <p:cNvSpPr txBox="1"/>
          <p:nvPr/>
        </p:nvSpPr>
        <p:spPr>
          <a:xfrm>
            <a:off x="1712948" y="3730831"/>
            <a:ext cx="507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基本运算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查看类型、类型转换</a:t>
            </a:r>
          </a:p>
          <a:p>
            <a:endParaRPr kumimoji="1" lang="zh-CN" altLang="en-US" sz="2400" b="1" dirty="0">
              <a:solidFill>
                <a:srgbClr val="6E2465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02751C-F3A6-8943-8D8C-761D48A253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4618" y="4232373"/>
            <a:ext cx="4267198" cy="24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基本运算、</a:t>
            </a:r>
            <a:r>
              <a:rPr kumimoji="1" lang="zh-CN" altLang="en-US" sz="3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E4E26D-3829-7D48-951F-B36489D3DDBB}"/>
              </a:ext>
            </a:extLst>
          </p:cNvPr>
          <p:cNvCxnSpPr>
            <a:cxnSpLocks/>
          </p:cNvCxnSpPr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13C22-A614-1242-B9B5-C3A8C257AC7E}"/>
              </a:ext>
            </a:extLst>
          </p:cNvPr>
          <p:cNvSpPr txBox="1"/>
          <p:nvPr/>
        </p:nvSpPr>
        <p:spPr>
          <a:xfrm>
            <a:off x="1629998" y="1078300"/>
            <a:ext cx="507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基本运算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如何打印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C4F6A-735D-F846-B44B-589C3568A199}"/>
              </a:ext>
            </a:extLst>
          </p:cNvPr>
          <p:cNvSpPr txBox="1"/>
          <p:nvPr/>
        </p:nvSpPr>
        <p:spPr>
          <a:xfrm>
            <a:off x="1932972" y="1709498"/>
            <a:ext cx="43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510A54-D0F0-214F-85BF-EEE02B80B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972" y="2057256"/>
            <a:ext cx="8229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32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E4E26D-3829-7D48-951F-B36489D3DDBB}"/>
              </a:ext>
            </a:extLst>
          </p:cNvPr>
          <p:cNvCxnSpPr>
            <a:cxnSpLocks/>
          </p:cNvCxnSpPr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13C22-A614-1242-B9B5-C3A8C257AC7E}"/>
              </a:ext>
            </a:extLst>
          </p:cNvPr>
          <p:cNvSpPr txBox="1"/>
          <p:nvPr/>
        </p:nvSpPr>
        <p:spPr>
          <a:xfrm>
            <a:off x="1629998" y="1078300"/>
            <a:ext cx="507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判断是否为闰年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C4F6A-735D-F846-B44B-589C3568A199}"/>
              </a:ext>
            </a:extLst>
          </p:cNvPr>
          <p:cNvSpPr txBox="1"/>
          <p:nvPr/>
        </p:nvSpPr>
        <p:spPr>
          <a:xfrm>
            <a:off x="1932972" y="1709498"/>
            <a:ext cx="689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</a:t>
            </a:r>
            <a:r>
              <a:rPr lang="en-US" altLang="zh-CN" dirty="0"/>
              <a:t>】</a:t>
            </a:r>
            <a:r>
              <a:rPr lang="zh-CN" altLang="en-US" dirty="0"/>
              <a:t>输入一个数，判断是否为闰年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分析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普通闰年：可以被</a:t>
            </a:r>
            <a:r>
              <a:rPr lang="en-US" altLang="zh-CN" dirty="0"/>
              <a:t>4</a:t>
            </a:r>
            <a:r>
              <a:rPr lang="zh-CN" altLang="en-US" dirty="0"/>
              <a:t>整除，不能被</a:t>
            </a:r>
            <a:r>
              <a:rPr lang="en-US" altLang="zh-CN" dirty="0"/>
              <a:t>100</a:t>
            </a:r>
            <a:r>
              <a:rPr lang="zh-CN" altLang="en-US" dirty="0"/>
              <a:t>整除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世纪闰年：可以被</a:t>
            </a:r>
            <a:r>
              <a:rPr lang="en-US" altLang="zh-CN" dirty="0"/>
              <a:t>400</a:t>
            </a:r>
            <a:r>
              <a:rPr lang="zh-CN" altLang="en-US" dirty="0"/>
              <a:t>整除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7DDC1C-35CB-9043-BC95-E23A4EDF0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1328" y="2950812"/>
            <a:ext cx="7632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sz="32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E4E26D-3829-7D48-951F-B36489D3DDBB}"/>
              </a:ext>
            </a:extLst>
          </p:cNvPr>
          <p:cNvCxnSpPr>
            <a:cxnSpLocks/>
          </p:cNvCxnSpPr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13C22-A614-1242-B9B5-C3A8C257AC7E}"/>
              </a:ext>
            </a:extLst>
          </p:cNvPr>
          <p:cNvSpPr txBox="1"/>
          <p:nvPr/>
        </p:nvSpPr>
        <p:spPr>
          <a:xfrm>
            <a:off x="1629998" y="1078300"/>
            <a:ext cx="507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输入圆的半径计算周长和面积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C4F6A-735D-F846-B44B-589C3568A199}"/>
              </a:ext>
            </a:extLst>
          </p:cNvPr>
          <p:cNvSpPr txBox="1"/>
          <p:nvPr/>
        </p:nvSpPr>
        <p:spPr>
          <a:xfrm>
            <a:off x="1932972" y="1709498"/>
            <a:ext cx="689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分析</a:t>
            </a:r>
            <a:r>
              <a:rPr lang="en-US" altLang="zh-CN" dirty="0"/>
              <a:t>】</a:t>
            </a:r>
            <a:r>
              <a:rPr lang="zh-CN" altLang="en-US" dirty="0"/>
              <a:t>回顾圆的面积计算公式、周长计算公式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C55CF-5804-BE47-91BB-A077007B3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1328" y="2553351"/>
            <a:ext cx="7942836" cy="38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变量简介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练习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32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变量使用</a:t>
            </a: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5E4E26D-3829-7D48-951F-B36489D3DDBB}"/>
              </a:ext>
            </a:extLst>
          </p:cNvPr>
          <p:cNvCxnSpPr>
            <a:cxnSpLocks/>
          </p:cNvCxnSpPr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13C22-A614-1242-B9B5-C3A8C257AC7E}"/>
              </a:ext>
            </a:extLst>
          </p:cNvPr>
          <p:cNvSpPr txBox="1"/>
          <p:nvPr/>
        </p:nvSpPr>
        <p:spPr>
          <a:xfrm>
            <a:off x="1629998" y="1078300"/>
            <a:ext cx="507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求平均成绩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C4F6A-735D-F846-B44B-589C3568A199}"/>
              </a:ext>
            </a:extLst>
          </p:cNvPr>
          <p:cNvSpPr txBox="1"/>
          <p:nvPr/>
        </p:nvSpPr>
        <p:spPr>
          <a:xfrm>
            <a:off x="1932971" y="1709498"/>
            <a:ext cx="8449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编写一个程序，分别要求用户输入两个人的成绩，然后输出两个人的平均成绩。</a:t>
            </a:r>
          </a:p>
          <a:p>
            <a:endParaRPr lang="zh-CN" altLang="en-US" dirty="0"/>
          </a:p>
          <a:p>
            <a:r>
              <a:rPr lang="zh-CN" altLang="en-US" dirty="0"/>
              <a:t>答案：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输入两个人的成绩</a:t>
            </a:r>
          </a:p>
          <a:p>
            <a:r>
              <a:rPr lang="en-US" altLang="zh-CN" dirty="0"/>
              <a:t>score1=input(“</a:t>
            </a:r>
            <a:r>
              <a:rPr lang="zh-CN" altLang="en-US" dirty="0"/>
              <a:t>请输入用户</a:t>
            </a:r>
            <a:r>
              <a:rPr lang="en-US" altLang="zh-CN" dirty="0"/>
              <a:t>1</a:t>
            </a:r>
            <a:r>
              <a:rPr lang="zh-CN" altLang="en-US" dirty="0"/>
              <a:t>的成绩</a:t>
            </a:r>
            <a:r>
              <a:rPr lang="en-US" altLang="zh-CN" dirty="0"/>
              <a:t>:”)</a:t>
            </a:r>
          </a:p>
          <a:p>
            <a:r>
              <a:rPr lang="en-US" altLang="zh-CN" dirty="0"/>
              <a:t>score2=input(“</a:t>
            </a:r>
            <a:r>
              <a:rPr lang="zh-CN" altLang="en-US" dirty="0"/>
              <a:t>请输入用户</a:t>
            </a:r>
            <a:r>
              <a:rPr lang="en-US" altLang="zh-CN" dirty="0"/>
              <a:t>2</a:t>
            </a:r>
            <a:r>
              <a:rPr lang="zh-CN" altLang="en-US" dirty="0"/>
              <a:t>的成绩</a:t>
            </a:r>
            <a:r>
              <a:rPr lang="en-US" altLang="zh-CN" dirty="0"/>
              <a:t>:”)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给成绩做类型转换</a:t>
            </a:r>
          </a:p>
          <a:p>
            <a:r>
              <a:rPr lang="en-US" altLang="zh-CN" dirty="0"/>
              <a:t>score3=int(score1)</a:t>
            </a:r>
          </a:p>
          <a:p>
            <a:r>
              <a:rPr lang="en-US" altLang="zh-CN" dirty="0"/>
              <a:t>score4=int(score2)</a:t>
            </a:r>
          </a:p>
          <a:p>
            <a:r>
              <a:rPr lang="en-US" altLang="zh-CN" dirty="0" err="1"/>
              <a:t>average_score</a:t>
            </a:r>
            <a:r>
              <a:rPr lang="en-US" altLang="zh-CN" dirty="0"/>
              <a:t>=(score3+score4)/2</a:t>
            </a:r>
          </a:p>
          <a:p>
            <a:endParaRPr lang="en-US" altLang="zh-CN" dirty="0"/>
          </a:p>
          <a:p>
            <a:r>
              <a:rPr lang="en-US" altLang="zh-CN" dirty="0"/>
              <a:t>print(“</a:t>
            </a:r>
            <a:r>
              <a:rPr lang="zh-CN" altLang="en-US" dirty="0"/>
              <a:t>平均分为</a:t>
            </a:r>
            <a:r>
              <a:rPr lang="en-US" altLang="zh-CN" dirty="0"/>
              <a:t>:%s”%</a:t>
            </a:r>
            <a:r>
              <a:rPr lang="en-US" altLang="zh-CN" dirty="0" err="1"/>
              <a:t>average_score</a:t>
            </a:r>
            <a:r>
              <a:rPr lang="en-US" altLang="zh-CN" dirty="0"/>
              <a:t>)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1051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91430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91635"/>
            <a:ext cx="40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D1B3F-7C57-574D-9472-753BE7C543EA}"/>
              </a:ext>
            </a:extLst>
          </p:cNvPr>
          <p:cNvSpPr txBox="1"/>
          <p:nvPr/>
        </p:nvSpPr>
        <p:spPr>
          <a:xfrm>
            <a:off x="2063583" y="1244498"/>
            <a:ext cx="9595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学习手册 第三版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课件</a:t>
            </a:r>
            <a:endParaRPr kumimoji="1"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天从新手到大师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2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25367</TotalTime>
  <Words>2119</Words>
  <Application>Microsoft Macintosh PowerPoint</Application>
  <PresentationFormat>宽屏</PresentationFormat>
  <Paragraphs>153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866</cp:revision>
  <cp:lastPrinted>2020-10-22T09:55:37Z</cp:lastPrinted>
  <dcterms:created xsi:type="dcterms:W3CDTF">2020-07-14T08:00:39Z</dcterms:created>
  <dcterms:modified xsi:type="dcterms:W3CDTF">2021-09-20T01:37:05Z</dcterms:modified>
</cp:coreProperties>
</file>