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357173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44794-5015-4A76-8DEA-A4395E761618}"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344379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126601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3604502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1105173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C44794-5015-4A76-8DEA-A4395E761618}"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334119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C44794-5015-4A76-8DEA-A4395E761618}" type="datetimeFigureOut">
              <a:rPr lang="en-US" smtClean="0"/>
              <a:t>4/15/2023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743036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57378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122506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99014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44794-5015-4A76-8DEA-A4395E761618}"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206196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44794-5015-4A76-8DEA-A4395E761618}"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395793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44794-5015-4A76-8DEA-A4395E761618}"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241510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44794-5015-4A76-8DEA-A4395E761618}"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408034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44794-5015-4A76-8DEA-A4395E761618}"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31485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44794-5015-4A76-8DEA-A4395E761618}"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402368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44794-5015-4A76-8DEA-A4395E761618}"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E5C043-0C12-4AE4-8E30-104E3AA68681}" type="slidenum">
              <a:rPr lang="en-US" smtClean="0"/>
              <a:t>‹#›</a:t>
            </a:fld>
            <a:endParaRPr lang="en-US"/>
          </a:p>
        </p:txBody>
      </p:sp>
    </p:spTree>
    <p:extLst>
      <p:ext uri="{BB962C8B-B14F-4D97-AF65-F5344CB8AC3E}">
        <p14:creationId xmlns:p14="http://schemas.microsoft.com/office/powerpoint/2010/main" val="188703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C44794-5015-4A76-8DEA-A4395E761618}" type="datetimeFigureOut">
              <a:rPr lang="en-US" smtClean="0"/>
              <a:t>4/15/2023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FE5C043-0C12-4AE4-8E30-104E3AA68681}" type="slidenum">
              <a:rPr lang="en-US" smtClean="0"/>
              <a:t>‹#›</a:t>
            </a:fld>
            <a:endParaRPr lang="en-US"/>
          </a:p>
        </p:txBody>
      </p:sp>
    </p:spTree>
    <p:extLst>
      <p:ext uri="{BB962C8B-B14F-4D97-AF65-F5344CB8AC3E}">
        <p14:creationId xmlns:p14="http://schemas.microsoft.com/office/powerpoint/2010/main" val="8702250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CE17-2C21-B91C-2B71-EC11B8D50CB7}"/>
              </a:ext>
            </a:extLst>
          </p:cNvPr>
          <p:cNvSpPr>
            <a:spLocks noGrp="1"/>
          </p:cNvSpPr>
          <p:nvPr>
            <p:ph type="ctrTitle"/>
          </p:nvPr>
        </p:nvSpPr>
        <p:spPr/>
        <p:txBody>
          <a:bodyPr/>
          <a:lstStyle/>
          <a:p>
            <a:r>
              <a:rPr lang="en-US" b="1" dirty="0">
                <a:highlight>
                  <a:srgbClr val="00FFFF"/>
                </a:highlight>
              </a:rPr>
              <a:t>HOUSE PRICING PREDICTION</a:t>
            </a:r>
          </a:p>
        </p:txBody>
      </p:sp>
      <p:sp>
        <p:nvSpPr>
          <p:cNvPr id="3" name="Subtitle 2">
            <a:extLst>
              <a:ext uri="{FF2B5EF4-FFF2-40B4-BE49-F238E27FC236}">
                <a16:creationId xmlns:a16="http://schemas.microsoft.com/office/drawing/2014/main" id="{61AF0999-11C1-971D-B4D1-86E63B31C9E1}"/>
              </a:ext>
            </a:extLst>
          </p:cNvPr>
          <p:cNvSpPr>
            <a:spLocks noGrp="1"/>
          </p:cNvSpPr>
          <p:nvPr>
            <p:ph type="subTitle" idx="1"/>
          </p:nvPr>
        </p:nvSpPr>
        <p:spPr/>
        <p:txBody>
          <a:bodyPr/>
          <a:lstStyle/>
          <a:p>
            <a:r>
              <a:rPr lang="en-US" dirty="0"/>
              <a:t>    GAILYMH WAFULA EUCABETH</a:t>
            </a:r>
          </a:p>
          <a:p>
            <a:r>
              <a:rPr lang="en-US" dirty="0"/>
              <a:t>      21-2166</a:t>
            </a:r>
          </a:p>
        </p:txBody>
      </p:sp>
    </p:spTree>
    <p:extLst>
      <p:ext uri="{BB962C8B-B14F-4D97-AF65-F5344CB8AC3E}">
        <p14:creationId xmlns:p14="http://schemas.microsoft.com/office/powerpoint/2010/main" val="408712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2502-87FE-5E90-7145-9622E2E3B67A}"/>
              </a:ext>
            </a:extLst>
          </p:cNvPr>
          <p:cNvSpPr>
            <a:spLocks noGrp="1"/>
          </p:cNvSpPr>
          <p:nvPr>
            <p:ph type="title"/>
          </p:nvPr>
        </p:nvSpPr>
        <p:spPr/>
        <p:txBody>
          <a:bodyPr/>
          <a:lstStyle/>
          <a:p>
            <a:r>
              <a:rPr lang="en-US" b="1" dirty="0">
                <a:solidFill>
                  <a:schemeClr val="accent1"/>
                </a:solidFill>
              </a:rPr>
              <a:t>Conclusion</a:t>
            </a:r>
          </a:p>
        </p:txBody>
      </p:sp>
      <p:sp>
        <p:nvSpPr>
          <p:cNvPr id="3" name="Content Placeholder 2">
            <a:extLst>
              <a:ext uri="{FF2B5EF4-FFF2-40B4-BE49-F238E27FC236}">
                <a16:creationId xmlns:a16="http://schemas.microsoft.com/office/drawing/2014/main" id="{6A64198D-5C71-8053-F007-58E8B9CE0EFD}"/>
              </a:ext>
            </a:extLst>
          </p:cNvPr>
          <p:cNvSpPr>
            <a:spLocks noGrp="1"/>
          </p:cNvSpPr>
          <p:nvPr>
            <p:ph idx="1"/>
          </p:nvPr>
        </p:nvSpPr>
        <p:spPr/>
        <p:txBody>
          <a:bodyPr>
            <a:normAutofit/>
          </a:bodyPr>
          <a:lstStyle/>
          <a:p>
            <a:r>
              <a:rPr lang="en-US" dirty="0"/>
              <a:t>The use of python for house pricing prediction is important because it allows for efficient analysis and visualization of large datasets, the creation of powerful predictive models and integration with other technologies.</a:t>
            </a:r>
          </a:p>
          <a:p>
            <a:r>
              <a:rPr lang="en-US" dirty="0"/>
              <a:t>These help to improve the accuracy of house pricing predictions and provide valuable insights for real estate industry.</a:t>
            </a:r>
          </a:p>
        </p:txBody>
      </p:sp>
    </p:spTree>
    <p:extLst>
      <p:ext uri="{BB962C8B-B14F-4D97-AF65-F5344CB8AC3E}">
        <p14:creationId xmlns:p14="http://schemas.microsoft.com/office/powerpoint/2010/main" val="197090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F145-5E00-CCDD-FE6A-6577952B20FA}"/>
              </a:ext>
            </a:extLst>
          </p:cNvPr>
          <p:cNvSpPr>
            <a:spLocks noGrp="1"/>
          </p:cNvSpPr>
          <p:nvPr>
            <p:ph type="title"/>
          </p:nvPr>
        </p:nvSpPr>
        <p:spPr/>
        <p:txBody>
          <a:bodyPr/>
          <a:lstStyle/>
          <a:p>
            <a:r>
              <a:rPr lang="en-US" b="1" dirty="0">
                <a:solidFill>
                  <a:schemeClr val="accent1"/>
                </a:solidFill>
              </a:rPr>
              <a:t>References</a:t>
            </a:r>
          </a:p>
        </p:txBody>
      </p:sp>
      <p:sp>
        <p:nvSpPr>
          <p:cNvPr id="3" name="Content Placeholder 2">
            <a:extLst>
              <a:ext uri="{FF2B5EF4-FFF2-40B4-BE49-F238E27FC236}">
                <a16:creationId xmlns:a16="http://schemas.microsoft.com/office/drawing/2014/main" id="{02A5B34C-1196-C14B-CA4E-76CF5EC1EBF9}"/>
              </a:ext>
            </a:extLst>
          </p:cNvPr>
          <p:cNvSpPr>
            <a:spLocks noGrp="1"/>
          </p:cNvSpPr>
          <p:nvPr>
            <p:ph idx="1"/>
          </p:nvPr>
        </p:nvSpPr>
        <p:spPr/>
        <p:txBody>
          <a:bodyPr/>
          <a:lstStyle/>
          <a:p>
            <a:pPr>
              <a:buFont typeface="Wingdings" panose="05000000000000000000" pitchFamily="2" charset="2"/>
              <a:buChar char="ü"/>
            </a:pPr>
            <a:r>
              <a:rPr lang="en-US" dirty="0"/>
              <a:t> </a:t>
            </a:r>
            <a:r>
              <a:rPr lang="en-US" b="0" i="0" u="sng" dirty="0">
                <a:effectLst/>
                <a:latin typeface="Söhne"/>
                <a:hlinkClick r:id="rId2"/>
              </a:rPr>
              <a:t>https://www.kaggle.com/</a:t>
            </a:r>
            <a:r>
              <a:rPr lang="en-US" dirty="0"/>
              <a:t> </a:t>
            </a:r>
          </a:p>
          <a:p>
            <a:pPr>
              <a:buFont typeface="Wingdings" panose="05000000000000000000" pitchFamily="2" charset="2"/>
              <a:buChar char="ü"/>
            </a:pPr>
            <a:r>
              <a:rPr lang="en-US" b="0" i="0" u="sng" dirty="0">
                <a:effectLst/>
                <a:latin typeface="Söhne"/>
                <a:hlinkClick r:id="rId3"/>
              </a:rPr>
              <a:t>https://scikit-learn.org/stable/</a:t>
            </a:r>
            <a:endParaRPr lang="en-US" dirty="0"/>
          </a:p>
        </p:txBody>
      </p:sp>
    </p:spTree>
    <p:extLst>
      <p:ext uri="{BB962C8B-B14F-4D97-AF65-F5344CB8AC3E}">
        <p14:creationId xmlns:p14="http://schemas.microsoft.com/office/powerpoint/2010/main" val="37590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20F9-80B6-4444-4C71-B8BEF920778B}"/>
              </a:ext>
            </a:extLst>
          </p:cNvPr>
          <p:cNvSpPr>
            <a:spLocks noGrp="1"/>
          </p:cNvSpPr>
          <p:nvPr>
            <p:ph type="title"/>
          </p:nvPr>
        </p:nvSpPr>
        <p:spPr>
          <a:xfrm>
            <a:off x="1342768" y="749676"/>
            <a:ext cx="8761413" cy="706964"/>
          </a:xfrm>
        </p:spPr>
        <p:txBody>
          <a:bodyPr>
            <a:normAutofit/>
          </a:bodyPr>
          <a:lstStyle/>
          <a:p>
            <a:r>
              <a:rPr lang="en-US" b="1" dirty="0">
                <a:solidFill>
                  <a:schemeClr val="accent1"/>
                </a:solidFill>
              </a:rPr>
              <a:t>Introduction</a:t>
            </a:r>
          </a:p>
        </p:txBody>
      </p:sp>
      <p:sp>
        <p:nvSpPr>
          <p:cNvPr id="4" name="TextBox 3">
            <a:extLst>
              <a:ext uri="{FF2B5EF4-FFF2-40B4-BE49-F238E27FC236}">
                <a16:creationId xmlns:a16="http://schemas.microsoft.com/office/drawing/2014/main" id="{844BDBDE-9212-602E-F5A6-EA3FC1612E47}"/>
              </a:ext>
            </a:extLst>
          </p:cNvPr>
          <p:cNvSpPr txBox="1"/>
          <p:nvPr/>
        </p:nvSpPr>
        <p:spPr>
          <a:xfrm>
            <a:off x="1134762" y="2187147"/>
            <a:ext cx="9922475" cy="4247317"/>
          </a:xfrm>
          <a:prstGeom prst="rect">
            <a:avLst/>
          </a:prstGeom>
          <a:noFill/>
        </p:spPr>
        <p:txBody>
          <a:bodyPr wrap="square">
            <a:spAutoFit/>
          </a:bodyPr>
          <a:lstStyle/>
          <a:p>
            <a:r>
              <a:rPr lang="en-US" b="1" dirty="0">
                <a:latin typeface="Söhne"/>
              </a:rPr>
              <a:t>Purpose of Pricing Prediction;</a:t>
            </a:r>
          </a:p>
          <a:p>
            <a:r>
              <a:rPr lang="en-US" dirty="0">
                <a:latin typeface="Söhne"/>
              </a:rPr>
              <a:t>To help stakeholders in the real estate market to make better decisions and reduce the risk of making a bad investment or decision.</a:t>
            </a:r>
          </a:p>
          <a:p>
            <a:endParaRPr lang="en-US" dirty="0">
              <a:latin typeface="Söhne"/>
            </a:endParaRPr>
          </a:p>
          <a:p>
            <a:pPr marL="285750" indent="-285750">
              <a:buFont typeface="Wingdings" panose="05000000000000000000" pitchFamily="2" charset="2"/>
              <a:buChar char="q"/>
            </a:pPr>
            <a:r>
              <a:rPr lang="en-US" dirty="0">
                <a:latin typeface="Söhne"/>
              </a:rPr>
              <a:t>The housing market and house pricing are influenced by a range of factors including location, size and features, market conditions ,interest rates and demand and supply that help real estate agents estimate the value of a property.</a:t>
            </a:r>
          </a:p>
          <a:p>
            <a:endParaRPr lang="en-US" dirty="0">
              <a:latin typeface="Söhne"/>
            </a:endParaRPr>
          </a:p>
          <a:p>
            <a:r>
              <a:rPr lang="en-US" b="1" dirty="0">
                <a:latin typeface="Söhne"/>
              </a:rPr>
              <a:t>Importance of House Pricing;</a:t>
            </a:r>
          </a:p>
          <a:p>
            <a:r>
              <a:rPr lang="en-US" dirty="0">
                <a:latin typeface="Söhne"/>
              </a:rPr>
              <a:t>To make informed decisions about real estate investment, financial planning, economic analysis and government policy.</a:t>
            </a:r>
          </a:p>
          <a:p>
            <a:endParaRPr lang="en-US" dirty="0">
              <a:latin typeface="Söhne"/>
            </a:endParaRPr>
          </a:p>
          <a:p>
            <a:pPr marL="285750" indent="-285750">
              <a:buFont typeface="Wingdings" panose="05000000000000000000" pitchFamily="2" charset="2"/>
              <a:buChar char="q"/>
            </a:pPr>
            <a:r>
              <a:rPr lang="en-US" dirty="0">
                <a:latin typeface="Söhne"/>
              </a:rPr>
              <a:t>We use python programming language for data analysis and machine learning to develop models for predicting house prices.</a:t>
            </a:r>
          </a:p>
          <a:p>
            <a:endParaRPr lang="en-US" dirty="0">
              <a:latin typeface="Söhne"/>
            </a:endParaRPr>
          </a:p>
        </p:txBody>
      </p:sp>
    </p:spTree>
    <p:extLst>
      <p:ext uri="{BB962C8B-B14F-4D97-AF65-F5344CB8AC3E}">
        <p14:creationId xmlns:p14="http://schemas.microsoft.com/office/powerpoint/2010/main" val="219738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E1B0-99DC-26B4-2439-A37D34FDC0B9}"/>
              </a:ext>
            </a:extLst>
          </p:cNvPr>
          <p:cNvSpPr>
            <a:spLocks noGrp="1"/>
          </p:cNvSpPr>
          <p:nvPr>
            <p:ph type="title"/>
          </p:nvPr>
        </p:nvSpPr>
        <p:spPr/>
        <p:txBody>
          <a:bodyPr/>
          <a:lstStyle/>
          <a:p>
            <a:r>
              <a:rPr lang="en-US" b="1" dirty="0">
                <a:solidFill>
                  <a:schemeClr val="accent1"/>
                </a:solidFill>
              </a:rPr>
              <a:t>Data Sources</a:t>
            </a:r>
          </a:p>
        </p:txBody>
      </p:sp>
      <p:sp>
        <p:nvSpPr>
          <p:cNvPr id="3" name="Content Placeholder 2">
            <a:extLst>
              <a:ext uri="{FF2B5EF4-FFF2-40B4-BE49-F238E27FC236}">
                <a16:creationId xmlns:a16="http://schemas.microsoft.com/office/drawing/2014/main" id="{1F47E261-0A96-66FB-8A00-122BB679DB28}"/>
              </a:ext>
            </a:extLst>
          </p:cNvPr>
          <p:cNvSpPr>
            <a:spLocks noGrp="1"/>
          </p:cNvSpPr>
          <p:nvPr>
            <p:ph idx="1"/>
          </p:nvPr>
        </p:nvSpPr>
        <p:spPr/>
        <p:txBody>
          <a:bodyPr/>
          <a:lstStyle/>
          <a:p>
            <a:r>
              <a:rPr lang="en-US" dirty="0"/>
              <a:t>Use Kaggle site </a:t>
            </a:r>
            <a:r>
              <a:rPr lang="en-US" b="0" i="0" u="sng" dirty="0">
                <a:effectLst/>
                <a:latin typeface="Söhne"/>
                <a:hlinkClick r:id="rId2"/>
              </a:rPr>
              <a:t>https://www.kaggle.com/</a:t>
            </a:r>
            <a:r>
              <a:rPr lang="en-US" dirty="0"/>
              <a:t> to collect the data set on house pricing prediction and extract it to modify it and develop it in to a model.</a:t>
            </a:r>
          </a:p>
        </p:txBody>
      </p:sp>
    </p:spTree>
    <p:extLst>
      <p:ext uri="{BB962C8B-B14F-4D97-AF65-F5344CB8AC3E}">
        <p14:creationId xmlns:p14="http://schemas.microsoft.com/office/powerpoint/2010/main" val="306487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008C-4313-5016-2BB0-F9CFF9ED9FB9}"/>
              </a:ext>
            </a:extLst>
          </p:cNvPr>
          <p:cNvSpPr>
            <a:spLocks noGrp="1"/>
          </p:cNvSpPr>
          <p:nvPr>
            <p:ph type="title"/>
          </p:nvPr>
        </p:nvSpPr>
        <p:spPr/>
        <p:txBody>
          <a:bodyPr/>
          <a:lstStyle/>
          <a:p>
            <a:r>
              <a:rPr lang="en-US" b="1" dirty="0">
                <a:solidFill>
                  <a:schemeClr val="accent1"/>
                </a:solidFill>
              </a:rPr>
              <a:t>Python Libraries</a:t>
            </a:r>
          </a:p>
        </p:txBody>
      </p:sp>
      <p:sp>
        <p:nvSpPr>
          <p:cNvPr id="3" name="Content Placeholder 2">
            <a:extLst>
              <a:ext uri="{FF2B5EF4-FFF2-40B4-BE49-F238E27FC236}">
                <a16:creationId xmlns:a16="http://schemas.microsoft.com/office/drawing/2014/main" id="{4EA853D2-CC78-300E-655A-99144B1F6D53}"/>
              </a:ext>
            </a:extLst>
          </p:cNvPr>
          <p:cNvSpPr>
            <a:spLocks noGrp="1"/>
          </p:cNvSpPr>
          <p:nvPr>
            <p:ph idx="1"/>
          </p:nvPr>
        </p:nvSpPr>
        <p:spPr/>
        <p:txBody>
          <a:bodyPr>
            <a:normAutofit/>
          </a:bodyPr>
          <a:lstStyle/>
          <a:p>
            <a:r>
              <a:rPr lang="en-US" dirty="0"/>
              <a:t>Introduce python libraries that are used in the pricing prediction such as pandas, Numpy, matplotlib, seaborn and scikit-learn.</a:t>
            </a:r>
          </a:p>
          <a:p>
            <a:r>
              <a:rPr lang="en-US" dirty="0"/>
              <a:t>Functions;</a:t>
            </a:r>
          </a:p>
          <a:p>
            <a:pPr marL="571500" indent="-571500">
              <a:buFont typeface="+mj-lt"/>
              <a:buAutoNum type="arabicPeriod"/>
            </a:pPr>
            <a:r>
              <a:rPr lang="en-US" dirty="0"/>
              <a:t>Pandas       –  data processing</a:t>
            </a:r>
          </a:p>
          <a:p>
            <a:pPr marL="571500" indent="-571500">
              <a:buFont typeface="+mj-lt"/>
              <a:buAutoNum type="arabicPeriod"/>
            </a:pPr>
            <a:r>
              <a:rPr lang="en-US" dirty="0"/>
              <a:t>Numpy       –  linear algebra</a:t>
            </a:r>
          </a:p>
          <a:p>
            <a:pPr marL="571500" indent="-571500">
              <a:buFont typeface="+mj-lt"/>
              <a:buAutoNum type="arabicPeriod"/>
            </a:pPr>
            <a:r>
              <a:rPr lang="en-US" dirty="0"/>
              <a:t>Matplotlib –  visualize data</a:t>
            </a:r>
          </a:p>
          <a:p>
            <a:pPr marL="571500" indent="-571500">
              <a:buFont typeface="+mj-lt"/>
              <a:buAutoNum type="arabicPeriod"/>
            </a:pPr>
            <a:r>
              <a:rPr lang="en-US" dirty="0"/>
              <a:t>Seaborn     –  show correlation between features</a:t>
            </a:r>
          </a:p>
          <a:p>
            <a:pPr marL="571500" indent="-571500">
              <a:buFont typeface="+mj-lt"/>
              <a:buAutoNum type="arabicPeriod"/>
            </a:pPr>
            <a:r>
              <a:rPr lang="en-US" dirty="0"/>
              <a:t>Scikit-learn –  to build and evaluate models</a:t>
            </a:r>
          </a:p>
          <a:p>
            <a:pPr marL="0" indent="0">
              <a:buNone/>
            </a:pPr>
            <a:endParaRPr lang="en-US" dirty="0"/>
          </a:p>
          <a:p>
            <a:endParaRPr lang="en-US" dirty="0"/>
          </a:p>
        </p:txBody>
      </p:sp>
    </p:spTree>
    <p:extLst>
      <p:ext uri="{BB962C8B-B14F-4D97-AF65-F5344CB8AC3E}">
        <p14:creationId xmlns:p14="http://schemas.microsoft.com/office/powerpoint/2010/main" val="342910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BFB3-4D53-8794-7821-9672B2E9EC2E}"/>
              </a:ext>
            </a:extLst>
          </p:cNvPr>
          <p:cNvSpPr>
            <a:spLocks noGrp="1"/>
          </p:cNvSpPr>
          <p:nvPr>
            <p:ph type="title"/>
          </p:nvPr>
        </p:nvSpPr>
        <p:spPr/>
        <p:txBody>
          <a:bodyPr/>
          <a:lstStyle/>
          <a:p>
            <a:r>
              <a:rPr lang="en-US" b="1" dirty="0">
                <a:solidFill>
                  <a:schemeClr val="accent1"/>
                </a:solidFill>
              </a:rPr>
              <a:t>Exploratory Data Analysis</a:t>
            </a:r>
          </a:p>
        </p:txBody>
      </p:sp>
      <p:sp>
        <p:nvSpPr>
          <p:cNvPr id="3" name="Content Placeholder 2">
            <a:extLst>
              <a:ext uri="{FF2B5EF4-FFF2-40B4-BE49-F238E27FC236}">
                <a16:creationId xmlns:a16="http://schemas.microsoft.com/office/drawing/2014/main" id="{B70812B7-50BE-4CD4-36B5-DD742ED3DBBE}"/>
              </a:ext>
            </a:extLst>
          </p:cNvPr>
          <p:cNvSpPr>
            <a:spLocks noGrp="1"/>
          </p:cNvSpPr>
          <p:nvPr>
            <p:ph idx="1"/>
          </p:nvPr>
        </p:nvSpPr>
        <p:spPr/>
        <p:txBody>
          <a:bodyPr/>
          <a:lstStyle/>
          <a:p>
            <a:r>
              <a:rPr lang="en-US" dirty="0"/>
              <a:t>Import necessary libraries and load the data.</a:t>
            </a:r>
          </a:p>
          <a:p>
            <a:r>
              <a:rPr lang="en-US" dirty="0"/>
              <a:t>Check data types and summary information of the data set.</a:t>
            </a:r>
          </a:p>
          <a:p>
            <a:r>
              <a:rPr lang="en-US" dirty="0"/>
              <a:t>Check missing values.</a:t>
            </a:r>
          </a:p>
          <a:p>
            <a:r>
              <a:rPr lang="en-US" dirty="0"/>
              <a:t>Visualize distribution of variables(histogram).</a:t>
            </a:r>
          </a:p>
          <a:p>
            <a:r>
              <a:rPr lang="en-US"/>
              <a:t>Check outliers.</a:t>
            </a:r>
            <a:endParaRPr lang="en-US" dirty="0"/>
          </a:p>
          <a:p>
            <a:r>
              <a:rPr lang="en-US" dirty="0"/>
              <a:t>Explore relationships between variables(scatter plot).</a:t>
            </a:r>
          </a:p>
          <a:p>
            <a:r>
              <a:rPr lang="en-US" dirty="0"/>
              <a:t>Compute correlation between variables(heatmap).</a:t>
            </a:r>
          </a:p>
          <a:p>
            <a:r>
              <a:rPr lang="en-US" dirty="0"/>
              <a:t>Group data and compute summary statistics.</a:t>
            </a:r>
          </a:p>
        </p:txBody>
      </p:sp>
    </p:spTree>
    <p:extLst>
      <p:ext uri="{BB962C8B-B14F-4D97-AF65-F5344CB8AC3E}">
        <p14:creationId xmlns:p14="http://schemas.microsoft.com/office/powerpoint/2010/main" val="302531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9DF9-AA3B-0C0E-B83E-09A75C72E97A}"/>
              </a:ext>
            </a:extLst>
          </p:cNvPr>
          <p:cNvSpPr>
            <a:spLocks noGrp="1"/>
          </p:cNvSpPr>
          <p:nvPr>
            <p:ph type="title"/>
          </p:nvPr>
        </p:nvSpPr>
        <p:spPr>
          <a:xfrm>
            <a:off x="1154954" y="838200"/>
            <a:ext cx="8761413" cy="706964"/>
          </a:xfrm>
        </p:spPr>
        <p:txBody>
          <a:bodyPr/>
          <a:lstStyle/>
          <a:p>
            <a:r>
              <a:rPr lang="en-US" b="1" dirty="0">
                <a:solidFill>
                  <a:schemeClr val="accent1"/>
                </a:solidFill>
              </a:rPr>
              <a:t>Machine Learning Algorithms</a:t>
            </a:r>
          </a:p>
        </p:txBody>
      </p:sp>
      <p:sp>
        <p:nvSpPr>
          <p:cNvPr id="3" name="Content Placeholder 2">
            <a:extLst>
              <a:ext uri="{FF2B5EF4-FFF2-40B4-BE49-F238E27FC236}">
                <a16:creationId xmlns:a16="http://schemas.microsoft.com/office/drawing/2014/main" id="{32302D71-7F8B-7772-5AD4-B7291CACCC1F}"/>
              </a:ext>
            </a:extLst>
          </p:cNvPr>
          <p:cNvSpPr>
            <a:spLocks noGrp="1"/>
          </p:cNvSpPr>
          <p:nvPr>
            <p:ph idx="1"/>
          </p:nvPr>
        </p:nvSpPr>
        <p:spPr/>
        <p:txBody>
          <a:bodyPr/>
          <a:lstStyle/>
          <a:p>
            <a:r>
              <a:rPr lang="en-US" dirty="0"/>
              <a:t>Introduce algorithms such as linear regression and random forests.</a:t>
            </a:r>
          </a:p>
          <a:p>
            <a:pPr marL="0" indent="0">
              <a:buNone/>
            </a:pPr>
            <a:r>
              <a:rPr lang="en-US" b="1" dirty="0"/>
              <a:t>Implementation;</a:t>
            </a:r>
          </a:p>
          <a:p>
            <a:r>
              <a:rPr lang="en-US" dirty="0"/>
              <a:t>Use scikit-learn library.</a:t>
            </a:r>
          </a:p>
          <a:p>
            <a:r>
              <a:rPr lang="en-US" dirty="0"/>
              <a:t>Import the library and create the model.</a:t>
            </a:r>
          </a:p>
          <a:p>
            <a:r>
              <a:rPr lang="en-US" dirty="0"/>
              <a:t>Fit the model to your data.</a:t>
            </a:r>
          </a:p>
          <a:p>
            <a:r>
              <a:rPr lang="en-US" dirty="0"/>
              <a:t>Make predictions using your model.</a:t>
            </a:r>
          </a:p>
        </p:txBody>
      </p:sp>
    </p:spTree>
    <p:extLst>
      <p:ext uri="{BB962C8B-B14F-4D97-AF65-F5344CB8AC3E}">
        <p14:creationId xmlns:p14="http://schemas.microsoft.com/office/powerpoint/2010/main" val="52910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6B39-F263-84A3-F50C-6E8FAD537F6C}"/>
              </a:ext>
            </a:extLst>
          </p:cNvPr>
          <p:cNvSpPr>
            <a:spLocks noGrp="1"/>
          </p:cNvSpPr>
          <p:nvPr>
            <p:ph type="title"/>
          </p:nvPr>
        </p:nvSpPr>
        <p:spPr/>
        <p:txBody>
          <a:bodyPr/>
          <a:lstStyle/>
          <a:p>
            <a:r>
              <a:rPr lang="en-US" b="1" dirty="0">
                <a:solidFill>
                  <a:schemeClr val="accent1"/>
                </a:solidFill>
              </a:rPr>
              <a:t>Model Evaluation and Selection</a:t>
            </a:r>
          </a:p>
        </p:txBody>
      </p:sp>
      <p:sp>
        <p:nvSpPr>
          <p:cNvPr id="3" name="Content Placeholder 2">
            <a:extLst>
              <a:ext uri="{FF2B5EF4-FFF2-40B4-BE49-F238E27FC236}">
                <a16:creationId xmlns:a16="http://schemas.microsoft.com/office/drawing/2014/main" id="{66C4FF46-F598-19E2-489D-DC21D163E76B}"/>
              </a:ext>
            </a:extLst>
          </p:cNvPr>
          <p:cNvSpPr>
            <a:spLocks noGrp="1"/>
          </p:cNvSpPr>
          <p:nvPr>
            <p:ph idx="1"/>
          </p:nvPr>
        </p:nvSpPr>
        <p:spPr/>
        <p:txBody>
          <a:bodyPr>
            <a:normAutofit/>
          </a:bodyPr>
          <a:lstStyle/>
          <a:p>
            <a:r>
              <a:rPr lang="en-US" dirty="0"/>
              <a:t>The mean squared error metrics is used to evaluate the model for regression problems and measuring the average squared difference between the predicted values and the actual values.</a:t>
            </a:r>
          </a:p>
          <a:p>
            <a:r>
              <a:rPr lang="en-US" dirty="0"/>
              <a:t>Model selection impacts the performance and effectiveness of the model.</a:t>
            </a:r>
          </a:p>
          <a:p>
            <a:r>
              <a:rPr lang="en-US" dirty="0"/>
              <a:t>Select the best model by choosing the model with the best performance on evaluation of metrics.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70499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B8E1-701E-FCB0-95FA-DF456EECF039}"/>
              </a:ext>
            </a:extLst>
          </p:cNvPr>
          <p:cNvSpPr>
            <a:spLocks noGrp="1"/>
          </p:cNvSpPr>
          <p:nvPr>
            <p:ph type="title"/>
          </p:nvPr>
        </p:nvSpPr>
        <p:spPr>
          <a:xfrm>
            <a:off x="1154954" y="961311"/>
            <a:ext cx="8744937" cy="706964"/>
          </a:xfrm>
        </p:spPr>
        <p:txBody>
          <a:bodyPr/>
          <a:lstStyle/>
          <a:p>
            <a:r>
              <a:rPr lang="en-US" b="1" dirty="0">
                <a:solidFill>
                  <a:schemeClr val="accent1"/>
                </a:solidFill>
              </a:rPr>
              <a:t>Prediction and visualization</a:t>
            </a:r>
          </a:p>
        </p:txBody>
      </p:sp>
      <p:sp>
        <p:nvSpPr>
          <p:cNvPr id="3" name="Content Placeholder 2">
            <a:extLst>
              <a:ext uri="{FF2B5EF4-FFF2-40B4-BE49-F238E27FC236}">
                <a16:creationId xmlns:a16="http://schemas.microsoft.com/office/drawing/2014/main" id="{3A4BF17A-960C-D4F8-D777-A0F528FA52D9}"/>
              </a:ext>
            </a:extLst>
          </p:cNvPr>
          <p:cNvSpPr>
            <a:spLocks noGrp="1"/>
          </p:cNvSpPr>
          <p:nvPr>
            <p:ph idx="1"/>
          </p:nvPr>
        </p:nvSpPr>
        <p:spPr/>
        <p:txBody>
          <a:bodyPr/>
          <a:lstStyle/>
          <a:p>
            <a:r>
              <a:rPr lang="en-US" dirty="0"/>
              <a:t>Train and use linear regression models to predict house prices.</a:t>
            </a:r>
          </a:p>
          <a:p>
            <a:r>
              <a:rPr lang="en-US" dirty="0"/>
              <a:t>The model is trained and evaluated then use the predict() function to make predictions on the new data.</a:t>
            </a:r>
          </a:p>
          <a:p>
            <a:r>
              <a:rPr lang="en-US" dirty="0"/>
              <a:t>Different data visualization techniques can be used to explore and understand data such as heatmaps, scatter plots, histogram and regression plots.</a:t>
            </a:r>
          </a:p>
          <a:p>
            <a:endParaRPr lang="en-US" dirty="0"/>
          </a:p>
          <a:p>
            <a:pPr marL="0" indent="0">
              <a:buNone/>
            </a:pPr>
            <a:endParaRPr lang="en-US" dirty="0"/>
          </a:p>
        </p:txBody>
      </p:sp>
    </p:spTree>
    <p:extLst>
      <p:ext uri="{BB962C8B-B14F-4D97-AF65-F5344CB8AC3E}">
        <p14:creationId xmlns:p14="http://schemas.microsoft.com/office/powerpoint/2010/main" val="151364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BF3C-192F-359C-DF1F-A49B0B7B2759}"/>
              </a:ext>
            </a:extLst>
          </p:cNvPr>
          <p:cNvSpPr>
            <a:spLocks noGrp="1"/>
          </p:cNvSpPr>
          <p:nvPr>
            <p:ph type="title"/>
          </p:nvPr>
        </p:nvSpPr>
        <p:spPr/>
        <p:txBody>
          <a:bodyPr/>
          <a:lstStyle/>
          <a:p>
            <a:r>
              <a:rPr lang="en-US" b="1" dirty="0">
                <a:solidFill>
                  <a:schemeClr val="accent1"/>
                </a:solidFill>
              </a:rPr>
              <a:t>Limitation and Future Work </a:t>
            </a:r>
          </a:p>
        </p:txBody>
      </p:sp>
      <p:sp>
        <p:nvSpPr>
          <p:cNvPr id="3" name="Content Placeholder 2">
            <a:extLst>
              <a:ext uri="{FF2B5EF4-FFF2-40B4-BE49-F238E27FC236}">
                <a16:creationId xmlns:a16="http://schemas.microsoft.com/office/drawing/2014/main" id="{63864AAA-F49E-F3C0-6CAC-6CF81BEF1F03}"/>
              </a:ext>
            </a:extLst>
          </p:cNvPr>
          <p:cNvSpPr>
            <a:spLocks noGrp="1"/>
          </p:cNvSpPr>
          <p:nvPr>
            <p:ph idx="1"/>
          </p:nvPr>
        </p:nvSpPr>
        <p:spPr/>
        <p:txBody>
          <a:bodyPr/>
          <a:lstStyle/>
          <a:p>
            <a:pPr marL="0" indent="0">
              <a:buNone/>
            </a:pPr>
            <a:r>
              <a:rPr lang="en-US" b="1" dirty="0"/>
              <a:t>Limitation of house pricing prediction using python:</a:t>
            </a:r>
          </a:p>
          <a:p>
            <a:r>
              <a:rPr lang="en-US" dirty="0"/>
              <a:t>Limitation of data.</a:t>
            </a:r>
          </a:p>
          <a:p>
            <a:r>
              <a:rPr lang="en-US" dirty="0"/>
              <a:t>Biasness.</a:t>
            </a:r>
          </a:p>
          <a:p>
            <a:r>
              <a:rPr lang="en-US" dirty="0"/>
              <a:t>Changes in housing market.</a:t>
            </a:r>
          </a:p>
          <a:p>
            <a:pPr marL="0" indent="0">
              <a:buNone/>
            </a:pPr>
            <a:r>
              <a:rPr lang="en-US" b="1" dirty="0"/>
              <a:t>Suggestion on future work improvements that can be made:</a:t>
            </a:r>
          </a:p>
          <a:p>
            <a:r>
              <a:rPr lang="en-US" dirty="0"/>
              <a:t>Better data.</a:t>
            </a:r>
          </a:p>
          <a:p>
            <a:r>
              <a:rPr lang="en-US" dirty="0"/>
              <a:t>Transparency and interpretability.</a:t>
            </a:r>
          </a:p>
          <a:p>
            <a:r>
              <a:rPr lang="en-US" dirty="0"/>
              <a:t>Regularization techniques.</a:t>
            </a:r>
          </a:p>
        </p:txBody>
      </p:sp>
    </p:spTree>
    <p:extLst>
      <p:ext uri="{BB962C8B-B14F-4D97-AF65-F5344CB8AC3E}">
        <p14:creationId xmlns:p14="http://schemas.microsoft.com/office/powerpoint/2010/main" val="3367995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497</TotalTime>
  <Words>541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Söhne</vt:lpstr>
      <vt:lpstr>Wingdings</vt:lpstr>
      <vt:lpstr>Wingdings 3</vt:lpstr>
      <vt:lpstr>Ion Boardroom</vt:lpstr>
      <vt:lpstr>HOUSE PRICING PREDICTION</vt:lpstr>
      <vt:lpstr>Introduction</vt:lpstr>
      <vt:lpstr>Data Sources</vt:lpstr>
      <vt:lpstr>Python Libraries</vt:lpstr>
      <vt:lpstr>Exploratory Data Analysis</vt:lpstr>
      <vt:lpstr>Machine Learning Algorithms</vt:lpstr>
      <vt:lpstr>Model Evaluation and Selection</vt:lpstr>
      <vt:lpstr>Prediction and visualization</vt:lpstr>
      <vt:lpstr>Limitation and Future Work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dc:title>
  <dc:creator>Doug Wekesa.</dc:creator>
  <cp:lastModifiedBy>Doug Wekesa.</cp:lastModifiedBy>
  <cp:revision>1</cp:revision>
  <dcterms:created xsi:type="dcterms:W3CDTF">2023-04-15T11:52:22Z</dcterms:created>
  <dcterms:modified xsi:type="dcterms:W3CDTF">2023-04-15T20:09:39Z</dcterms:modified>
</cp:coreProperties>
</file>