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86" r:id="rId4"/>
    <p:sldId id="258" r:id="rId5"/>
    <p:sldId id="280" r:id="rId6"/>
    <p:sldId id="287" r:id="rId7"/>
    <p:sldId id="288" r:id="rId8"/>
    <p:sldId id="292" r:id="rId9"/>
    <p:sldId id="290" r:id="rId10"/>
    <p:sldId id="293" r:id="rId11"/>
    <p:sldId id="291" r:id="rId12"/>
    <p:sldId id="282" r:id="rId13"/>
    <p:sldId id="275" r:id="rId14"/>
    <p:sldId id="264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KoPubWorld돋움체 Light" panose="020B0600000101010101" charset="-127"/>
      <p:regular r:id="rId19"/>
    </p:embeddedFont>
    <p:embeddedFont>
      <p:font typeface="KoPubWorld돋움체 Bold" panose="020B0600000101010101" charset="-127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EFE2"/>
    <a:srgbClr val="64DECF"/>
    <a:srgbClr val="595959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2" autoAdjust="0"/>
    <p:restoredTop sz="87812" autoAdjust="0"/>
  </p:normalViewPr>
  <p:slideViewPr>
    <p:cSldViewPr>
      <p:cViewPr varScale="1">
        <p:scale>
          <a:sx n="67" d="100"/>
          <a:sy n="67" d="100"/>
        </p:scale>
        <p:origin x="96" y="35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39B382-CE9C-4521-AD95-274E3BA7E07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895D31E-1FFA-4C92-97F5-7AA2E9DD9B44}">
      <dgm:prSet phldrT="[텍스트]"/>
      <dgm:spPr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필요 데이터 정의</a:t>
          </a:r>
          <a:endParaRPr lang="ko-KR" altLang="en-US" dirty="0"/>
        </a:p>
      </dgm:t>
    </dgm:pt>
    <dgm:pt modelId="{4E465467-3209-4152-93D3-37AED89AE21E}" type="parTrans" cxnId="{14CF3552-1420-4F00-ADEE-B1E95963A300}">
      <dgm:prSet/>
      <dgm:spPr/>
      <dgm:t>
        <a:bodyPr/>
        <a:lstStyle/>
        <a:p>
          <a:pPr latinLnBrk="1"/>
          <a:endParaRPr lang="ko-KR" altLang="en-US"/>
        </a:p>
      </dgm:t>
    </dgm:pt>
    <dgm:pt modelId="{685ACB58-AB7D-43C7-B7AE-A8883D6F62EB}" type="sibTrans" cxnId="{14CF3552-1420-4F00-ADEE-B1E95963A300}">
      <dgm:prSet/>
      <dgm:spPr/>
      <dgm:t>
        <a:bodyPr/>
        <a:lstStyle/>
        <a:p>
          <a:pPr latinLnBrk="1"/>
          <a:endParaRPr lang="ko-KR" altLang="en-US"/>
        </a:p>
      </dgm:t>
    </dgm:pt>
    <dgm:pt modelId="{75E95372-7443-4E02-B799-754DCC3AAAB5}">
      <dgm:prSet phldrT="[텍스트]"/>
      <dgm:spPr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데이터 수집</a:t>
          </a:r>
          <a:endParaRPr lang="ko-KR" altLang="en-US" dirty="0"/>
        </a:p>
      </dgm:t>
    </dgm:pt>
    <dgm:pt modelId="{2DD491A4-870F-48D2-8732-8D2439079CB6}" type="parTrans" cxnId="{2281F131-F33A-41FC-8E26-BEAF1CF9FF34}">
      <dgm:prSet/>
      <dgm:spPr>
        <a:ln>
          <a:solidFill>
            <a:srgbClr val="36D2C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4AC21BA-4F4B-40F4-A36A-48988E19F001}" type="sibTrans" cxnId="{2281F131-F33A-41FC-8E26-BEAF1CF9FF34}">
      <dgm:prSet/>
      <dgm:spPr/>
      <dgm:t>
        <a:bodyPr/>
        <a:lstStyle/>
        <a:p>
          <a:pPr latinLnBrk="1"/>
          <a:endParaRPr lang="ko-KR" altLang="en-US"/>
        </a:p>
      </dgm:t>
    </dgm:pt>
    <dgm:pt modelId="{A2D34045-9F50-4D86-B7A1-85296FB35E64}">
      <dgm:prSet phldrT="[텍스트]"/>
      <dgm:spPr>
        <a:solidFill>
          <a:srgbClr val="36D2CE"/>
        </a:solidFill>
      </dgm:spPr>
      <dgm:t>
        <a:bodyPr/>
        <a:lstStyle/>
        <a:p>
          <a:pPr latinLnBrk="1"/>
          <a:r>
            <a:rPr lang="ko-KR" altLang="en-US" dirty="0" smtClean="0"/>
            <a:t>데이터 분석</a:t>
          </a:r>
          <a:endParaRPr lang="ko-KR" altLang="en-US" dirty="0"/>
        </a:p>
      </dgm:t>
    </dgm:pt>
    <dgm:pt modelId="{BAC32F83-F117-4628-A6A3-E89C87C1D2EF}" type="parTrans" cxnId="{F23D3E9F-6FD7-43F1-88AC-1F88512AB2A7}">
      <dgm:prSet/>
      <dgm:spPr/>
      <dgm:t>
        <a:bodyPr/>
        <a:lstStyle/>
        <a:p>
          <a:pPr latinLnBrk="1"/>
          <a:endParaRPr lang="ko-KR" altLang="en-US"/>
        </a:p>
      </dgm:t>
    </dgm:pt>
    <dgm:pt modelId="{862C5D10-4AA8-462F-803B-F95A8CA1C62D}" type="sibTrans" cxnId="{F23D3E9F-6FD7-43F1-88AC-1F88512AB2A7}">
      <dgm:prSet/>
      <dgm:spPr/>
      <dgm:t>
        <a:bodyPr/>
        <a:lstStyle/>
        <a:p>
          <a:pPr latinLnBrk="1"/>
          <a:endParaRPr lang="ko-KR" altLang="en-US"/>
        </a:p>
      </dgm:t>
    </dgm:pt>
    <dgm:pt modelId="{28CD2F00-1E2C-4289-B2F6-D63A4508FFA2}">
      <dgm:prSet phldrT="[텍스트]"/>
      <dgm:spPr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데이터 전처리 및 변환</a:t>
          </a:r>
          <a:endParaRPr lang="ko-KR" altLang="en-US" dirty="0"/>
        </a:p>
      </dgm:t>
    </dgm:pt>
    <dgm:pt modelId="{91003327-B45D-4165-95B9-3C697B1378C3}" type="parTrans" cxnId="{D8D7492C-8734-42C3-A00D-5849DF16CDE1}">
      <dgm:prSet/>
      <dgm:spPr/>
      <dgm:t>
        <a:bodyPr/>
        <a:lstStyle/>
        <a:p>
          <a:pPr latinLnBrk="1"/>
          <a:endParaRPr lang="ko-KR" altLang="en-US"/>
        </a:p>
      </dgm:t>
    </dgm:pt>
    <dgm:pt modelId="{6DEF816D-6502-4852-935E-8A1A917E517F}" type="sibTrans" cxnId="{D8D7492C-8734-42C3-A00D-5849DF16CDE1}">
      <dgm:prSet/>
      <dgm:spPr/>
      <dgm:t>
        <a:bodyPr/>
        <a:lstStyle/>
        <a:p>
          <a:pPr latinLnBrk="1"/>
          <a:endParaRPr lang="ko-KR" altLang="en-US"/>
        </a:p>
      </dgm:t>
    </dgm:pt>
    <dgm:pt modelId="{C9135E21-43C9-4B91-8338-F53BAC899F09}">
      <dgm:prSet phldrT="[텍스트]"/>
      <dgm:spPr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탐색적 분석</a:t>
          </a:r>
          <a:endParaRPr lang="ko-KR" altLang="en-US" dirty="0"/>
        </a:p>
      </dgm:t>
    </dgm:pt>
    <dgm:pt modelId="{901317CD-455D-47CA-AE99-238C33E57121}" type="parTrans" cxnId="{A6CEAD83-8D46-47CB-8BD3-B5C713F171F7}">
      <dgm:prSet/>
      <dgm:spPr>
        <a:ln>
          <a:solidFill>
            <a:srgbClr val="36D2C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456A8B89-1286-457F-999D-D25B319BD846}" type="sibTrans" cxnId="{A6CEAD83-8D46-47CB-8BD3-B5C713F171F7}">
      <dgm:prSet/>
      <dgm:spPr/>
      <dgm:t>
        <a:bodyPr/>
        <a:lstStyle/>
        <a:p>
          <a:pPr latinLnBrk="1"/>
          <a:endParaRPr lang="ko-KR" altLang="en-US"/>
        </a:p>
      </dgm:t>
    </dgm:pt>
    <dgm:pt modelId="{F9EB7F8B-43FB-4683-A056-2C05ED7F2494}">
      <dgm:prSet phldrT="[텍스트]"/>
      <dgm:spPr>
        <a:solidFill>
          <a:srgbClr val="36D2CE"/>
        </a:solidFill>
      </dgm:spPr>
      <dgm:t>
        <a:bodyPr/>
        <a:lstStyle/>
        <a:p>
          <a:pPr latinLnBrk="1"/>
          <a:r>
            <a:rPr lang="ko-KR" altLang="en-US" dirty="0" smtClean="0"/>
            <a:t>모델링</a:t>
          </a:r>
          <a:endParaRPr lang="ko-KR" altLang="en-US" dirty="0"/>
        </a:p>
      </dgm:t>
    </dgm:pt>
    <dgm:pt modelId="{BB6A4472-BB46-4D22-BCD2-6B86207E5C72}" type="parTrans" cxnId="{9E5CE0D4-E6F4-4DFE-98E2-8AFF40F402E1}">
      <dgm:prSet/>
      <dgm:spPr/>
      <dgm:t>
        <a:bodyPr/>
        <a:lstStyle/>
        <a:p>
          <a:pPr latinLnBrk="1"/>
          <a:endParaRPr lang="ko-KR" altLang="en-US"/>
        </a:p>
      </dgm:t>
    </dgm:pt>
    <dgm:pt modelId="{9FE6FBC2-E94C-4112-82DF-843ACF351B1E}" type="sibTrans" cxnId="{9E5CE0D4-E6F4-4DFE-98E2-8AFF40F402E1}">
      <dgm:prSet/>
      <dgm:spPr/>
      <dgm:t>
        <a:bodyPr/>
        <a:lstStyle/>
        <a:p>
          <a:pPr latinLnBrk="1"/>
          <a:endParaRPr lang="ko-KR" altLang="en-US"/>
        </a:p>
      </dgm:t>
    </dgm:pt>
    <dgm:pt modelId="{A5A23F44-F931-4757-9810-7A33A58D23DE}">
      <dgm:prSet phldrT="[텍스트]"/>
      <dgm:spPr>
        <a:solidFill>
          <a:srgbClr val="36D2CE"/>
        </a:solidFill>
      </dgm:spPr>
      <dgm:t>
        <a:bodyPr/>
        <a:lstStyle/>
        <a:p>
          <a:pPr latinLnBrk="1"/>
          <a:r>
            <a:rPr lang="ko-KR" altLang="en-US" dirty="0" smtClean="0"/>
            <a:t>모델 평가 및 검증</a:t>
          </a:r>
          <a:endParaRPr lang="ko-KR" altLang="en-US" dirty="0"/>
        </a:p>
      </dgm:t>
    </dgm:pt>
    <dgm:pt modelId="{CF03F937-2A21-4304-883C-02F4C6F496D7}" type="parTrans" cxnId="{D5E8E37B-2CA0-4839-9DF5-41F833647DB3}">
      <dgm:prSet/>
      <dgm:spPr/>
      <dgm:t>
        <a:bodyPr/>
        <a:lstStyle/>
        <a:p>
          <a:pPr latinLnBrk="1"/>
          <a:endParaRPr lang="ko-KR" altLang="en-US"/>
        </a:p>
      </dgm:t>
    </dgm:pt>
    <dgm:pt modelId="{6BBA0916-7144-425A-868D-538C46204A79}" type="sibTrans" cxnId="{D5E8E37B-2CA0-4839-9DF5-41F833647DB3}">
      <dgm:prSet/>
      <dgm:spPr/>
      <dgm:t>
        <a:bodyPr/>
        <a:lstStyle/>
        <a:p>
          <a:pPr latinLnBrk="1"/>
          <a:endParaRPr lang="ko-KR" altLang="en-US"/>
        </a:p>
      </dgm:t>
    </dgm:pt>
    <dgm:pt modelId="{1D46B246-03C2-48B1-9BB9-27F229C25FC9}">
      <dgm:prSet phldrT="[텍스트]"/>
      <dgm:spPr>
        <a:solidFill>
          <a:srgbClr val="36D2CE"/>
        </a:solidFill>
      </dgm:spPr>
      <dgm:t>
        <a:bodyPr/>
        <a:lstStyle/>
        <a:p>
          <a:pPr latinLnBrk="1"/>
          <a:r>
            <a:rPr lang="ko-KR" altLang="en-US" dirty="0" smtClean="0"/>
            <a:t>데이터 준비</a:t>
          </a:r>
          <a:endParaRPr lang="ko-KR" altLang="en-US" dirty="0"/>
        </a:p>
      </dgm:t>
    </dgm:pt>
    <dgm:pt modelId="{13B4EE1C-540B-44D0-8FE8-876E231D3FC5}" type="parTrans" cxnId="{95FC7F71-72FB-4502-8A90-CD36C227F8F0}">
      <dgm:prSet/>
      <dgm:spPr/>
      <dgm:t>
        <a:bodyPr/>
        <a:lstStyle/>
        <a:p>
          <a:pPr latinLnBrk="1"/>
          <a:endParaRPr lang="ko-KR" altLang="en-US"/>
        </a:p>
      </dgm:t>
    </dgm:pt>
    <dgm:pt modelId="{DA43BEAA-8652-485D-9120-D27EBF180396}" type="sibTrans" cxnId="{95FC7F71-72FB-4502-8A90-CD36C227F8F0}">
      <dgm:prSet/>
      <dgm:spPr/>
      <dgm:t>
        <a:bodyPr/>
        <a:lstStyle/>
        <a:p>
          <a:pPr latinLnBrk="1"/>
          <a:endParaRPr lang="ko-KR" altLang="en-US"/>
        </a:p>
      </dgm:t>
    </dgm:pt>
    <dgm:pt modelId="{DDBD86F7-63E6-4ADF-9EFC-FB50E284E884}">
      <dgm:prSet phldrT="[텍스트]"/>
      <dgm:spPr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모델 구축</a:t>
          </a:r>
          <a:endParaRPr lang="en-US" altLang="ko-KR" dirty="0" smtClean="0"/>
        </a:p>
      </dgm:t>
    </dgm:pt>
    <dgm:pt modelId="{A6185DF6-29CB-431E-864D-CBB7F6ED86A9}" type="parTrans" cxnId="{69C908B5-4623-41F4-ABE7-2553A46B6E3F}">
      <dgm:prSet/>
      <dgm:spPr>
        <a:ln>
          <a:solidFill>
            <a:srgbClr val="36D2C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0909CE2-7A4A-4BC6-8A6A-82EA3305CE2E}" type="sibTrans" cxnId="{69C908B5-4623-41F4-ABE7-2553A46B6E3F}">
      <dgm:prSet/>
      <dgm:spPr/>
      <dgm:t>
        <a:bodyPr/>
        <a:lstStyle/>
        <a:p>
          <a:pPr latinLnBrk="1"/>
          <a:endParaRPr lang="ko-KR" altLang="en-US"/>
        </a:p>
      </dgm:t>
    </dgm:pt>
    <dgm:pt modelId="{73AE6AA2-297E-4591-9CB4-B20E7F11C1E9}">
      <dgm:prSet phldrT="[텍스트]"/>
      <dgm:spPr>
        <a:solidFill>
          <a:srgbClr val="36D2CE"/>
        </a:solidFill>
      </dgm:spPr>
      <dgm:t>
        <a:bodyPr/>
        <a:lstStyle/>
        <a:p>
          <a:pPr latinLnBrk="1"/>
          <a:r>
            <a:rPr lang="ko-KR" altLang="en-US" dirty="0" smtClean="0"/>
            <a:t>분석 기획</a:t>
          </a:r>
          <a:endParaRPr lang="ko-KR" altLang="en-US" dirty="0"/>
        </a:p>
      </dgm:t>
    </dgm:pt>
    <dgm:pt modelId="{86C35DFA-2F1B-453F-AF02-54C3D44326D6}" type="parTrans" cxnId="{357E1ABC-2E0D-47EC-9EF7-A180CB6E5B97}">
      <dgm:prSet/>
      <dgm:spPr/>
      <dgm:t>
        <a:bodyPr/>
        <a:lstStyle/>
        <a:p>
          <a:pPr latinLnBrk="1"/>
          <a:endParaRPr lang="ko-KR" altLang="en-US"/>
        </a:p>
      </dgm:t>
    </dgm:pt>
    <dgm:pt modelId="{4903218A-AA2B-4609-984D-6C46A4FD93BA}" type="sibTrans" cxnId="{357E1ABC-2E0D-47EC-9EF7-A180CB6E5B97}">
      <dgm:prSet/>
      <dgm:spPr/>
      <dgm:t>
        <a:bodyPr/>
        <a:lstStyle/>
        <a:p>
          <a:pPr latinLnBrk="1"/>
          <a:endParaRPr lang="ko-KR" altLang="en-US"/>
        </a:p>
      </dgm:t>
    </dgm:pt>
    <dgm:pt modelId="{3534B1BA-1C1B-482C-AD26-18498523177A}">
      <dgm:prSet phldrT="[텍스트]"/>
      <dgm:spPr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목적 정의</a:t>
          </a:r>
          <a:endParaRPr lang="ko-KR" altLang="en-US" dirty="0"/>
        </a:p>
      </dgm:t>
    </dgm:pt>
    <dgm:pt modelId="{18E83D11-62EA-48E5-9AE6-B607374BECBE}" type="parTrans" cxnId="{A64D3612-371A-442E-B782-C2A551EB3B67}">
      <dgm:prSet/>
      <dgm:spPr>
        <a:ln>
          <a:solidFill>
            <a:srgbClr val="36D2C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3789D14-041A-45AA-A716-0C29337D6A8D}" type="sibTrans" cxnId="{A64D3612-371A-442E-B782-C2A551EB3B67}">
      <dgm:prSet/>
      <dgm:spPr/>
      <dgm:t>
        <a:bodyPr/>
        <a:lstStyle/>
        <a:p>
          <a:pPr latinLnBrk="1"/>
          <a:endParaRPr lang="ko-KR" altLang="en-US"/>
        </a:p>
      </dgm:t>
    </dgm:pt>
    <dgm:pt modelId="{8F128486-E46E-483C-B9D7-F87BDE4554F9}">
      <dgm:prSet phldrT="[텍스트]"/>
      <dgm:spPr>
        <a:solidFill>
          <a:schemeClr val="bg1"/>
        </a:solidFill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모델 발전 계획</a:t>
          </a:r>
          <a:endParaRPr lang="en-US" altLang="ko-KR" dirty="0" smtClean="0"/>
        </a:p>
      </dgm:t>
    </dgm:pt>
    <dgm:pt modelId="{6C0CAD8B-8C7D-439E-9615-6BE27DC274E2}" type="parTrans" cxnId="{961F4797-C4E6-4775-B6A1-6A2618938632}">
      <dgm:prSet/>
      <dgm:spPr>
        <a:ln>
          <a:solidFill>
            <a:srgbClr val="36D2C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43D8C5B4-0507-4444-9767-1E895DD49A3E}" type="sibTrans" cxnId="{961F4797-C4E6-4775-B6A1-6A2618938632}">
      <dgm:prSet/>
      <dgm:spPr/>
      <dgm:t>
        <a:bodyPr/>
        <a:lstStyle/>
        <a:p>
          <a:pPr latinLnBrk="1"/>
          <a:endParaRPr lang="ko-KR" altLang="en-US"/>
        </a:p>
      </dgm:t>
    </dgm:pt>
    <dgm:pt modelId="{FCC98CD5-DC78-4B8D-A157-504FAE0988E2}">
      <dgm:prSet phldrT="[텍스트]"/>
      <dgm:spPr>
        <a:solidFill>
          <a:schemeClr val="bg1"/>
        </a:solidFill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모델 평가</a:t>
          </a:r>
          <a:endParaRPr lang="en-US" altLang="ko-KR" dirty="0" smtClean="0"/>
        </a:p>
      </dgm:t>
    </dgm:pt>
    <dgm:pt modelId="{3611B2DB-F146-4ED2-9628-B296233440FE}" type="parTrans" cxnId="{6FFDFD19-0032-444B-9B02-174A18BB7D40}">
      <dgm:prSet/>
      <dgm:spPr>
        <a:ln>
          <a:solidFill>
            <a:srgbClr val="36D2C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41B5DD3-EB23-4614-A136-627033868A46}" type="sibTrans" cxnId="{6FFDFD19-0032-444B-9B02-174A18BB7D40}">
      <dgm:prSet/>
      <dgm:spPr/>
      <dgm:t>
        <a:bodyPr/>
        <a:lstStyle/>
        <a:p>
          <a:pPr latinLnBrk="1"/>
          <a:endParaRPr lang="ko-KR" altLang="en-US"/>
        </a:p>
      </dgm:t>
    </dgm:pt>
    <dgm:pt modelId="{A8A8ABA4-DEC6-40F9-AFAD-B378ABB44443}" type="pres">
      <dgm:prSet presAssocID="{8039B382-CE9C-4521-AD95-274E3BA7E07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F2816B-9566-45C6-9DCE-10BB4396E6DF}" type="pres">
      <dgm:prSet presAssocID="{73AE6AA2-297E-4591-9CB4-B20E7F11C1E9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5090AD1D-1D54-47DE-BAB7-7B8E07359CA9}" type="pres">
      <dgm:prSet presAssocID="{73AE6AA2-297E-4591-9CB4-B20E7F11C1E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269F1E4-6AC1-44AD-B146-A55D4572F4EF}" type="pres">
      <dgm:prSet presAssocID="{73AE6AA2-297E-4591-9CB4-B20E7F11C1E9}" presName="rootText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00840D1-0E26-41AE-B414-57BBDEC03E96}" type="pres">
      <dgm:prSet presAssocID="{73AE6AA2-297E-4591-9CB4-B20E7F11C1E9}" presName="rootConnector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F23D92D1-5E47-43FA-B426-F7A5183E3CD7}" type="pres">
      <dgm:prSet presAssocID="{73AE6AA2-297E-4591-9CB4-B20E7F11C1E9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DA8C5857-01F3-4247-9852-752B065206D4}" type="pres">
      <dgm:prSet presAssocID="{18E83D11-62EA-48E5-9AE6-B607374BECBE}" presName="Name13" presStyleLbl="parChTrans1D2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44BB5426-CBBD-4995-AB12-DD89F7F3097D}" type="pres">
      <dgm:prSet presAssocID="{3534B1BA-1C1B-482C-AD26-18498523177A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7F7ADC-FBB7-43B9-B07E-467A616EBFDB}" type="pres">
      <dgm:prSet presAssocID="{1D46B246-03C2-48B1-9BB9-27F229C25FC9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EF0F2C86-2E3D-4C08-BD38-CE1C84B9995B}" type="pres">
      <dgm:prSet presAssocID="{1D46B246-03C2-48B1-9BB9-27F229C25FC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238FA0F2-CEED-4B0A-8D99-C3244BDBAC7C}" type="pres">
      <dgm:prSet presAssocID="{1D46B246-03C2-48B1-9BB9-27F229C25FC9}" presName="rootText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E51FCA81-4DFD-4698-8F69-BF09922F041F}" type="pres">
      <dgm:prSet presAssocID="{1D46B246-03C2-48B1-9BB9-27F229C25FC9}" presName="rootConnector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0523BC8-3D92-4F4A-8576-ABD10C0243C3}" type="pres">
      <dgm:prSet presAssocID="{1D46B246-03C2-48B1-9BB9-27F229C25FC9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D359FCDB-8CDF-4C08-9C8B-4B13F30599F6}" type="pres">
      <dgm:prSet presAssocID="{4E465467-3209-4152-93D3-37AED89AE21E}" presName="Name13" presStyleLbl="parChTrans1D2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1F218B08-640A-4B8A-BC84-2DF66B9C6FE0}" type="pres">
      <dgm:prSet presAssocID="{D895D31E-1FFA-4C92-97F5-7AA2E9DD9B44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1215DF-05AF-4270-B949-065F2B00A7B8}" type="pres">
      <dgm:prSet presAssocID="{2DD491A4-870F-48D2-8732-8D2439079CB6}" presName="Name13" presStyleLbl="parChTrans1D2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0BF95AE5-5FA5-4E39-891A-3C2FB53B4FA8}" type="pres">
      <dgm:prSet presAssocID="{75E95372-7443-4E02-B799-754DCC3AAAB5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E09976-4BE2-4221-8084-064836B52DDB}" type="pres">
      <dgm:prSet presAssocID="{A2D34045-9F50-4D86-B7A1-85296FB35E64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48C4B1FE-553A-424E-B950-B1EF08BEC867}" type="pres">
      <dgm:prSet presAssocID="{A2D34045-9F50-4D86-B7A1-85296FB35E6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F02C0C9B-DD6F-43D0-8E7F-1F42E2480364}" type="pres">
      <dgm:prSet presAssocID="{A2D34045-9F50-4D86-B7A1-85296FB35E64}" presName="rootText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058E73B-12DB-483B-BCEF-B4C36AE19891}" type="pres">
      <dgm:prSet presAssocID="{A2D34045-9F50-4D86-B7A1-85296FB35E64}" presName="rootConnector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35C9796E-2926-46E0-89ED-523A6E070161}" type="pres">
      <dgm:prSet presAssocID="{A2D34045-9F50-4D86-B7A1-85296FB35E64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08A6059C-3A32-4805-B2C7-49697678EB51}" type="pres">
      <dgm:prSet presAssocID="{91003327-B45D-4165-95B9-3C697B1378C3}" presName="Name13" presStyleLbl="parChTrans1D2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3EC3E8B1-9819-4794-9A40-27D384A7BB2E}" type="pres">
      <dgm:prSet presAssocID="{28CD2F00-1E2C-4289-B2F6-D63A4508FFA2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DC3903-804C-4E9E-8EAD-9650811CC2C7}" type="pres">
      <dgm:prSet presAssocID="{901317CD-455D-47CA-AE99-238C33E57121}" presName="Name13" presStyleLbl="parChTrans1D2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8AC6643D-2FF3-40CF-BC60-85B1B2CBD6E7}" type="pres">
      <dgm:prSet presAssocID="{C9135E21-43C9-4B91-8338-F53BAC899F09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52260D-4AA5-4F32-ADB9-252210005B7E}" type="pres">
      <dgm:prSet presAssocID="{F9EB7F8B-43FB-4683-A056-2C05ED7F2494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D00D35BD-0227-46B2-A4B0-26417B093A05}" type="pres">
      <dgm:prSet presAssocID="{F9EB7F8B-43FB-4683-A056-2C05ED7F249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53F77089-046E-4803-ABB8-8CDF8578C765}" type="pres">
      <dgm:prSet presAssocID="{F9EB7F8B-43FB-4683-A056-2C05ED7F2494}" presName="rootText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F7D3AEB-707F-44E4-98CF-574ECAAE5ABB}" type="pres">
      <dgm:prSet presAssocID="{F9EB7F8B-43FB-4683-A056-2C05ED7F2494}" presName="rootConnector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8ADF599C-9C4B-4BD8-A7DF-0903C1FB1F03}" type="pres">
      <dgm:prSet presAssocID="{F9EB7F8B-43FB-4683-A056-2C05ED7F2494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53B355C7-7369-446A-9482-FD5C13D99431}" type="pres">
      <dgm:prSet presAssocID="{A6185DF6-29CB-431E-864D-CBB7F6ED86A9}" presName="Name13" presStyleLbl="parChTrans1D2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C9DAEEDB-4AE8-459B-839A-DD0CC83442C5}" type="pres">
      <dgm:prSet presAssocID="{DDBD86F7-63E6-4ADF-9EFC-FB50E284E884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D6CC8B-7B8C-43E9-892A-DCEE2A050413}" type="pres">
      <dgm:prSet presAssocID="{A5A23F44-F931-4757-9810-7A33A58D23DE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99908591-93E7-4152-B11F-405AAE1CC895}" type="pres">
      <dgm:prSet presAssocID="{A5A23F44-F931-4757-9810-7A33A58D23D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9B65BA64-5F2A-4B53-9FA6-BDDFC0845524}" type="pres">
      <dgm:prSet presAssocID="{A5A23F44-F931-4757-9810-7A33A58D23DE}" presName="rootText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3874A93-80E9-4505-859C-BFE3C3DFEAF2}" type="pres">
      <dgm:prSet presAssocID="{A5A23F44-F931-4757-9810-7A33A58D23DE}" presName="rootConnector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CFEB1DB6-D1E1-49AC-879B-157A6642BE71}" type="pres">
      <dgm:prSet presAssocID="{A5A23F44-F931-4757-9810-7A33A58D23DE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8EDE093A-E89E-4D85-B9CA-C2AED171E55B}" type="pres">
      <dgm:prSet presAssocID="{6C0CAD8B-8C7D-439E-9615-6BE27DC274E2}" presName="Name13" presStyleLbl="parChTrans1D2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5F873B9A-D38E-4E2D-931F-7AAA524665E9}" type="pres">
      <dgm:prSet presAssocID="{8F128486-E46E-483C-B9D7-F87BDE4554F9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6835AA-9C36-4BEB-909A-A94CF38DBC1D}" type="pres">
      <dgm:prSet presAssocID="{3611B2DB-F146-4ED2-9628-B296233440FE}" presName="Name13" presStyleLbl="parChTrans1D2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8B185164-A5D1-480E-A09A-C8866C78CC6D}" type="pres">
      <dgm:prSet presAssocID="{FCC98CD5-DC78-4B8D-A157-504FAE0988E2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4CB0C1D-CE7E-471E-8466-FB91CCF9AC22}" type="presOf" srcId="{73AE6AA2-297E-4591-9CB4-B20E7F11C1E9}" destId="{D269F1E4-6AC1-44AD-B146-A55D4572F4EF}" srcOrd="0" destOrd="0" presId="urn:microsoft.com/office/officeart/2005/8/layout/hierarchy3"/>
    <dgm:cxn modelId="{58F72B63-AB0F-49D8-8D59-7857F38C9B9F}" type="presOf" srcId="{18E83D11-62EA-48E5-9AE6-B607374BECBE}" destId="{DA8C5857-01F3-4247-9852-752B065206D4}" srcOrd="0" destOrd="0" presId="urn:microsoft.com/office/officeart/2005/8/layout/hierarchy3"/>
    <dgm:cxn modelId="{961F4797-C4E6-4775-B6A1-6A2618938632}" srcId="{A5A23F44-F931-4757-9810-7A33A58D23DE}" destId="{8F128486-E46E-483C-B9D7-F87BDE4554F9}" srcOrd="0" destOrd="0" parTransId="{6C0CAD8B-8C7D-439E-9615-6BE27DC274E2}" sibTransId="{43D8C5B4-0507-4444-9767-1E895DD49A3E}"/>
    <dgm:cxn modelId="{F657FBDE-3C4D-447C-9911-0E8494E789BA}" type="presOf" srcId="{8F128486-E46E-483C-B9D7-F87BDE4554F9}" destId="{5F873B9A-D38E-4E2D-931F-7AAA524665E9}" srcOrd="0" destOrd="0" presId="urn:microsoft.com/office/officeart/2005/8/layout/hierarchy3"/>
    <dgm:cxn modelId="{A64D3612-371A-442E-B782-C2A551EB3B67}" srcId="{73AE6AA2-297E-4591-9CB4-B20E7F11C1E9}" destId="{3534B1BA-1C1B-482C-AD26-18498523177A}" srcOrd="0" destOrd="0" parTransId="{18E83D11-62EA-48E5-9AE6-B607374BECBE}" sibTransId="{73789D14-041A-45AA-A716-0C29337D6A8D}"/>
    <dgm:cxn modelId="{2369859A-E931-4497-9480-70BAD151BC1D}" type="presOf" srcId="{F9EB7F8B-43FB-4683-A056-2C05ED7F2494}" destId="{EF7D3AEB-707F-44E4-98CF-574ECAAE5ABB}" srcOrd="1" destOrd="0" presId="urn:microsoft.com/office/officeart/2005/8/layout/hierarchy3"/>
    <dgm:cxn modelId="{2A793011-9BD3-40AE-853B-2353B293D528}" type="presOf" srcId="{FCC98CD5-DC78-4B8D-A157-504FAE0988E2}" destId="{8B185164-A5D1-480E-A09A-C8866C78CC6D}" srcOrd="0" destOrd="0" presId="urn:microsoft.com/office/officeart/2005/8/layout/hierarchy3"/>
    <dgm:cxn modelId="{6FFDFD19-0032-444B-9B02-174A18BB7D40}" srcId="{A5A23F44-F931-4757-9810-7A33A58D23DE}" destId="{FCC98CD5-DC78-4B8D-A157-504FAE0988E2}" srcOrd="1" destOrd="0" parTransId="{3611B2DB-F146-4ED2-9628-B296233440FE}" sibTransId="{941B5DD3-EB23-4614-A136-627033868A46}"/>
    <dgm:cxn modelId="{DDC36B37-DDD2-4DEC-A7ED-84C47F1E5878}" type="presOf" srcId="{1D46B246-03C2-48B1-9BB9-27F229C25FC9}" destId="{E51FCA81-4DFD-4698-8F69-BF09922F041F}" srcOrd="1" destOrd="0" presId="urn:microsoft.com/office/officeart/2005/8/layout/hierarchy3"/>
    <dgm:cxn modelId="{7EAB87F3-8344-4BD5-8171-78372EB95191}" type="presOf" srcId="{2DD491A4-870F-48D2-8732-8D2439079CB6}" destId="{F11215DF-05AF-4270-B949-065F2B00A7B8}" srcOrd="0" destOrd="0" presId="urn:microsoft.com/office/officeart/2005/8/layout/hierarchy3"/>
    <dgm:cxn modelId="{BED69396-EB4A-437D-827C-DD8F600CE412}" type="presOf" srcId="{C9135E21-43C9-4B91-8338-F53BAC899F09}" destId="{8AC6643D-2FF3-40CF-BC60-85B1B2CBD6E7}" srcOrd="0" destOrd="0" presId="urn:microsoft.com/office/officeart/2005/8/layout/hierarchy3"/>
    <dgm:cxn modelId="{64EE389E-3AD1-4C8D-AA1D-FCBA2C802A9E}" type="presOf" srcId="{4E465467-3209-4152-93D3-37AED89AE21E}" destId="{D359FCDB-8CDF-4C08-9C8B-4B13F30599F6}" srcOrd="0" destOrd="0" presId="urn:microsoft.com/office/officeart/2005/8/layout/hierarchy3"/>
    <dgm:cxn modelId="{9F6BC46A-C4FC-4576-8E28-0BEB9C546EBC}" type="presOf" srcId="{3611B2DB-F146-4ED2-9628-B296233440FE}" destId="{B36835AA-9C36-4BEB-909A-A94CF38DBC1D}" srcOrd="0" destOrd="0" presId="urn:microsoft.com/office/officeart/2005/8/layout/hierarchy3"/>
    <dgm:cxn modelId="{350CD4A3-9F06-4DA3-BA11-3EE64F85A192}" type="presOf" srcId="{901317CD-455D-47CA-AE99-238C33E57121}" destId="{49DC3903-804C-4E9E-8EAD-9650811CC2C7}" srcOrd="0" destOrd="0" presId="urn:microsoft.com/office/officeart/2005/8/layout/hierarchy3"/>
    <dgm:cxn modelId="{D8D7492C-8734-42C3-A00D-5849DF16CDE1}" srcId="{A2D34045-9F50-4D86-B7A1-85296FB35E64}" destId="{28CD2F00-1E2C-4289-B2F6-D63A4508FFA2}" srcOrd="0" destOrd="0" parTransId="{91003327-B45D-4165-95B9-3C697B1378C3}" sibTransId="{6DEF816D-6502-4852-935E-8A1A917E517F}"/>
    <dgm:cxn modelId="{14CF3552-1420-4F00-ADEE-B1E95963A300}" srcId="{1D46B246-03C2-48B1-9BB9-27F229C25FC9}" destId="{D895D31E-1FFA-4C92-97F5-7AA2E9DD9B44}" srcOrd="0" destOrd="0" parTransId="{4E465467-3209-4152-93D3-37AED89AE21E}" sibTransId="{685ACB58-AB7D-43C7-B7AE-A8883D6F62EB}"/>
    <dgm:cxn modelId="{4CA0E9D2-08BD-4018-8B4C-4FEAD8EEB39B}" type="presOf" srcId="{28CD2F00-1E2C-4289-B2F6-D63A4508FFA2}" destId="{3EC3E8B1-9819-4794-9A40-27D384A7BB2E}" srcOrd="0" destOrd="0" presId="urn:microsoft.com/office/officeart/2005/8/layout/hierarchy3"/>
    <dgm:cxn modelId="{9ADA59F6-C537-4F18-8AD5-E6EDB773E24C}" type="presOf" srcId="{A5A23F44-F931-4757-9810-7A33A58D23DE}" destId="{9B65BA64-5F2A-4B53-9FA6-BDDFC0845524}" srcOrd="0" destOrd="0" presId="urn:microsoft.com/office/officeart/2005/8/layout/hierarchy3"/>
    <dgm:cxn modelId="{A6CEAD83-8D46-47CB-8BD3-B5C713F171F7}" srcId="{A2D34045-9F50-4D86-B7A1-85296FB35E64}" destId="{C9135E21-43C9-4B91-8338-F53BAC899F09}" srcOrd="1" destOrd="0" parTransId="{901317CD-455D-47CA-AE99-238C33E57121}" sibTransId="{456A8B89-1286-457F-999D-D25B319BD846}"/>
    <dgm:cxn modelId="{D5E8E37B-2CA0-4839-9DF5-41F833647DB3}" srcId="{8039B382-CE9C-4521-AD95-274E3BA7E072}" destId="{A5A23F44-F931-4757-9810-7A33A58D23DE}" srcOrd="4" destOrd="0" parTransId="{CF03F937-2A21-4304-883C-02F4C6F496D7}" sibTransId="{6BBA0916-7144-425A-868D-538C46204A79}"/>
    <dgm:cxn modelId="{9E5CE0D4-E6F4-4DFE-98E2-8AFF40F402E1}" srcId="{8039B382-CE9C-4521-AD95-274E3BA7E072}" destId="{F9EB7F8B-43FB-4683-A056-2C05ED7F2494}" srcOrd="3" destOrd="0" parTransId="{BB6A4472-BB46-4D22-BCD2-6B86207E5C72}" sibTransId="{9FE6FBC2-E94C-4112-82DF-843ACF351B1E}"/>
    <dgm:cxn modelId="{76A3FE10-72E3-4A96-8A34-9668F67287FB}" type="presOf" srcId="{DDBD86F7-63E6-4ADF-9EFC-FB50E284E884}" destId="{C9DAEEDB-4AE8-459B-839A-DD0CC83442C5}" srcOrd="0" destOrd="0" presId="urn:microsoft.com/office/officeart/2005/8/layout/hierarchy3"/>
    <dgm:cxn modelId="{26F856B5-FF71-4A1F-8C4F-1AEAE85ECDDC}" type="presOf" srcId="{A5A23F44-F931-4757-9810-7A33A58D23DE}" destId="{43874A93-80E9-4505-859C-BFE3C3DFEAF2}" srcOrd="1" destOrd="0" presId="urn:microsoft.com/office/officeart/2005/8/layout/hierarchy3"/>
    <dgm:cxn modelId="{E4575EB3-7E42-425C-BB0E-765B0F188CEE}" type="presOf" srcId="{3534B1BA-1C1B-482C-AD26-18498523177A}" destId="{44BB5426-CBBD-4995-AB12-DD89F7F3097D}" srcOrd="0" destOrd="0" presId="urn:microsoft.com/office/officeart/2005/8/layout/hierarchy3"/>
    <dgm:cxn modelId="{95FC7F71-72FB-4502-8A90-CD36C227F8F0}" srcId="{8039B382-CE9C-4521-AD95-274E3BA7E072}" destId="{1D46B246-03C2-48B1-9BB9-27F229C25FC9}" srcOrd="1" destOrd="0" parTransId="{13B4EE1C-540B-44D0-8FE8-876E231D3FC5}" sibTransId="{DA43BEAA-8652-485D-9120-D27EBF180396}"/>
    <dgm:cxn modelId="{440CB1FF-9A73-4DA9-AB67-813DD5AB0AB5}" type="presOf" srcId="{1D46B246-03C2-48B1-9BB9-27F229C25FC9}" destId="{238FA0F2-CEED-4B0A-8D99-C3244BDBAC7C}" srcOrd="0" destOrd="0" presId="urn:microsoft.com/office/officeart/2005/8/layout/hierarchy3"/>
    <dgm:cxn modelId="{E0D30ADF-E723-46DB-8209-AAB7BBB18D66}" type="presOf" srcId="{73AE6AA2-297E-4591-9CB4-B20E7F11C1E9}" destId="{400840D1-0E26-41AE-B414-57BBDEC03E96}" srcOrd="1" destOrd="0" presId="urn:microsoft.com/office/officeart/2005/8/layout/hierarchy3"/>
    <dgm:cxn modelId="{0077889C-083E-42ED-A603-73E996B8A1D0}" type="presOf" srcId="{A2D34045-9F50-4D86-B7A1-85296FB35E64}" destId="{D058E73B-12DB-483B-BCEF-B4C36AE19891}" srcOrd="1" destOrd="0" presId="urn:microsoft.com/office/officeart/2005/8/layout/hierarchy3"/>
    <dgm:cxn modelId="{69C908B5-4623-41F4-ABE7-2553A46B6E3F}" srcId="{F9EB7F8B-43FB-4683-A056-2C05ED7F2494}" destId="{DDBD86F7-63E6-4ADF-9EFC-FB50E284E884}" srcOrd="0" destOrd="0" parTransId="{A6185DF6-29CB-431E-864D-CBB7F6ED86A9}" sibTransId="{00909CE2-7A4A-4BC6-8A6A-82EA3305CE2E}"/>
    <dgm:cxn modelId="{2281F131-F33A-41FC-8E26-BEAF1CF9FF34}" srcId="{1D46B246-03C2-48B1-9BB9-27F229C25FC9}" destId="{75E95372-7443-4E02-B799-754DCC3AAAB5}" srcOrd="1" destOrd="0" parTransId="{2DD491A4-870F-48D2-8732-8D2439079CB6}" sibTransId="{F4AC21BA-4F4B-40F4-A36A-48988E19F001}"/>
    <dgm:cxn modelId="{E35201E5-6B5F-49E5-967F-7BD0CE3FFF43}" type="presOf" srcId="{75E95372-7443-4E02-B799-754DCC3AAAB5}" destId="{0BF95AE5-5FA5-4E39-891A-3C2FB53B4FA8}" srcOrd="0" destOrd="0" presId="urn:microsoft.com/office/officeart/2005/8/layout/hierarchy3"/>
    <dgm:cxn modelId="{E9DC1CDC-3CD0-4B85-97D0-0BCDADD2C59B}" type="presOf" srcId="{A6185DF6-29CB-431E-864D-CBB7F6ED86A9}" destId="{53B355C7-7369-446A-9482-FD5C13D99431}" srcOrd="0" destOrd="0" presId="urn:microsoft.com/office/officeart/2005/8/layout/hierarchy3"/>
    <dgm:cxn modelId="{3B0D0D0E-8C8C-485F-81F8-A73D95887084}" type="presOf" srcId="{F9EB7F8B-43FB-4683-A056-2C05ED7F2494}" destId="{53F77089-046E-4803-ABB8-8CDF8578C765}" srcOrd="0" destOrd="0" presId="urn:microsoft.com/office/officeart/2005/8/layout/hierarchy3"/>
    <dgm:cxn modelId="{1EDDDDFD-F517-4078-88A7-D36A9E0578A9}" type="presOf" srcId="{D895D31E-1FFA-4C92-97F5-7AA2E9DD9B44}" destId="{1F218B08-640A-4B8A-BC84-2DF66B9C6FE0}" srcOrd="0" destOrd="0" presId="urn:microsoft.com/office/officeart/2005/8/layout/hierarchy3"/>
    <dgm:cxn modelId="{45597C3D-A34A-484C-8616-70EF089FBCFE}" type="presOf" srcId="{8039B382-CE9C-4521-AD95-274E3BA7E072}" destId="{A8A8ABA4-DEC6-40F9-AFAD-B378ABB44443}" srcOrd="0" destOrd="0" presId="urn:microsoft.com/office/officeart/2005/8/layout/hierarchy3"/>
    <dgm:cxn modelId="{122D7479-7528-48F7-BA5D-E88996919FE5}" type="presOf" srcId="{6C0CAD8B-8C7D-439E-9615-6BE27DC274E2}" destId="{8EDE093A-E89E-4D85-B9CA-C2AED171E55B}" srcOrd="0" destOrd="0" presId="urn:microsoft.com/office/officeart/2005/8/layout/hierarchy3"/>
    <dgm:cxn modelId="{E2D67FE6-8CE6-423D-806A-CC2A36DB1BBD}" type="presOf" srcId="{A2D34045-9F50-4D86-B7A1-85296FB35E64}" destId="{F02C0C9B-DD6F-43D0-8E7F-1F42E2480364}" srcOrd="0" destOrd="0" presId="urn:microsoft.com/office/officeart/2005/8/layout/hierarchy3"/>
    <dgm:cxn modelId="{3BFB3E2A-E99E-413A-8421-892B3D0DC70D}" type="presOf" srcId="{91003327-B45D-4165-95B9-3C697B1378C3}" destId="{08A6059C-3A32-4805-B2C7-49697678EB51}" srcOrd="0" destOrd="0" presId="urn:microsoft.com/office/officeart/2005/8/layout/hierarchy3"/>
    <dgm:cxn modelId="{F23D3E9F-6FD7-43F1-88AC-1F88512AB2A7}" srcId="{8039B382-CE9C-4521-AD95-274E3BA7E072}" destId="{A2D34045-9F50-4D86-B7A1-85296FB35E64}" srcOrd="2" destOrd="0" parTransId="{BAC32F83-F117-4628-A6A3-E89C87C1D2EF}" sibTransId="{862C5D10-4AA8-462F-803B-F95A8CA1C62D}"/>
    <dgm:cxn modelId="{357E1ABC-2E0D-47EC-9EF7-A180CB6E5B97}" srcId="{8039B382-CE9C-4521-AD95-274E3BA7E072}" destId="{73AE6AA2-297E-4591-9CB4-B20E7F11C1E9}" srcOrd="0" destOrd="0" parTransId="{86C35DFA-2F1B-453F-AF02-54C3D44326D6}" sibTransId="{4903218A-AA2B-4609-984D-6C46A4FD93BA}"/>
    <dgm:cxn modelId="{279B2580-310D-4788-BF44-3D3EBCB90752}" type="presParOf" srcId="{A8A8ABA4-DEC6-40F9-AFAD-B378ABB44443}" destId="{70F2816B-9566-45C6-9DCE-10BB4396E6DF}" srcOrd="0" destOrd="0" presId="urn:microsoft.com/office/officeart/2005/8/layout/hierarchy3"/>
    <dgm:cxn modelId="{22C7297F-ED70-4B07-BD5D-CB8D1C925053}" type="presParOf" srcId="{70F2816B-9566-45C6-9DCE-10BB4396E6DF}" destId="{5090AD1D-1D54-47DE-BAB7-7B8E07359CA9}" srcOrd="0" destOrd="0" presId="urn:microsoft.com/office/officeart/2005/8/layout/hierarchy3"/>
    <dgm:cxn modelId="{A6DABF21-CFAD-4B41-B488-B511346F470D}" type="presParOf" srcId="{5090AD1D-1D54-47DE-BAB7-7B8E07359CA9}" destId="{D269F1E4-6AC1-44AD-B146-A55D4572F4EF}" srcOrd="0" destOrd="0" presId="urn:microsoft.com/office/officeart/2005/8/layout/hierarchy3"/>
    <dgm:cxn modelId="{3EBEB494-5585-459F-ADC8-A3C621883F43}" type="presParOf" srcId="{5090AD1D-1D54-47DE-BAB7-7B8E07359CA9}" destId="{400840D1-0E26-41AE-B414-57BBDEC03E96}" srcOrd="1" destOrd="0" presId="urn:microsoft.com/office/officeart/2005/8/layout/hierarchy3"/>
    <dgm:cxn modelId="{D3AC98FE-2B84-40F7-B1C9-2A8CD019124C}" type="presParOf" srcId="{70F2816B-9566-45C6-9DCE-10BB4396E6DF}" destId="{F23D92D1-5E47-43FA-B426-F7A5183E3CD7}" srcOrd="1" destOrd="0" presId="urn:microsoft.com/office/officeart/2005/8/layout/hierarchy3"/>
    <dgm:cxn modelId="{9022100A-B102-44A3-9927-D0774FEB69A0}" type="presParOf" srcId="{F23D92D1-5E47-43FA-B426-F7A5183E3CD7}" destId="{DA8C5857-01F3-4247-9852-752B065206D4}" srcOrd="0" destOrd="0" presId="urn:microsoft.com/office/officeart/2005/8/layout/hierarchy3"/>
    <dgm:cxn modelId="{CBEB675F-6848-4EAC-AF92-B524F458CD22}" type="presParOf" srcId="{F23D92D1-5E47-43FA-B426-F7A5183E3CD7}" destId="{44BB5426-CBBD-4995-AB12-DD89F7F3097D}" srcOrd="1" destOrd="0" presId="urn:microsoft.com/office/officeart/2005/8/layout/hierarchy3"/>
    <dgm:cxn modelId="{5E8CA309-6979-453A-9712-D5DDC5D0F65F}" type="presParOf" srcId="{A8A8ABA4-DEC6-40F9-AFAD-B378ABB44443}" destId="{FB7F7ADC-FBB7-43B9-B07E-467A616EBFDB}" srcOrd="1" destOrd="0" presId="urn:microsoft.com/office/officeart/2005/8/layout/hierarchy3"/>
    <dgm:cxn modelId="{A40FEDE1-2255-4690-B32C-672A270D007E}" type="presParOf" srcId="{FB7F7ADC-FBB7-43B9-B07E-467A616EBFDB}" destId="{EF0F2C86-2E3D-4C08-BD38-CE1C84B9995B}" srcOrd="0" destOrd="0" presId="urn:microsoft.com/office/officeart/2005/8/layout/hierarchy3"/>
    <dgm:cxn modelId="{4B27A824-D954-47B9-A191-1EE62868426A}" type="presParOf" srcId="{EF0F2C86-2E3D-4C08-BD38-CE1C84B9995B}" destId="{238FA0F2-CEED-4B0A-8D99-C3244BDBAC7C}" srcOrd="0" destOrd="0" presId="urn:microsoft.com/office/officeart/2005/8/layout/hierarchy3"/>
    <dgm:cxn modelId="{9443796C-A7FF-4DE0-B348-C654AA55B2C0}" type="presParOf" srcId="{EF0F2C86-2E3D-4C08-BD38-CE1C84B9995B}" destId="{E51FCA81-4DFD-4698-8F69-BF09922F041F}" srcOrd="1" destOrd="0" presId="urn:microsoft.com/office/officeart/2005/8/layout/hierarchy3"/>
    <dgm:cxn modelId="{A91616D9-0777-4BF1-BAE8-D991EEB34AAC}" type="presParOf" srcId="{FB7F7ADC-FBB7-43B9-B07E-467A616EBFDB}" destId="{20523BC8-3D92-4F4A-8576-ABD10C0243C3}" srcOrd="1" destOrd="0" presId="urn:microsoft.com/office/officeart/2005/8/layout/hierarchy3"/>
    <dgm:cxn modelId="{DA94015D-97AC-4860-B2B7-226288E20933}" type="presParOf" srcId="{20523BC8-3D92-4F4A-8576-ABD10C0243C3}" destId="{D359FCDB-8CDF-4C08-9C8B-4B13F30599F6}" srcOrd="0" destOrd="0" presId="urn:microsoft.com/office/officeart/2005/8/layout/hierarchy3"/>
    <dgm:cxn modelId="{F15AFC37-33B4-4D3A-B7C2-220211A2FBE4}" type="presParOf" srcId="{20523BC8-3D92-4F4A-8576-ABD10C0243C3}" destId="{1F218B08-640A-4B8A-BC84-2DF66B9C6FE0}" srcOrd="1" destOrd="0" presId="urn:microsoft.com/office/officeart/2005/8/layout/hierarchy3"/>
    <dgm:cxn modelId="{4954CD73-D971-4FC8-9FBC-20F44E223567}" type="presParOf" srcId="{20523BC8-3D92-4F4A-8576-ABD10C0243C3}" destId="{F11215DF-05AF-4270-B949-065F2B00A7B8}" srcOrd="2" destOrd="0" presId="urn:microsoft.com/office/officeart/2005/8/layout/hierarchy3"/>
    <dgm:cxn modelId="{907A0A1F-4885-46D4-9A40-14794F77FE0C}" type="presParOf" srcId="{20523BC8-3D92-4F4A-8576-ABD10C0243C3}" destId="{0BF95AE5-5FA5-4E39-891A-3C2FB53B4FA8}" srcOrd="3" destOrd="0" presId="urn:microsoft.com/office/officeart/2005/8/layout/hierarchy3"/>
    <dgm:cxn modelId="{E818B648-1FC4-486D-9474-93C651703BF4}" type="presParOf" srcId="{A8A8ABA4-DEC6-40F9-AFAD-B378ABB44443}" destId="{F2E09976-4BE2-4221-8084-064836B52DDB}" srcOrd="2" destOrd="0" presId="urn:microsoft.com/office/officeart/2005/8/layout/hierarchy3"/>
    <dgm:cxn modelId="{78F18D5F-8E8A-464E-B12D-B3353E3B90D1}" type="presParOf" srcId="{F2E09976-4BE2-4221-8084-064836B52DDB}" destId="{48C4B1FE-553A-424E-B950-B1EF08BEC867}" srcOrd="0" destOrd="0" presId="urn:microsoft.com/office/officeart/2005/8/layout/hierarchy3"/>
    <dgm:cxn modelId="{2CBF25DD-4705-4C8C-AED6-5C9192E5C0E0}" type="presParOf" srcId="{48C4B1FE-553A-424E-B950-B1EF08BEC867}" destId="{F02C0C9B-DD6F-43D0-8E7F-1F42E2480364}" srcOrd="0" destOrd="0" presId="urn:microsoft.com/office/officeart/2005/8/layout/hierarchy3"/>
    <dgm:cxn modelId="{3859362C-CAE5-493D-994E-1C5B0A7A4198}" type="presParOf" srcId="{48C4B1FE-553A-424E-B950-B1EF08BEC867}" destId="{D058E73B-12DB-483B-BCEF-B4C36AE19891}" srcOrd="1" destOrd="0" presId="urn:microsoft.com/office/officeart/2005/8/layout/hierarchy3"/>
    <dgm:cxn modelId="{7AEC61D8-0EAA-4E52-AFD2-5722823C12A4}" type="presParOf" srcId="{F2E09976-4BE2-4221-8084-064836B52DDB}" destId="{35C9796E-2926-46E0-89ED-523A6E070161}" srcOrd="1" destOrd="0" presId="urn:microsoft.com/office/officeart/2005/8/layout/hierarchy3"/>
    <dgm:cxn modelId="{BD868F3E-F0A7-470F-BD0D-214D9BCFC7A6}" type="presParOf" srcId="{35C9796E-2926-46E0-89ED-523A6E070161}" destId="{08A6059C-3A32-4805-B2C7-49697678EB51}" srcOrd="0" destOrd="0" presId="urn:microsoft.com/office/officeart/2005/8/layout/hierarchy3"/>
    <dgm:cxn modelId="{B7B2051C-E870-4559-9160-4492471F5A94}" type="presParOf" srcId="{35C9796E-2926-46E0-89ED-523A6E070161}" destId="{3EC3E8B1-9819-4794-9A40-27D384A7BB2E}" srcOrd="1" destOrd="0" presId="urn:microsoft.com/office/officeart/2005/8/layout/hierarchy3"/>
    <dgm:cxn modelId="{D46CDFA5-734E-4DB1-9954-B2807AEC43C9}" type="presParOf" srcId="{35C9796E-2926-46E0-89ED-523A6E070161}" destId="{49DC3903-804C-4E9E-8EAD-9650811CC2C7}" srcOrd="2" destOrd="0" presId="urn:microsoft.com/office/officeart/2005/8/layout/hierarchy3"/>
    <dgm:cxn modelId="{C4B9FE52-6684-4772-B315-65C782C4EAB5}" type="presParOf" srcId="{35C9796E-2926-46E0-89ED-523A6E070161}" destId="{8AC6643D-2FF3-40CF-BC60-85B1B2CBD6E7}" srcOrd="3" destOrd="0" presId="urn:microsoft.com/office/officeart/2005/8/layout/hierarchy3"/>
    <dgm:cxn modelId="{C15A357A-CA4A-49A9-B24C-408DE9CA1A3A}" type="presParOf" srcId="{A8A8ABA4-DEC6-40F9-AFAD-B378ABB44443}" destId="{3452260D-4AA5-4F32-ADB9-252210005B7E}" srcOrd="3" destOrd="0" presId="urn:microsoft.com/office/officeart/2005/8/layout/hierarchy3"/>
    <dgm:cxn modelId="{B7BEE6C7-7882-4E70-A24E-5EF7B4C2E6D8}" type="presParOf" srcId="{3452260D-4AA5-4F32-ADB9-252210005B7E}" destId="{D00D35BD-0227-46B2-A4B0-26417B093A05}" srcOrd="0" destOrd="0" presId="urn:microsoft.com/office/officeart/2005/8/layout/hierarchy3"/>
    <dgm:cxn modelId="{448EE24C-D7C3-45CF-92B4-F9D97C28B2AF}" type="presParOf" srcId="{D00D35BD-0227-46B2-A4B0-26417B093A05}" destId="{53F77089-046E-4803-ABB8-8CDF8578C765}" srcOrd="0" destOrd="0" presId="urn:microsoft.com/office/officeart/2005/8/layout/hierarchy3"/>
    <dgm:cxn modelId="{06500E69-04F5-4DBB-B362-7466485A18FE}" type="presParOf" srcId="{D00D35BD-0227-46B2-A4B0-26417B093A05}" destId="{EF7D3AEB-707F-44E4-98CF-574ECAAE5ABB}" srcOrd="1" destOrd="0" presId="urn:microsoft.com/office/officeart/2005/8/layout/hierarchy3"/>
    <dgm:cxn modelId="{133ABAAE-ABDD-4E90-8316-43B110D5077B}" type="presParOf" srcId="{3452260D-4AA5-4F32-ADB9-252210005B7E}" destId="{8ADF599C-9C4B-4BD8-A7DF-0903C1FB1F03}" srcOrd="1" destOrd="0" presId="urn:microsoft.com/office/officeart/2005/8/layout/hierarchy3"/>
    <dgm:cxn modelId="{B826DAB0-C93C-470E-BCCD-B9CFDD61B42B}" type="presParOf" srcId="{8ADF599C-9C4B-4BD8-A7DF-0903C1FB1F03}" destId="{53B355C7-7369-446A-9482-FD5C13D99431}" srcOrd="0" destOrd="0" presId="urn:microsoft.com/office/officeart/2005/8/layout/hierarchy3"/>
    <dgm:cxn modelId="{D8FA45AB-317D-461F-A3E6-094F5D176D39}" type="presParOf" srcId="{8ADF599C-9C4B-4BD8-A7DF-0903C1FB1F03}" destId="{C9DAEEDB-4AE8-459B-839A-DD0CC83442C5}" srcOrd="1" destOrd="0" presId="urn:microsoft.com/office/officeart/2005/8/layout/hierarchy3"/>
    <dgm:cxn modelId="{22C69184-3200-48EF-8D44-A6767F39B753}" type="presParOf" srcId="{A8A8ABA4-DEC6-40F9-AFAD-B378ABB44443}" destId="{F9D6CC8B-7B8C-43E9-892A-DCEE2A050413}" srcOrd="4" destOrd="0" presId="urn:microsoft.com/office/officeart/2005/8/layout/hierarchy3"/>
    <dgm:cxn modelId="{3FD794EA-FF50-438B-BAC5-EA6BB8806293}" type="presParOf" srcId="{F9D6CC8B-7B8C-43E9-892A-DCEE2A050413}" destId="{99908591-93E7-4152-B11F-405AAE1CC895}" srcOrd="0" destOrd="0" presId="urn:microsoft.com/office/officeart/2005/8/layout/hierarchy3"/>
    <dgm:cxn modelId="{5BC6A3AB-F914-43CD-BD28-5A3F1655AA28}" type="presParOf" srcId="{99908591-93E7-4152-B11F-405AAE1CC895}" destId="{9B65BA64-5F2A-4B53-9FA6-BDDFC0845524}" srcOrd="0" destOrd="0" presId="urn:microsoft.com/office/officeart/2005/8/layout/hierarchy3"/>
    <dgm:cxn modelId="{2B30CF30-70B9-4220-B8DD-3046F9F119BC}" type="presParOf" srcId="{99908591-93E7-4152-B11F-405AAE1CC895}" destId="{43874A93-80E9-4505-859C-BFE3C3DFEAF2}" srcOrd="1" destOrd="0" presId="urn:microsoft.com/office/officeart/2005/8/layout/hierarchy3"/>
    <dgm:cxn modelId="{2EC5CE43-5584-4884-884A-CA72176B744E}" type="presParOf" srcId="{F9D6CC8B-7B8C-43E9-892A-DCEE2A050413}" destId="{CFEB1DB6-D1E1-49AC-879B-157A6642BE71}" srcOrd="1" destOrd="0" presId="urn:microsoft.com/office/officeart/2005/8/layout/hierarchy3"/>
    <dgm:cxn modelId="{0930E7BD-0A5A-4C75-B6EF-694DB66DDA7C}" type="presParOf" srcId="{CFEB1DB6-D1E1-49AC-879B-157A6642BE71}" destId="{8EDE093A-E89E-4D85-B9CA-C2AED171E55B}" srcOrd="0" destOrd="0" presId="urn:microsoft.com/office/officeart/2005/8/layout/hierarchy3"/>
    <dgm:cxn modelId="{749DD632-9B8C-4FD2-AC07-77AABBB70904}" type="presParOf" srcId="{CFEB1DB6-D1E1-49AC-879B-157A6642BE71}" destId="{5F873B9A-D38E-4E2D-931F-7AAA524665E9}" srcOrd="1" destOrd="0" presId="urn:microsoft.com/office/officeart/2005/8/layout/hierarchy3"/>
    <dgm:cxn modelId="{703807F6-343C-4655-AA47-7F873A43F630}" type="presParOf" srcId="{CFEB1DB6-D1E1-49AC-879B-157A6642BE71}" destId="{B36835AA-9C36-4BEB-909A-A94CF38DBC1D}" srcOrd="2" destOrd="0" presId="urn:microsoft.com/office/officeart/2005/8/layout/hierarchy3"/>
    <dgm:cxn modelId="{7DF8B834-9532-40AB-B7D8-A5B55B9A9156}" type="presParOf" srcId="{CFEB1DB6-D1E1-49AC-879B-157A6642BE71}" destId="{8B185164-A5D1-480E-A09A-C8866C78CC6D}" srcOrd="3" destOrd="0" presId="urn:microsoft.com/office/officeart/2005/8/layout/hierarchy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9F1E4-6AC1-44AD-B146-A55D4572F4EF}">
      <dsp:nvSpPr>
        <dsp:cNvPr id="0" name=""/>
        <dsp:cNvSpPr/>
      </dsp:nvSpPr>
      <dsp:spPr>
        <a:xfrm>
          <a:off x="100193" y="335"/>
          <a:ext cx="1421901" cy="710950"/>
        </a:xfrm>
        <a:prstGeom prst="roundRect">
          <a:avLst>
            <a:gd name="adj" fmla="val 10000"/>
          </a:avLst>
        </a:prstGeom>
        <a:solidFill>
          <a:srgbClr val="36D2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분석 기획</a:t>
          </a:r>
          <a:endParaRPr lang="ko-KR" altLang="en-US" sz="1500" kern="1200" dirty="0"/>
        </a:p>
      </dsp:txBody>
      <dsp:txXfrm>
        <a:off x="121016" y="21158"/>
        <a:ext cx="1380255" cy="669304"/>
      </dsp:txXfrm>
    </dsp:sp>
    <dsp:sp modelId="{DA8C5857-01F3-4247-9852-752B065206D4}">
      <dsp:nvSpPr>
        <dsp:cNvPr id="0" name=""/>
        <dsp:cNvSpPr/>
      </dsp:nvSpPr>
      <dsp:spPr>
        <a:xfrm>
          <a:off x="242384" y="711286"/>
          <a:ext cx="142190" cy="53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212"/>
              </a:lnTo>
              <a:lnTo>
                <a:pt x="142190" y="533212"/>
              </a:lnTo>
            </a:path>
          </a:pathLst>
        </a:custGeom>
        <a:noFill/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B5426-CBBD-4995-AB12-DD89F7F3097D}">
      <dsp:nvSpPr>
        <dsp:cNvPr id="0" name=""/>
        <dsp:cNvSpPr/>
      </dsp:nvSpPr>
      <dsp:spPr>
        <a:xfrm>
          <a:off x="384574" y="889023"/>
          <a:ext cx="1137520" cy="710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목적 정의</a:t>
          </a:r>
          <a:endParaRPr lang="ko-KR" altLang="en-US" sz="1500" kern="1200" dirty="0"/>
        </a:p>
      </dsp:txBody>
      <dsp:txXfrm>
        <a:off x="405397" y="909846"/>
        <a:ext cx="1095874" cy="669304"/>
      </dsp:txXfrm>
    </dsp:sp>
    <dsp:sp modelId="{238FA0F2-CEED-4B0A-8D99-C3244BDBAC7C}">
      <dsp:nvSpPr>
        <dsp:cNvPr id="0" name=""/>
        <dsp:cNvSpPr/>
      </dsp:nvSpPr>
      <dsp:spPr>
        <a:xfrm>
          <a:off x="1877570" y="335"/>
          <a:ext cx="1421901" cy="710950"/>
        </a:xfrm>
        <a:prstGeom prst="roundRect">
          <a:avLst>
            <a:gd name="adj" fmla="val 10000"/>
          </a:avLst>
        </a:prstGeom>
        <a:solidFill>
          <a:srgbClr val="36D2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데이터 준비</a:t>
          </a:r>
          <a:endParaRPr lang="ko-KR" altLang="en-US" sz="1500" kern="1200" dirty="0"/>
        </a:p>
      </dsp:txBody>
      <dsp:txXfrm>
        <a:off x="1898393" y="21158"/>
        <a:ext cx="1380255" cy="669304"/>
      </dsp:txXfrm>
    </dsp:sp>
    <dsp:sp modelId="{D359FCDB-8CDF-4C08-9C8B-4B13F30599F6}">
      <dsp:nvSpPr>
        <dsp:cNvPr id="0" name=""/>
        <dsp:cNvSpPr/>
      </dsp:nvSpPr>
      <dsp:spPr>
        <a:xfrm>
          <a:off x="2019760" y="711286"/>
          <a:ext cx="142190" cy="53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212"/>
              </a:lnTo>
              <a:lnTo>
                <a:pt x="142190" y="5332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18B08-640A-4B8A-BC84-2DF66B9C6FE0}">
      <dsp:nvSpPr>
        <dsp:cNvPr id="0" name=""/>
        <dsp:cNvSpPr/>
      </dsp:nvSpPr>
      <dsp:spPr>
        <a:xfrm>
          <a:off x="2161950" y="889023"/>
          <a:ext cx="1137520" cy="710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필요 데이터 정의</a:t>
          </a:r>
          <a:endParaRPr lang="ko-KR" altLang="en-US" sz="1500" kern="1200" dirty="0"/>
        </a:p>
      </dsp:txBody>
      <dsp:txXfrm>
        <a:off x="2182773" y="909846"/>
        <a:ext cx="1095874" cy="669304"/>
      </dsp:txXfrm>
    </dsp:sp>
    <dsp:sp modelId="{F11215DF-05AF-4270-B949-065F2B00A7B8}">
      <dsp:nvSpPr>
        <dsp:cNvPr id="0" name=""/>
        <dsp:cNvSpPr/>
      </dsp:nvSpPr>
      <dsp:spPr>
        <a:xfrm>
          <a:off x="2019760" y="711286"/>
          <a:ext cx="142190" cy="1421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901"/>
              </a:lnTo>
              <a:lnTo>
                <a:pt x="142190" y="1421901"/>
              </a:lnTo>
            </a:path>
          </a:pathLst>
        </a:custGeom>
        <a:noFill/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95AE5-5FA5-4E39-891A-3C2FB53B4FA8}">
      <dsp:nvSpPr>
        <dsp:cNvPr id="0" name=""/>
        <dsp:cNvSpPr/>
      </dsp:nvSpPr>
      <dsp:spPr>
        <a:xfrm>
          <a:off x="2161950" y="1777711"/>
          <a:ext cx="1137520" cy="710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데이터 수집</a:t>
          </a:r>
          <a:endParaRPr lang="ko-KR" altLang="en-US" sz="1500" kern="1200" dirty="0"/>
        </a:p>
      </dsp:txBody>
      <dsp:txXfrm>
        <a:off x="2182773" y="1798534"/>
        <a:ext cx="1095874" cy="669304"/>
      </dsp:txXfrm>
    </dsp:sp>
    <dsp:sp modelId="{F02C0C9B-DD6F-43D0-8E7F-1F42E2480364}">
      <dsp:nvSpPr>
        <dsp:cNvPr id="0" name=""/>
        <dsp:cNvSpPr/>
      </dsp:nvSpPr>
      <dsp:spPr>
        <a:xfrm>
          <a:off x="3654946" y="335"/>
          <a:ext cx="1421901" cy="710950"/>
        </a:xfrm>
        <a:prstGeom prst="roundRect">
          <a:avLst>
            <a:gd name="adj" fmla="val 10000"/>
          </a:avLst>
        </a:prstGeom>
        <a:solidFill>
          <a:srgbClr val="36D2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데이터 분석</a:t>
          </a:r>
          <a:endParaRPr lang="ko-KR" altLang="en-US" sz="1500" kern="1200" dirty="0"/>
        </a:p>
      </dsp:txBody>
      <dsp:txXfrm>
        <a:off x="3675769" y="21158"/>
        <a:ext cx="1380255" cy="669304"/>
      </dsp:txXfrm>
    </dsp:sp>
    <dsp:sp modelId="{08A6059C-3A32-4805-B2C7-49697678EB51}">
      <dsp:nvSpPr>
        <dsp:cNvPr id="0" name=""/>
        <dsp:cNvSpPr/>
      </dsp:nvSpPr>
      <dsp:spPr>
        <a:xfrm>
          <a:off x="3797136" y="711286"/>
          <a:ext cx="142190" cy="53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212"/>
              </a:lnTo>
              <a:lnTo>
                <a:pt x="142190" y="5332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3E8B1-9819-4794-9A40-27D384A7BB2E}">
      <dsp:nvSpPr>
        <dsp:cNvPr id="0" name=""/>
        <dsp:cNvSpPr/>
      </dsp:nvSpPr>
      <dsp:spPr>
        <a:xfrm>
          <a:off x="3939326" y="889023"/>
          <a:ext cx="1137520" cy="710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데이터 전처리 및 변환</a:t>
          </a:r>
          <a:endParaRPr lang="ko-KR" altLang="en-US" sz="1500" kern="1200" dirty="0"/>
        </a:p>
      </dsp:txBody>
      <dsp:txXfrm>
        <a:off x="3960149" y="909846"/>
        <a:ext cx="1095874" cy="669304"/>
      </dsp:txXfrm>
    </dsp:sp>
    <dsp:sp modelId="{49DC3903-804C-4E9E-8EAD-9650811CC2C7}">
      <dsp:nvSpPr>
        <dsp:cNvPr id="0" name=""/>
        <dsp:cNvSpPr/>
      </dsp:nvSpPr>
      <dsp:spPr>
        <a:xfrm>
          <a:off x="3797136" y="711286"/>
          <a:ext cx="142190" cy="1421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901"/>
              </a:lnTo>
              <a:lnTo>
                <a:pt x="142190" y="1421901"/>
              </a:lnTo>
            </a:path>
          </a:pathLst>
        </a:custGeom>
        <a:noFill/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6643D-2FF3-40CF-BC60-85B1B2CBD6E7}">
      <dsp:nvSpPr>
        <dsp:cNvPr id="0" name=""/>
        <dsp:cNvSpPr/>
      </dsp:nvSpPr>
      <dsp:spPr>
        <a:xfrm>
          <a:off x="3939326" y="1777711"/>
          <a:ext cx="1137520" cy="710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탐색적 분석</a:t>
          </a:r>
          <a:endParaRPr lang="ko-KR" altLang="en-US" sz="1500" kern="1200" dirty="0"/>
        </a:p>
      </dsp:txBody>
      <dsp:txXfrm>
        <a:off x="3960149" y="1798534"/>
        <a:ext cx="1095874" cy="669304"/>
      </dsp:txXfrm>
    </dsp:sp>
    <dsp:sp modelId="{53F77089-046E-4803-ABB8-8CDF8578C765}">
      <dsp:nvSpPr>
        <dsp:cNvPr id="0" name=""/>
        <dsp:cNvSpPr/>
      </dsp:nvSpPr>
      <dsp:spPr>
        <a:xfrm>
          <a:off x="5432322" y="335"/>
          <a:ext cx="1421901" cy="710950"/>
        </a:xfrm>
        <a:prstGeom prst="roundRect">
          <a:avLst>
            <a:gd name="adj" fmla="val 10000"/>
          </a:avLst>
        </a:prstGeom>
        <a:solidFill>
          <a:srgbClr val="36D2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모델링</a:t>
          </a:r>
          <a:endParaRPr lang="ko-KR" altLang="en-US" sz="1500" kern="1200" dirty="0"/>
        </a:p>
      </dsp:txBody>
      <dsp:txXfrm>
        <a:off x="5453145" y="21158"/>
        <a:ext cx="1380255" cy="669304"/>
      </dsp:txXfrm>
    </dsp:sp>
    <dsp:sp modelId="{53B355C7-7369-446A-9482-FD5C13D99431}">
      <dsp:nvSpPr>
        <dsp:cNvPr id="0" name=""/>
        <dsp:cNvSpPr/>
      </dsp:nvSpPr>
      <dsp:spPr>
        <a:xfrm>
          <a:off x="5574512" y="711286"/>
          <a:ext cx="142190" cy="53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212"/>
              </a:lnTo>
              <a:lnTo>
                <a:pt x="142190" y="533212"/>
              </a:lnTo>
            </a:path>
          </a:pathLst>
        </a:custGeom>
        <a:noFill/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AEEDB-4AE8-459B-839A-DD0CC83442C5}">
      <dsp:nvSpPr>
        <dsp:cNvPr id="0" name=""/>
        <dsp:cNvSpPr/>
      </dsp:nvSpPr>
      <dsp:spPr>
        <a:xfrm>
          <a:off x="5716702" y="889023"/>
          <a:ext cx="1137520" cy="710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모델 구축</a:t>
          </a:r>
          <a:endParaRPr lang="en-US" altLang="ko-KR" sz="1500" kern="1200" dirty="0" smtClean="0"/>
        </a:p>
      </dsp:txBody>
      <dsp:txXfrm>
        <a:off x="5737525" y="909846"/>
        <a:ext cx="1095874" cy="669304"/>
      </dsp:txXfrm>
    </dsp:sp>
    <dsp:sp modelId="{9B65BA64-5F2A-4B53-9FA6-BDDFC0845524}">
      <dsp:nvSpPr>
        <dsp:cNvPr id="0" name=""/>
        <dsp:cNvSpPr/>
      </dsp:nvSpPr>
      <dsp:spPr>
        <a:xfrm>
          <a:off x="7209699" y="335"/>
          <a:ext cx="1421901" cy="710950"/>
        </a:xfrm>
        <a:prstGeom prst="roundRect">
          <a:avLst>
            <a:gd name="adj" fmla="val 10000"/>
          </a:avLst>
        </a:prstGeom>
        <a:solidFill>
          <a:srgbClr val="36D2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모델 평가 및 검증</a:t>
          </a:r>
          <a:endParaRPr lang="ko-KR" altLang="en-US" sz="1500" kern="1200" dirty="0"/>
        </a:p>
      </dsp:txBody>
      <dsp:txXfrm>
        <a:off x="7230522" y="21158"/>
        <a:ext cx="1380255" cy="669304"/>
      </dsp:txXfrm>
    </dsp:sp>
    <dsp:sp modelId="{8EDE093A-E89E-4D85-B9CA-C2AED171E55B}">
      <dsp:nvSpPr>
        <dsp:cNvPr id="0" name=""/>
        <dsp:cNvSpPr/>
      </dsp:nvSpPr>
      <dsp:spPr>
        <a:xfrm>
          <a:off x="7351889" y="711286"/>
          <a:ext cx="142190" cy="53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212"/>
              </a:lnTo>
              <a:lnTo>
                <a:pt x="142190" y="533212"/>
              </a:lnTo>
            </a:path>
          </a:pathLst>
        </a:custGeom>
        <a:noFill/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73B9A-D38E-4E2D-931F-7AAA524665E9}">
      <dsp:nvSpPr>
        <dsp:cNvPr id="0" name=""/>
        <dsp:cNvSpPr/>
      </dsp:nvSpPr>
      <dsp:spPr>
        <a:xfrm>
          <a:off x="7494079" y="889023"/>
          <a:ext cx="1137520" cy="710950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모델 발전 계획</a:t>
          </a:r>
          <a:endParaRPr lang="en-US" altLang="ko-KR" sz="1500" kern="1200" dirty="0" smtClean="0"/>
        </a:p>
      </dsp:txBody>
      <dsp:txXfrm>
        <a:off x="7514902" y="909846"/>
        <a:ext cx="1095874" cy="669304"/>
      </dsp:txXfrm>
    </dsp:sp>
    <dsp:sp modelId="{B36835AA-9C36-4BEB-909A-A94CF38DBC1D}">
      <dsp:nvSpPr>
        <dsp:cNvPr id="0" name=""/>
        <dsp:cNvSpPr/>
      </dsp:nvSpPr>
      <dsp:spPr>
        <a:xfrm>
          <a:off x="7351889" y="711286"/>
          <a:ext cx="142190" cy="1421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901"/>
              </a:lnTo>
              <a:lnTo>
                <a:pt x="142190" y="1421901"/>
              </a:lnTo>
            </a:path>
          </a:pathLst>
        </a:custGeom>
        <a:noFill/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85164-A5D1-480E-A09A-C8866C78CC6D}">
      <dsp:nvSpPr>
        <dsp:cNvPr id="0" name=""/>
        <dsp:cNvSpPr/>
      </dsp:nvSpPr>
      <dsp:spPr>
        <a:xfrm>
          <a:off x="7494079" y="1777711"/>
          <a:ext cx="1137520" cy="710950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모델 평가</a:t>
          </a:r>
          <a:endParaRPr lang="en-US" altLang="ko-KR" sz="1500" kern="1200" dirty="0" smtClean="0"/>
        </a:p>
      </dsp:txBody>
      <dsp:txXfrm>
        <a:off x="7514902" y="1798534"/>
        <a:ext cx="1095874" cy="669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AF489-4997-40B7-BFFE-1F98E2702A9B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A1B13-EB86-40B1-A1FA-995385247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혈색소는 적혈구 내에 존재하는 헤모글로빈 단백질의 양을 측정한 값으로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낮은 혈색소 수치는 주로 빈혈을 나타냅니다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66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제곱근을 취하므로 오차의 크기에 대한 평균값이기도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오차의 크기와 동일한 척도로 해석할 수 있기 때문에 일반적으로 회귀 모델의 성능 평가 지표로 더 많이 사용하기때문에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9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결측값을</a:t>
            </a:r>
            <a:r>
              <a:rPr lang="ko-KR" altLang="en-US" dirty="0" smtClean="0"/>
              <a:t> 각 </a:t>
            </a:r>
            <a:r>
              <a:rPr lang="ko-KR" altLang="en-US" dirty="0" err="1" smtClean="0"/>
              <a:t>컬럼별</a:t>
            </a:r>
            <a:r>
              <a:rPr lang="ko-KR" altLang="en-US" dirty="0" smtClean="0"/>
              <a:t> 평균</a:t>
            </a:r>
            <a:r>
              <a:rPr lang="en-US" altLang="ko-KR" dirty="0" smtClean="0"/>
              <a:t>,</a:t>
            </a:r>
            <a:r>
              <a:rPr lang="ko-KR" altLang="en-US" dirty="0" smtClean="0"/>
              <a:t>중앙값으로 대체</a:t>
            </a:r>
          </a:p>
          <a:p>
            <a:r>
              <a:rPr lang="en-US" altLang="ko-KR" dirty="0" err="1" smtClean="0"/>
              <a:t>df.fillna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df.median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inplace</a:t>
            </a:r>
            <a:r>
              <a:rPr lang="en-US" altLang="ko-KR" dirty="0" smtClean="0"/>
              <a:t>=True)</a:t>
            </a:r>
            <a:r>
              <a:rPr lang="en-US" altLang="ko-KR" baseline="0" dirty="0" smtClean="0"/>
              <a:t>  , </a:t>
            </a:r>
            <a:r>
              <a:rPr lang="en-US" altLang="ko-KR" dirty="0" smtClean="0"/>
              <a:t>print(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해보니까 너무 </a:t>
            </a:r>
            <a:r>
              <a:rPr lang="ko-KR" altLang="en-US" dirty="0" err="1" smtClean="0"/>
              <a:t>정상수치에</a:t>
            </a:r>
            <a:r>
              <a:rPr lang="ko-KR" altLang="en-US" dirty="0" smtClean="0"/>
              <a:t> 도달하는건지</a:t>
            </a:r>
            <a:r>
              <a:rPr lang="en-US" altLang="ko-KR" dirty="0" smtClean="0"/>
              <a:t>... </a:t>
            </a:r>
            <a:r>
              <a:rPr lang="ko-KR" altLang="en-US" dirty="0" err="1" smtClean="0"/>
              <a:t>고지혈증</a:t>
            </a:r>
            <a:r>
              <a:rPr lang="ko-KR" altLang="en-US" dirty="0" smtClean="0"/>
              <a:t> 있음이라는 </a:t>
            </a:r>
            <a:r>
              <a:rPr lang="ko-KR" altLang="en-US" dirty="0" err="1" smtClean="0"/>
              <a:t>파생변수</a:t>
            </a:r>
            <a:r>
              <a:rPr lang="ko-KR" altLang="en-US" dirty="0" smtClean="0"/>
              <a:t> 값이 생성이 안됨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너무 </a:t>
            </a:r>
            <a:r>
              <a:rPr lang="ko-KR" altLang="en-US" dirty="0" err="1" smtClean="0"/>
              <a:t>연관있는변수로만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분석하려고해서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잘못된것같아서</a:t>
            </a:r>
            <a:r>
              <a:rPr lang="ko-KR" altLang="en-US" dirty="0" smtClean="0"/>
              <a:t> 고지혈증여부에 </a:t>
            </a:r>
            <a:r>
              <a:rPr lang="ko-KR" altLang="en-US" dirty="0" err="1" smtClean="0"/>
              <a:t>관한거는</a:t>
            </a:r>
            <a:r>
              <a:rPr lang="ko-KR" altLang="en-US" dirty="0" smtClean="0"/>
              <a:t> 안했습니다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이상치 탐지</a:t>
            </a:r>
            <a:r>
              <a:rPr lang="en-US" altLang="ko-KR" dirty="0" smtClean="0"/>
              <a:t>(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나이브베이즈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,k-means</a:t>
            </a:r>
            <a:r>
              <a:rPr lang="ko-KR" altLang="en-US" baseline="0" dirty="0" smtClean="0"/>
              <a:t>클러스터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9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ea typeface="+mn-ea"/>
              </a:rPr>
              <a:t>혈색소 수치가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ea typeface="+mn-ea"/>
              </a:rPr>
              <a:t>8g/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  <a:ea typeface="+mn-ea"/>
              </a:rPr>
              <a:t>dL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ea typeface="+mn-ea"/>
              </a:rPr>
              <a:t>이하일 경우 단순 빈혈보다는 출혈을 뜻하므로 원인질환을 확인하기 위한 추가적인 검사가 필요할 수 있습니다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ea typeface="+mn-ea"/>
              </a:rPr>
              <a:t>혈색소 수치가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ea typeface="+mn-ea"/>
              </a:rPr>
              <a:t>8~12g/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  <a:ea typeface="+mn-ea"/>
              </a:rPr>
              <a:t>dL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ea typeface="+mn-ea"/>
              </a:rPr>
              <a:t>라면 쇠고기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ea typeface="+mn-ea"/>
              </a:rPr>
              <a:t>해조류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ea typeface="+mn-ea"/>
              </a:rPr>
              <a:t>녹황색 채소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ea typeface="+mn-ea"/>
              </a:rPr>
              <a:t>우유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ea typeface="+mn-ea"/>
              </a:rPr>
              <a:t>달걀 등과 같이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ea typeface="+mn-ea"/>
              </a:rPr>
              <a:t>철분함량이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ea typeface="+mn-ea"/>
              </a:rPr>
              <a:t> 높은 식품을 섭취함으로써 혈색소 교정을 할 수 있습니다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+mn-ea"/>
                <a:ea typeface="+mn-ea"/>
              </a:rPr>
              <a:t>https://m.post.naver.com/viewer/postView.naver?volumeNo=33621852&amp;memberNo=22313680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>
              <a:latin typeface="+mn-ea"/>
              <a:ea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864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해모글로빈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수치에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 제거 과정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저 변수만 가지고 했는지 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 다 넣고 결과 어떻게 나오는지 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헤모글로빈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흡연여부에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평균수치는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그래프로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모델이 너무 안좋으면 여러 개 모델을 시도해보고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거기에 컬럼도 추가해서 넣어서 진행해보고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0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혈색소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침착증은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미국에서 가장 흔한 유전 질환 중 하나입니다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신체가 너무 많은 철분을 흡수하고 저장하는 유전 질환입니다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여분의 철분은 여러 기관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특히간에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축적되어 심각한 손상을 일으킬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치료하지 않으면 질병으로 인해 이러한 기관이 손상 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철분은 많은 음식에서 발견되는 필수 영양소입니다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건강한 사람들은 일반적으로 신체의 필요를 충족시키기 위해 먹는 음식에 포함 된 철분의 약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10 %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를 흡수합니다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혈색소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침착증이있는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사람들은 신체가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필요로하는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것보다 더 많이 흡수합니다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신체는 과도한 철분을 스스로 제거 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수있는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자연적인 방법이 없기 때문에 장기에 과잉이 축적됩니다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질병이 조기에 발견되어 치료되지 않으면 철분이 신체 조직에 축적되어 결국 다음과 같은 심각한 문제로 이어질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관절염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간 비대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간경변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간부전을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포함한 간 질환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췌장 손상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당뇨병 유발 가능성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불규칙한 심장 리듬 또는 울혈 성 심부전과 같은 심장 이상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무력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조기 폐경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,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피부의 비정상적인 색소 침착으로 인해 회색 또는 청동으로 보입니다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뇌하수체 손상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부신 손상</a:t>
            </a:r>
          </a:p>
          <a:p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83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/>
            </a:r>
            <a:br>
              <a:rPr lang="ko-KR" altLang="en-US" b="0" dirty="0" smtClean="0"/>
            </a:b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47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T_TEST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독립적인 두 모집단의 평균에 유의미한 차이가 있는지 비교하기위해 각 표본들의 평균을 비교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남자와 여자의 혈색소 수치의 평균 차이를 비교</a:t>
            </a:r>
          </a:p>
          <a:p>
            <a:r>
              <a:rPr lang="en-US" altLang="ko-KR" dirty="0" smtClean="0"/>
              <a:t>ANOVA</a:t>
            </a:r>
            <a:r>
              <a:rPr lang="en-US" altLang="ko-KR" baseline="0" dirty="0" smtClean="0"/>
              <a:t> :</a:t>
            </a:r>
            <a:r>
              <a:rPr lang="ko-KR" altLang="en-US" baseline="0" dirty="0" smtClean="0"/>
              <a:t>질적 독립변수의 범주가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 이상이고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양적 종속변수간의 차이를 보고자 할 때 사용합니다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연령대 그룹 </a:t>
            </a:r>
            <a:r>
              <a:rPr lang="ko-KR" altLang="en-US" baseline="0" dirty="0" err="1" smtClean="0"/>
              <a:t>범주별로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42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시력에서 실명을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9.9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로 표기 했는데 이를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0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으로 치환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청력에서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1(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정상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), 2(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비정상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이다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청력 데이터에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이라는 수치가 있는데 이를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1(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정상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으로 치환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음의 상관관계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혈색소수치와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"sex", "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hdl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", "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age_group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", "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hear_r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", "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hear_l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입니다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이는 해당 변수들이 증가할 때 혈색소수치는 감소하는 경향을 보인다는 것을 의미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양의 상관관계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혈색소수치와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orig_prote_cd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", "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tot_chole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", "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ldl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", "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blds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", "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bp_high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", "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sight_l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", "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sight_r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", "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sqot_ast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", "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trigliserida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", "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bp_lwst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", "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drk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", "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srpt_alt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", "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g_gpt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", "waist", "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creatine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", "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smk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", "weight", "height"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입니다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이는 해당 변수들이 증가할 때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hmg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"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도 증가하는 경향을 보인다는 것을 의미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77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고지대는 대부분 우리 나라의 북부지방에 위치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경기도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강원도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충청북도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경상북도 등으로 대한민국의 주요 도시인 서울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인천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강릉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청주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대전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대구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부산 등을 포함하고 있습니다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2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994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피드백을 받은 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결측치가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너무 많고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혈색소와 무관하다고 판단된 컬럼을 제외한 모든 컬럼을 사용하여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예측한 결과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조금 좋아졌고 설명력도 조금 높아졌습니다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스케일링의 크게 차이가 없었음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SGPT_ALT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혈청지오티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)ALT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 기능을 나타내는 혈액검사상의 수치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주로 간세포 안에 존재하는 효소로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간세포가 손상을 받는 경우 농도가 증가함정상치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0~40IU/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피드백을 받은 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결측치가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너무 많고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혈색소와 무관하다고 판단된 컬럼을 제외한 모든 컬럼을 사용하여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예측한 결과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조금 좋아졌고 설명력도 조금 높아졌습니다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6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319965" y="3044279"/>
            <a:ext cx="75520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건강검진 데이터 분석 </a:t>
            </a:r>
            <a:r>
              <a:rPr lang="ko-KR" altLang="en-US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기획안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5695890" y="578997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김가인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랜덤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포레스트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08024" y="1672022"/>
            <a:ext cx="11175949" cy="1726772"/>
            <a:chOff x="3020282" y="2201622"/>
            <a:chExt cx="7529072" cy="92236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FEBD59-CEA2-4FDF-A254-37953428C235}"/>
                </a:ext>
              </a:extLst>
            </p:cNvPr>
            <p:cNvSpPr/>
            <p:nvPr/>
          </p:nvSpPr>
          <p:spPr>
            <a:xfrm>
              <a:off x="4486188" y="2201622"/>
              <a:ext cx="6063166" cy="917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해당 랜덤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포레스트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회귀분석 결과에 따르면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독립변수 중 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성별과 </a:t>
              </a:r>
              <a:r>
                <a:rPr lang="ko-KR" alt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공복혈당은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종속변수인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혈색소 수치와 가장 큰 영향을 미치는 것으로 나타났습니다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. 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연령대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,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키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,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몸무게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,</a:t>
              </a:r>
              <a:r>
                <a:rPr lang="ko-KR" alt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흡연여부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,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단백뇨수치순으로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영향력이 큰 것으로 나타났으며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중성지방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(</a:t>
              </a:r>
              <a:r>
                <a:rPr lang="ko-KR" alt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트리글리세라이드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)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는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종속변수에 대한 영향력이 거의 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없습니다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.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  <a:p>
              <a:pPr lvl="1"/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  <a:p>
              <a:pPr lvl="1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모델의 평가 지표로는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Mean Squared Error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가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1.29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이며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, R-squared 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값이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0.38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로 나타났습니다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.</a:t>
              </a:r>
            </a:p>
            <a:p>
              <a:pPr lvl="1"/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R-squared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는 모델이 데이터를 얼마나 잘 설명하는 지를 나타내는 지표로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, 0.38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은 적당한 수준이 아니며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모델의 성능을 개선해야 할 필요성이 있습니다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.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7B4FB42F-61AB-4ADA-879A-670D33F52DB2}"/>
                </a:ext>
              </a:extLst>
            </p:cNvPr>
            <p:cNvSpPr/>
            <p:nvPr/>
          </p:nvSpPr>
          <p:spPr>
            <a:xfrm>
              <a:off x="3020282" y="2206596"/>
              <a:ext cx="1746192" cy="917387"/>
            </a:xfrm>
            <a:prstGeom prst="round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07972" y="3838912"/>
            <a:ext cx="11176056" cy="2830088"/>
            <a:chOff x="2954372" y="2202923"/>
            <a:chExt cx="7529143" cy="93172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6FEBD59-CEA2-4FDF-A254-37953428C235}"/>
                </a:ext>
              </a:extLst>
            </p:cNvPr>
            <p:cNvSpPr/>
            <p:nvPr/>
          </p:nvSpPr>
          <p:spPr>
            <a:xfrm>
              <a:off x="4420349" y="2206596"/>
              <a:ext cx="6063166" cy="917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1400" b="1" dirty="0" smtClean="0">
                  <a:solidFill>
                    <a:srgbClr val="595959"/>
                  </a:solidFill>
                  <a:latin typeface="+mn-ea"/>
                  <a:cs typeface="KoPubWorld돋움체 Light" panose="00000300000000000000" pitchFamily="2" charset="-127"/>
                </a:rPr>
                <a:t>성별 변수의</a:t>
              </a:r>
              <a:r>
                <a:rPr lang="en-US" altLang="ko-KR" sz="1400" b="1" dirty="0" smtClean="0">
                  <a:solidFill>
                    <a:srgbClr val="595959"/>
                  </a:solidFill>
                  <a:latin typeface="+mn-ea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400" b="1" dirty="0" smtClean="0">
                  <a:solidFill>
                    <a:srgbClr val="595959"/>
                  </a:solidFill>
                  <a:latin typeface="+mn-ea"/>
                  <a:cs typeface="KoPubWorld돋움체 Light" panose="00000300000000000000" pitchFamily="2" charset="-127"/>
                </a:rPr>
                <a:t>중요도가 </a:t>
              </a:r>
              <a:r>
                <a:rPr lang="en-US" altLang="ko-KR" sz="1400" b="1" dirty="0" smtClean="0">
                  <a:solidFill>
                    <a:srgbClr val="595959"/>
                  </a:solidFill>
                  <a:latin typeface="+mn-ea"/>
                  <a:cs typeface="KoPubWorld돋움체 Light" panose="00000300000000000000" pitchFamily="2" charset="-127"/>
                </a:rPr>
                <a:t>0.395</a:t>
              </a:r>
              <a:r>
                <a:rPr lang="ko-KR" altLang="en-US" sz="1400" b="1" dirty="0" smtClean="0">
                  <a:solidFill>
                    <a:srgbClr val="595959"/>
                  </a:solidFill>
                  <a:latin typeface="+mn-ea"/>
                  <a:cs typeface="KoPubWorld돋움체 Light" panose="00000300000000000000" pitchFamily="2" charset="-127"/>
                </a:rPr>
                <a:t>로 가장 </a:t>
              </a:r>
              <a:r>
                <a:rPr lang="ko-KR" altLang="en-US" sz="1400" b="1" dirty="0">
                  <a:solidFill>
                    <a:srgbClr val="595959"/>
                  </a:solidFill>
                  <a:latin typeface="+mn-ea"/>
                  <a:cs typeface="KoPubWorld돋움체 Light" panose="00000300000000000000" pitchFamily="2" charset="-127"/>
                </a:rPr>
                <a:t>높은 </a:t>
              </a:r>
              <a:r>
                <a:rPr lang="ko-KR" altLang="en-US" sz="1400" b="1" dirty="0" smtClean="0">
                  <a:solidFill>
                    <a:srgbClr val="595959"/>
                  </a:solidFill>
                  <a:latin typeface="+mn-ea"/>
                  <a:cs typeface="KoPubWorld돋움체 Light" panose="00000300000000000000" pitchFamily="2" charset="-127"/>
                </a:rPr>
                <a:t>중요도</a:t>
              </a:r>
              <a:r>
                <a:rPr lang="ko-KR" altLang="en-US" sz="1400" dirty="0" smtClean="0">
                  <a:solidFill>
                    <a:srgbClr val="595959"/>
                  </a:solidFill>
                  <a:latin typeface="+mn-ea"/>
                  <a:cs typeface="KoPubWorld돋움체 Light" panose="00000300000000000000" pitchFamily="2" charset="-127"/>
                </a:rPr>
                <a:t>를 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갖고있어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,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혈색소 수치에 가장 큰 영향을 미치는 것으로 나타났습니다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. 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간기능 수치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,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총 콜레스테롤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,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나이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,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중성지방수치가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혈색소 수치에 일정한 영향을 미치는 것으로 나타났습니다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.</a:t>
              </a:r>
            </a:p>
            <a:p>
              <a:pPr lvl="1"/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  <a:p>
              <a:pPr lvl="1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모델의 평가 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지표로는 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MSE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가 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1.05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이며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, R-squared 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값이 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0.49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로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나타났습니다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. R-squared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는 모델이 데이터를 얼마나 잘 설명하는 지를 나타내는 지표로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, 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0.49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은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적당한 수준이 아니며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모델의 성능을 개선해야 할 필요성이 있습니다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.</a:t>
              </a:r>
            </a:p>
            <a:p>
              <a:pPr lvl="1"/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7B4FB42F-61AB-4ADA-879A-670D33F52DB2}"/>
                </a:ext>
              </a:extLst>
            </p:cNvPr>
            <p:cNvSpPr/>
            <p:nvPr/>
          </p:nvSpPr>
          <p:spPr>
            <a:xfrm>
              <a:off x="2954372" y="2202923"/>
              <a:ext cx="1746192" cy="931722"/>
            </a:xfrm>
            <a:prstGeom prst="round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766679" y="1222592"/>
            <a:ext cx="4658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임의로 일부 변수만 사용한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결과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피드백 전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9217" y="3469580"/>
            <a:ext cx="3653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모든 변수 사용한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결과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피드백 후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pic>
        <p:nvPicPr>
          <p:cNvPr id="21" name="그림 2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0" y="1832159"/>
            <a:ext cx="2520000" cy="1440000"/>
          </a:xfrm>
          <a:prstGeom prst="rect">
            <a:avLst/>
          </a:prstGeom>
        </p:spPr>
      </p:pic>
      <p:pic>
        <p:nvPicPr>
          <p:cNvPr id="3" name="그림 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57400" y="4042342"/>
            <a:ext cx="2520000" cy="24480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57400" y="4293000"/>
            <a:ext cx="2340000" cy="649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추가 분석 </a:t>
              </a:r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내용</a:t>
              </a: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여러 개의 모델 시도하기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F6D6EE-60E7-4C7D-A6E5-DDF46BE3D41D}"/>
              </a:ext>
            </a:extLst>
          </p:cNvPr>
          <p:cNvSpPr/>
          <p:nvPr/>
        </p:nvSpPr>
        <p:spPr>
          <a:xfrm>
            <a:off x="1055999" y="1413000"/>
            <a:ext cx="4464000" cy="360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여러 회귀 모델의 성능 평가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00" y="1773000"/>
            <a:ext cx="4464000" cy="461567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096000" y="2726622"/>
            <a:ext cx="45819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n-ea"/>
              </a:rPr>
              <a:t>LightGBM</a:t>
            </a:r>
            <a:r>
              <a:rPr lang="ko-KR" altLang="en-US" sz="1600" dirty="0">
                <a:latin typeface="+mn-ea"/>
              </a:rPr>
              <a:t>은 </a:t>
            </a:r>
            <a:r>
              <a:rPr lang="en-US" altLang="ko-KR" sz="1600" dirty="0" smtClean="0">
                <a:latin typeface="+mn-ea"/>
              </a:rPr>
              <a:t>Gradient </a:t>
            </a:r>
            <a:r>
              <a:rPr lang="en-US" altLang="ko-KR" sz="1600" dirty="0">
                <a:latin typeface="+mn-ea"/>
              </a:rPr>
              <a:t>Boosting </a:t>
            </a:r>
            <a:r>
              <a:rPr lang="ko-KR" altLang="en-US" sz="1600" dirty="0">
                <a:latin typeface="+mn-ea"/>
              </a:rPr>
              <a:t>알고리즘 기반의 트리 기반 학습 </a:t>
            </a:r>
            <a:r>
              <a:rPr lang="ko-KR" altLang="en-US" sz="1600" dirty="0" smtClean="0">
                <a:latin typeface="+mn-ea"/>
              </a:rPr>
              <a:t>알고리즘</a:t>
            </a:r>
            <a:endParaRPr lang="en-US" altLang="ko-KR" sz="1600" dirty="0">
              <a:latin typeface="+mn-e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</a:rPr>
              <a:t>XGBoost</a:t>
            </a:r>
            <a:r>
              <a:rPr lang="ko-KR" altLang="en-US" sz="1600" dirty="0">
                <a:latin typeface="+mn-ea"/>
              </a:rPr>
              <a:t>나 </a:t>
            </a:r>
            <a:r>
              <a:rPr lang="en-US" altLang="ko-KR" sz="1600" dirty="0">
                <a:latin typeface="+mn-ea"/>
              </a:rPr>
              <a:t>GBM </a:t>
            </a:r>
            <a:r>
              <a:rPr lang="ko-KR" altLang="en-US" sz="1600" dirty="0">
                <a:latin typeface="+mn-ea"/>
              </a:rPr>
              <a:t>같은 알고리즘들과 유사하지만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빠른 학습 속도와 높은 예측 성능</a:t>
            </a:r>
            <a:r>
              <a:rPr lang="ko-KR" altLang="en-US" sz="1600" dirty="0">
                <a:latin typeface="+mn-ea"/>
              </a:rPr>
              <a:t>을 </a:t>
            </a:r>
            <a:r>
              <a:rPr lang="ko-KR" altLang="en-US" sz="1600" dirty="0" smtClean="0">
                <a:latin typeface="+mn-ea"/>
              </a:rPr>
              <a:t>보장</a:t>
            </a:r>
            <a:endParaRPr lang="en-US" altLang="ko-KR" sz="1600" dirty="0" smtClean="0">
              <a:latin typeface="+mn-e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위 결과를 바탕으로 여러 회귀 모델 중에서 </a:t>
            </a:r>
            <a:r>
              <a:rPr lang="en-US" altLang="ko-KR" sz="1600" b="1" dirty="0" smtClean="0">
                <a:latin typeface="+mn-ea"/>
              </a:rPr>
              <a:t>RMSE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값이 </a:t>
            </a:r>
            <a:r>
              <a:rPr lang="en-US" altLang="ko-KR" sz="1600" b="1" dirty="0" smtClean="0">
                <a:latin typeface="+mn-ea"/>
              </a:rPr>
              <a:t>1.015</a:t>
            </a:r>
            <a:r>
              <a:rPr lang="ko-KR" altLang="en-US" sz="1600" dirty="0" smtClean="0">
                <a:latin typeface="+mn-ea"/>
              </a:rPr>
              <a:t>로 가장 낮았고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en-US" altLang="ko-KR" sz="1600" b="1" dirty="0" err="1" smtClean="0">
                <a:latin typeface="+mn-ea"/>
              </a:rPr>
              <a:t>R_squared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값이 </a:t>
            </a:r>
            <a:r>
              <a:rPr lang="en-US" altLang="ko-KR" sz="1600" b="1" dirty="0" smtClean="0">
                <a:latin typeface="+mn-ea"/>
              </a:rPr>
              <a:t>0.50</a:t>
            </a:r>
            <a:r>
              <a:rPr lang="ko-KR" altLang="en-US" sz="1600" dirty="0" smtClean="0">
                <a:latin typeface="+mn-ea"/>
              </a:rPr>
              <a:t>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조금 높게 나왔다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ko-KR" altLang="en-US" sz="1600" dirty="0">
                <a:latin typeface="+mn-ea"/>
              </a:rPr>
              <a:t/>
            </a:r>
            <a:br>
              <a:rPr lang="ko-KR" altLang="en-US" sz="1600" dirty="0">
                <a:latin typeface="+mn-ea"/>
              </a:rPr>
            </a:b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9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이후 절차 또는 방안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924214" y="1797492"/>
            <a:ext cx="6343572" cy="3263016"/>
            <a:chOff x="2077493" y="2425628"/>
            <a:chExt cx="5199143" cy="266954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AC7B7DB-B3D3-41D3-95D5-2DBDBBFED3F5}"/>
                </a:ext>
              </a:extLst>
            </p:cNvPr>
            <p:cNvGrpSpPr/>
            <p:nvPr/>
          </p:nvGrpSpPr>
          <p:grpSpPr>
            <a:xfrm>
              <a:off x="2077493" y="2425628"/>
              <a:ext cx="5199143" cy="2669547"/>
              <a:chOff x="2192615" y="2425628"/>
              <a:chExt cx="5110189" cy="2669547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A5705AF-7E3F-4EE1-AAFA-DF5991A0C3EC}"/>
                  </a:ext>
                </a:extLst>
              </p:cNvPr>
              <p:cNvSpPr/>
              <p:nvPr/>
            </p:nvSpPr>
            <p:spPr>
              <a:xfrm>
                <a:off x="2329465" y="2547257"/>
                <a:ext cx="2183364" cy="2547918"/>
              </a:xfrm>
              <a:prstGeom prst="rect">
                <a:avLst/>
              </a:prstGeom>
              <a:solidFill>
                <a:srgbClr val="64DECF">
                  <a:alpha val="22000"/>
                </a:srgb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7374D96-F450-468F-BCE5-3F1C4AC6DE17}"/>
                  </a:ext>
                </a:extLst>
              </p:cNvPr>
              <p:cNvSpPr/>
              <p:nvPr/>
            </p:nvSpPr>
            <p:spPr>
              <a:xfrm>
                <a:off x="2192615" y="2425628"/>
                <a:ext cx="2183364" cy="2547918"/>
              </a:xfrm>
              <a:prstGeom prst="rect">
                <a:avLst/>
              </a:prstGeom>
              <a:solidFill>
                <a:srgbClr val="64DECF"/>
              </a:solidFill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293CCF-BB27-4D66-8E3F-A31FBB67941D}"/>
                  </a:ext>
                </a:extLst>
              </p:cNvPr>
              <p:cNvSpPr txBox="1"/>
              <p:nvPr/>
            </p:nvSpPr>
            <p:spPr>
              <a:xfrm>
                <a:off x="3191930" y="2515002"/>
                <a:ext cx="184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altLang="ko-KR" sz="1400" dirty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9782DA-3E49-4DAE-9034-D5692849686E}"/>
                  </a:ext>
                </a:extLst>
              </p:cNvPr>
              <p:cNvSpPr txBox="1"/>
              <p:nvPr/>
            </p:nvSpPr>
            <p:spPr>
              <a:xfrm>
                <a:off x="2353516" y="3258939"/>
                <a:ext cx="1943034" cy="88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>
                    <a:solidFill>
                      <a:schemeClr val="bg1"/>
                    </a:solidFill>
                    <a:latin typeface="+mn-ea"/>
                  </a:rPr>
                  <a:t>결측치와</a:t>
                </a:r>
                <a:r>
                  <a:rPr lang="ko-KR" altLang="en-US" sz="1600" dirty="0" smtClean="0">
                    <a:solidFill>
                      <a:schemeClr val="bg1"/>
                    </a:solidFill>
                    <a:latin typeface="+mn-ea"/>
                  </a:rPr>
                  <a:t> 이상치 처리를 어떤 방법으로 해야 할지 더 고민하고 수행해야 할 필요성 존재</a:t>
                </a:r>
                <a:endParaRPr lang="en-US" altLang="ko-KR" sz="16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75E108-6004-4086-A28A-A6A9CA33D37D}"/>
                  </a:ext>
                </a:extLst>
              </p:cNvPr>
              <p:cNvSpPr txBox="1"/>
              <p:nvPr/>
            </p:nvSpPr>
            <p:spPr>
              <a:xfrm>
                <a:off x="2622894" y="3008001"/>
                <a:ext cx="13227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+mn-ea"/>
                    <a:cs typeface="KoPubWorld돋움체 Bold" panose="00000800000000000000" pitchFamily="2" charset="-127"/>
                  </a:rPr>
                  <a:t>…………………………</a:t>
                </a:r>
                <a:endParaRPr lang="en-US" altLang="ko-KR" sz="1200" dirty="0">
                  <a:solidFill>
                    <a:schemeClr val="bg1"/>
                  </a:solidFill>
                  <a:latin typeface="+mn-ea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6C2C35D-6630-4D81-B912-08097FEFBFC8}"/>
                  </a:ext>
                </a:extLst>
              </p:cNvPr>
              <p:cNvSpPr/>
              <p:nvPr/>
            </p:nvSpPr>
            <p:spPr>
              <a:xfrm>
                <a:off x="5119440" y="2547257"/>
                <a:ext cx="2183364" cy="2547918"/>
              </a:xfrm>
              <a:prstGeom prst="rect">
                <a:avLst/>
              </a:prstGeom>
              <a:solidFill>
                <a:srgbClr val="64DECF">
                  <a:alpha val="22000"/>
                </a:srgb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96012F4-6AF8-4F27-AC0B-9C7C18A2AD51}"/>
                  </a:ext>
                </a:extLst>
              </p:cNvPr>
              <p:cNvSpPr/>
              <p:nvPr/>
            </p:nvSpPr>
            <p:spPr>
              <a:xfrm>
                <a:off x="4982590" y="2425628"/>
                <a:ext cx="2183364" cy="2547918"/>
              </a:xfrm>
              <a:prstGeom prst="rect">
                <a:avLst/>
              </a:prstGeom>
              <a:solidFill>
                <a:srgbClr val="64DECF"/>
              </a:solidFill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5F91A1-7D3C-480F-878F-D056D8636765}"/>
                  </a:ext>
                </a:extLst>
              </p:cNvPr>
              <p:cNvSpPr txBox="1"/>
              <p:nvPr/>
            </p:nvSpPr>
            <p:spPr>
              <a:xfrm>
                <a:off x="5429900" y="2515002"/>
                <a:ext cx="1305794" cy="503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latin typeface="+mn-ea"/>
                    <a:cs typeface="KoPubWorld돋움체 Bold" panose="00000800000000000000" pitchFamily="2" charset="-127"/>
                  </a:rPr>
                  <a:t>02</a:t>
                </a: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  <a:latin typeface="+mn-ea"/>
                    <a:cs typeface="KoPubWorld돋움체 Light" panose="00000300000000000000" pitchFamily="2" charset="-127"/>
                  </a:rPr>
                  <a:t>하이퍼파라미터</a:t>
                </a:r>
                <a:endParaRPr lang="en-US" altLang="ko-KR" sz="1600" dirty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8EC5E4-D569-4D85-ADEB-769A0EBDAB4A}"/>
                  </a:ext>
                </a:extLst>
              </p:cNvPr>
              <p:cNvSpPr txBox="1"/>
              <p:nvPr/>
            </p:nvSpPr>
            <p:spPr>
              <a:xfrm>
                <a:off x="5111279" y="3261309"/>
                <a:ext cx="1943034" cy="88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bg1"/>
                    </a:solidFill>
                    <a:latin typeface="+mn-ea"/>
                    <a:cs typeface="KoPubWorld돋움체 Light" panose="00000300000000000000" pitchFamily="2" charset="-127"/>
                  </a:rPr>
                  <a:t>모델을 최적화하기 위해 </a:t>
                </a:r>
                <a:r>
                  <a:rPr lang="ko-KR" altLang="en-US" sz="1600" dirty="0" err="1">
                    <a:solidFill>
                      <a:schemeClr val="bg1"/>
                    </a:solidFill>
                    <a:latin typeface="+mn-ea"/>
                    <a:cs typeface="KoPubWorld돋움체 Light" panose="00000300000000000000" pitchFamily="2" charset="-127"/>
                  </a:rPr>
                  <a:t>하이퍼파라미터를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+mn-ea"/>
                    <a:cs typeface="KoPubWorld돋움체 Light" panose="00000300000000000000" pitchFamily="2" charset="-127"/>
                  </a:rPr>
                  <a:t> 조정하는 </a:t>
                </a:r>
                <a:r>
                  <a:rPr lang="ko-KR" altLang="en-US" sz="1600" dirty="0" smtClean="0">
                    <a:solidFill>
                      <a:schemeClr val="bg1"/>
                    </a:solidFill>
                    <a:latin typeface="+mn-ea"/>
                    <a:cs typeface="KoPubWorld돋움체 Light" panose="00000300000000000000" pitchFamily="2" charset="-127"/>
                  </a:rPr>
                  <a:t>과정 적용해야 함</a:t>
                </a:r>
                <a:endParaRPr lang="en-US" altLang="ko-KR" sz="1600" dirty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+mn-ea"/>
                  </a:rPr>
                  <a:t>Grid </a:t>
                </a:r>
                <a:r>
                  <a:rPr lang="en-US" altLang="ko-KR" sz="1600" dirty="0" smtClean="0">
                    <a:solidFill>
                      <a:schemeClr val="bg1"/>
                    </a:solidFill>
                    <a:latin typeface="+mn-ea"/>
                  </a:rPr>
                  <a:t>or random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+mn-ea"/>
                  </a:rPr>
                  <a:t> </a:t>
                </a:r>
                <a:r>
                  <a:rPr lang="en-US" altLang="ko-KR" sz="1600" dirty="0" smtClean="0">
                    <a:solidFill>
                      <a:schemeClr val="bg1"/>
                    </a:solidFill>
                    <a:latin typeface="+mn-ea"/>
                  </a:rPr>
                  <a:t>Search</a:t>
                </a:r>
                <a:endParaRPr lang="en-US" altLang="ko-KR" sz="16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711267-D454-42B9-9EF1-AC8E108A8BA7}"/>
                  </a:ext>
                </a:extLst>
              </p:cNvPr>
              <p:cNvSpPr txBox="1"/>
              <p:nvPr/>
            </p:nvSpPr>
            <p:spPr>
              <a:xfrm>
                <a:off x="5412869" y="3008001"/>
                <a:ext cx="13227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+mn-ea"/>
                    <a:cs typeface="KoPubWorld돋움체 Bold" panose="00000800000000000000" pitchFamily="2" charset="-127"/>
                  </a:rPr>
                  <a:t>…………………………</a:t>
                </a:r>
                <a:endParaRPr lang="en-US" altLang="ko-KR" sz="1200" dirty="0">
                  <a:solidFill>
                    <a:schemeClr val="bg1"/>
                  </a:solidFill>
                  <a:latin typeface="+mn-ea"/>
                  <a:cs typeface="KoPubWorld돋움체 Bold" panose="00000800000000000000" pitchFamily="2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5F91A1-7D3C-480F-878F-D056D8636765}"/>
                </a:ext>
              </a:extLst>
            </p:cNvPr>
            <p:cNvSpPr txBox="1"/>
            <p:nvPr/>
          </p:nvSpPr>
          <p:spPr>
            <a:xfrm>
              <a:off x="2677544" y="2562052"/>
              <a:ext cx="1051310" cy="503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cs typeface="KoPubWorld돋움체 Bold" panose="00000800000000000000" pitchFamily="2" charset="-127"/>
                </a:rPr>
                <a:t>01</a:t>
              </a:r>
            </a:p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데이터 처리</a:t>
              </a:r>
              <a:endParaRPr lang="en-US" altLang="ko-KR" sz="1600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9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E2063-BD2C-4277-88FF-B16E9EA8ADE2}"/>
              </a:ext>
            </a:extLst>
          </p:cNvPr>
          <p:cNvSpPr txBox="1"/>
          <p:nvPr/>
        </p:nvSpPr>
        <p:spPr>
          <a:xfrm>
            <a:off x="559600" y="121737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결론</a:t>
            </a:r>
            <a:endParaRPr lang="ko-KR" altLang="en-US" sz="40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541845" y="3019886"/>
            <a:ext cx="72394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흡연 여부가 혈색소에 많은 영향을 미칠 것이라고 생각했는데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회귀 분석결과 성별의 차이가 혈색소에 영향을 많이 주는 것으로 보여집니다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성별에 따라 필요한 영양소가 무엇인지 확인하고 채움으로써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혈색소 수치를 정상적으로 유지하도록 도움을 주겠습니다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7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542193" y="2844224"/>
            <a:ext cx="3129383" cy="1169551"/>
            <a:chOff x="4775506" y="2522518"/>
            <a:chExt cx="3129383" cy="11695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4775506" y="2922628"/>
              <a:ext cx="31293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감사합니다</a:t>
              </a:r>
              <a:r>
                <a:rPr lang="en-US" altLang="ko-KR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.</a:t>
              </a:r>
              <a:endPara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Light" panose="00000300000000000000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44B66E7-8E1B-4C68-8620-D941855A8802}"/>
                </a:ext>
              </a:extLst>
            </p:cNvPr>
            <p:cNvSpPr/>
            <p:nvPr/>
          </p:nvSpPr>
          <p:spPr>
            <a:xfrm>
              <a:off x="4914603" y="2541180"/>
              <a:ext cx="1838428" cy="298580"/>
            </a:xfrm>
            <a:prstGeom prst="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49D05D-F78A-4261-97DE-E6F70F97297A}"/>
                </a:ext>
              </a:extLst>
            </p:cNvPr>
            <p:cNvSpPr txBox="1"/>
            <p:nvPr/>
          </p:nvSpPr>
          <p:spPr>
            <a:xfrm>
              <a:off x="4914602" y="2522518"/>
              <a:ext cx="1838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THANK YOU -</a:t>
              </a:r>
              <a:endPara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5248435" cy="830997"/>
            <a:chOff x="3403338" y="2598003"/>
            <a:chExt cx="5248435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402432" cy="830997"/>
              <a:chOff x="3403338" y="2598003"/>
              <a:chExt cx="2402432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70386" y="2854312"/>
                <a:ext cx="16353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기획 목적</a:t>
                </a:r>
                <a:r>
                  <a:rPr lang="en-US" altLang="ko-KR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(</a:t>
                </a:r>
                <a:r>
                  <a:rPr lang="ko-KR" altLang="en-US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배경</a:t>
                </a:r>
                <a:r>
                  <a:rPr lang="en-US" altLang="ko-KR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)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197739" cy="830997"/>
              <a:chOff x="6454034" y="2598003"/>
              <a:chExt cx="2197739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6001" y="2854312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분석절차소개</a:t>
                </a:r>
                <a:endPara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30943" y="3975509"/>
            <a:ext cx="6019405" cy="830997"/>
            <a:chOff x="3403338" y="2598003"/>
            <a:chExt cx="6019405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3230463" cy="830997"/>
              <a:chOff x="3403338" y="2598003"/>
              <a:chExt cx="3230463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23177" y="2853676"/>
                <a:ext cx="25106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분석내용</a:t>
                </a:r>
                <a:r>
                  <a:rPr lang="en-US" altLang="ko-KR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(</a:t>
                </a:r>
                <a:r>
                  <a:rPr lang="ko-KR" altLang="en-US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전처리</a:t>
                </a:r>
                <a:r>
                  <a:rPr lang="en-US" altLang="ko-KR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,</a:t>
                </a:r>
                <a:r>
                  <a:rPr lang="ko-KR" altLang="en-US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결과 등</a:t>
                </a:r>
                <a:r>
                  <a:rPr lang="en-US" altLang="ko-KR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)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2968709" cy="830997"/>
              <a:chOff x="6454034" y="2598003"/>
              <a:chExt cx="2968709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838375"/>
                <a:ext cx="21900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이 후 절차</a:t>
                </a:r>
                <a:r>
                  <a:rPr lang="en-US" altLang="ko-KR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(</a:t>
                </a:r>
                <a:r>
                  <a:rPr lang="ko-KR" altLang="en-US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또는 방안</a:t>
                </a:r>
                <a:r>
                  <a:rPr lang="en-US" altLang="ko-KR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)</a:t>
                </a:r>
                <a:endPara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94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1656000"/>
            <a:ext cx="12192000" cy="369332"/>
          </a:xfrm>
          <a:prstGeom prst="rect">
            <a:avLst/>
          </a:prstGeom>
          <a:solidFill>
            <a:srgbClr val="85EFE2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혈색소에 대한 설명</a:t>
            </a:r>
            <a:endParaRPr lang="ko-KR" altLang="en-US" b="1" dirty="0">
              <a:solidFill>
                <a:srgbClr val="595959"/>
              </a:solidFill>
              <a:latin typeface="+mn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006036" y="188165"/>
            <a:ext cx="4179928" cy="830997"/>
            <a:chOff x="3819245" y="188165"/>
            <a:chExt cx="4179928" cy="8309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40880" y="293363"/>
              <a:ext cx="34582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20B0600000101010101" charset="-127"/>
                </a:rPr>
                <a:t>프로젝트 배경 및 목적</a:t>
              </a:r>
              <a:endPara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20B0600000101010101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692000" y="2277000"/>
            <a:ext cx="8940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595959"/>
                </a:solidFill>
              </a:rPr>
              <a:t>혈색소 수치가 낮으면</a:t>
            </a:r>
            <a:r>
              <a:rPr lang="en-US" altLang="ko-KR" sz="1600" dirty="0" smtClean="0">
                <a:solidFill>
                  <a:srgbClr val="595959"/>
                </a:solidFill>
              </a:rPr>
              <a:t>?</a:t>
            </a:r>
            <a:endParaRPr lang="en-US" altLang="ko-KR" sz="1600" dirty="0">
              <a:solidFill>
                <a:srgbClr val="595959"/>
              </a:solidFill>
            </a:endParaRPr>
          </a:p>
          <a:p>
            <a:r>
              <a:rPr lang="en-US" altLang="ko-KR" sz="1600" dirty="0" smtClean="0">
                <a:solidFill>
                  <a:srgbClr val="595959"/>
                </a:solidFill>
              </a:rPr>
              <a:t>- </a:t>
            </a:r>
            <a:r>
              <a:rPr lang="ko-KR" altLang="en-US" sz="1600" dirty="0" smtClean="0">
                <a:solidFill>
                  <a:srgbClr val="595959"/>
                </a:solidFill>
              </a:rPr>
              <a:t>철분은 적혈구를 생성하는 주요 영양소로</a:t>
            </a:r>
            <a:r>
              <a:rPr lang="en-US" altLang="ko-KR" sz="1600" dirty="0" smtClean="0">
                <a:solidFill>
                  <a:srgbClr val="595959"/>
                </a:solidFill>
              </a:rPr>
              <a:t>, </a:t>
            </a:r>
            <a:r>
              <a:rPr lang="ko-KR" altLang="en-US" sz="1600" dirty="0" smtClean="0">
                <a:solidFill>
                  <a:srgbClr val="595959"/>
                </a:solidFill>
              </a:rPr>
              <a:t>철분 섭취가 부족하거나 철분 흡수가 </a:t>
            </a:r>
            <a:r>
              <a:rPr lang="ko-KR" altLang="en-US" sz="1600" dirty="0" err="1" smtClean="0">
                <a:solidFill>
                  <a:srgbClr val="595959"/>
                </a:solidFill>
              </a:rPr>
              <a:t>장애되는</a:t>
            </a:r>
            <a:r>
              <a:rPr lang="ko-KR" altLang="en-US" sz="1600" dirty="0" smtClean="0">
                <a:solidFill>
                  <a:srgbClr val="595959"/>
                </a:solidFill>
              </a:rPr>
              <a:t> 경우</a:t>
            </a:r>
            <a:r>
              <a:rPr lang="en-US" altLang="ko-KR" sz="1600" dirty="0" smtClean="0">
                <a:solidFill>
                  <a:srgbClr val="595959"/>
                </a:solidFill>
              </a:rPr>
              <a:t>, </a:t>
            </a:r>
            <a:r>
              <a:rPr lang="ko-KR" altLang="en-US" sz="1600" dirty="0" smtClean="0">
                <a:solidFill>
                  <a:srgbClr val="595959"/>
                </a:solidFill>
              </a:rPr>
              <a:t>철분 </a:t>
            </a:r>
            <a:r>
              <a:rPr lang="ko-KR" altLang="en-US" sz="1600" dirty="0" err="1" smtClean="0">
                <a:solidFill>
                  <a:srgbClr val="595959"/>
                </a:solidFill>
              </a:rPr>
              <a:t>결핍성</a:t>
            </a:r>
            <a:r>
              <a:rPr lang="ko-KR" altLang="en-US" sz="1600" dirty="0" smtClean="0">
                <a:solidFill>
                  <a:srgbClr val="595959"/>
                </a:solidFill>
              </a:rPr>
              <a:t> 빈혈이 발생할 수 있습니다</a:t>
            </a:r>
            <a:r>
              <a:rPr lang="en-US" altLang="ko-KR" sz="1600" dirty="0" smtClean="0">
                <a:solidFill>
                  <a:srgbClr val="595959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rgbClr val="595959"/>
                </a:solidFill>
              </a:rPr>
              <a:t>- </a:t>
            </a:r>
            <a:r>
              <a:rPr lang="ko-KR" altLang="en-US" sz="1600" dirty="0" smtClean="0">
                <a:solidFill>
                  <a:srgbClr val="595959"/>
                </a:solidFill>
              </a:rPr>
              <a:t>비타민 </a:t>
            </a:r>
            <a:r>
              <a:rPr lang="en-US" altLang="ko-KR" sz="1600" dirty="0">
                <a:solidFill>
                  <a:srgbClr val="595959"/>
                </a:solidFill>
              </a:rPr>
              <a:t>B12</a:t>
            </a:r>
            <a:r>
              <a:rPr lang="ko-KR" altLang="en-US" sz="1600" dirty="0">
                <a:solidFill>
                  <a:srgbClr val="595959"/>
                </a:solidFill>
              </a:rPr>
              <a:t>는 적혈구 형성과 기능에 필요한 영양소입니다</a:t>
            </a:r>
            <a:r>
              <a:rPr lang="en-US" altLang="ko-KR" sz="1600" dirty="0">
                <a:solidFill>
                  <a:srgbClr val="595959"/>
                </a:solidFill>
              </a:rPr>
              <a:t>. </a:t>
            </a:r>
            <a:r>
              <a:rPr lang="ko-KR" altLang="en-US" sz="1600" dirty="0">
                <a:solidFill>
                  <a:srgbClr val="595959"/>
                </a:solidFill>
              </a:rPr>
              <a:t>식이 요소의 부족이나 소화 흡수 장애로 인해 비타민 </a:t>
            </a:r>
            <a:r>
              <a:rPr lang="en-US" altLang="ko-KR" sz="1600" dirty="0">
                <a:solidFill>
                  <a:srgbClr val="595959"/>
                </a:solidFill>
              </a:rPr>
              <a:t>B12 </a:t>
            </a:r>
            <a:r>
              <a:rPr lang="ko-KR" altLang="en-US" sz="1600" dirty="0">
                <a:solidFill>
                  <a:srgbClr val="595959"/>
                </a:solidFill>
              </a:rPr>
              <a:t>결핍이 발생하면</a:t>
            </a:r>
            <a:r>
              <a:rPr lang="en-US" altLang="ko-KR" sz="1600" dirty="0">
                <a:solidFill>
                  <a:srgbClr val="595959"/>
                </a:solidFill>
              </a:rPr>
              <a:t>, </a:t>
            </a:r>
            <a:r>
              <a:rPr lang="ko-KR" altLang="en-US" sz="1600" dirty="0">
                <a:solidFill>
                  <a:srgbClr val="595959"/>
                </a:solidFill>
              </a:rPr>
              <a:t>비타민 </a:t>
            </a:r>
            <a:r>
              <a:rPr lang="en-US" altLang="ko-KR" sz="1600" dirty="0">
                <a:solidFill>
                  <a:srgbClr val="595959"/>
                </a:solidFill>
              </a:rPr>
              <a:t>B12 </a:t>
            </a:r>
            <a:r>
              <a:rPr lang="ko-KR" altLang="en-US" sz="1600" dirty="0" err="1">
                <a:solidFill>
                  <a:srgbClr val="595959"/>
                </a:solidFill>
              </a:rPr>
              <a:t>결핍성</a:t>
            </a:r>
            <a:r>
              <a:rPr lang="ko-KR" altLang="en-US" sz="1600" dirty="0">
                <a:solidFill>
                  <a:srgbClr val="595959"/>
                </a:solidFill>
              </a:rPr>
              <a:t> 빈혈이 발생할 수 있습니다</a:t>
            </a:r>
            <a:r>
              <a:rPr lang="en-US" altLang="ko-KR" sz="1600" dirty="0">
                <a:solidFill>
                  <a:srgbClr val="595959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rgbClr val="595959"/>
                </a:solidFill>
              </a:rPr>
              <a:t>- </a:t>
            </a:r>
            <a:r>
              <a:rPr lang="ko-KR" altLang="en-US" sz="1600" dirty="0" smtClean="0">
                <a:solidFill>
                  <a:srgbClr val="595959"/>
                </a:solidFill>
              </a:rPr>
              <a:t>만성 신장 질환</a:t>
            </a:r>
            <a:r>
              <a:rPr lang="en-US" altLang="ko-KR" sz="1600" dirty="0" smtClean="0">
                <a:solidFill>
                  <a:srgbClr val="595959"/>
                </a:solidFill>
              </a:rPr>
              <a:t>: </a:t>
            </a:r>
            <a:r>
              <a:rPr lang="ko-KR" altLang="en-US" sz="1600" dirty="0" smtClean="0">
                <a:solidFill>
                  <a:srgbClr val="595959"/>
                </a:solidFill>
              </a:rPr>
              <a:t>만성 </a:t>
            </a:r>
            <a:r>
              <a:rPr lang="ko-KR" altLang="en-US" sz="1600" dirty="0">
                <a:solidFill>
                  <a:srgbClr val="595959"/>
                </a:solidFill>
              </a:rPr>
              <a:t>신장 질환은 철분의 흡수 능력을 저하시키거나 적혈구의 파괴 속도를 증가시켜 빈혈을 유발할 수 있습니다</a:t>
            </a:r>
            <a:r>
              <a:rPr lang="en-US" altLang="ko-KR" sz="1600" dirty="0">
                <a:solidFill>
                  <a:srgbClr val="595959"/>
                </a:solidFill>
              </a:rPr>
              <a:t>.</a:t>
            </a:r>
          </a:p>
          <a:p>
            <a:endParaRPr lang="en-US" altLang="ko-KR" sz="1600" dirty="0" smtClean="0">
              <a:solidFill>
                <a:srgbClr val="595959"/>
              </a:solidFill>
            </a:endParaRPr>
          </a:p>
          <a:p>
            <a:r>
              <a:rPr lang="ko-KR" altLang="en-US" sz="1600" dirty="0" smtClean="0">
                <a:solidFill>
                  <a:srgbClr val="595959"/>
                </a:solidFill>
              </a:rPr>
              <a:t>혈색소 </a:t>
            </a:r>
            <a:r>
              <a:rPr lang="ko-KR" altLang="en-US" sz="1600" dirty="0">
                <a:solidFill>
                  <a:srgbClr val="595959"/>
                </a:solidFill>
              </a:rPr>
              <a:t>수치가 </a:t>
            </a:r>
            <a:r>
              <a:rPr lang="ko-KR" altLang="en-US" sz="1600" dirty="0" smtClean="0">
                <a:solidFill>
                  <a:srgbClr val="595959"/>
                </a:solidFill>
              </a:rPr>
              <a:t>높으면</a:t>
            </a:r>
            <a:r>
              <a:rPr lang="en-US" altLang="ko-KR" sz="1600" dirty="0" smtClean="0">
                <a:solidFill>
                  <a:srgbClr val="595959"/>
                </a:solidFill>
              </a:rPr>
              <a:t>?</a:t>
            </a:r>
            <a:endParaRPr lang="en-US" altLang="ko-KR" sz="1600" dirty="0">
              <a:solidFill>
                <a:srgbClr val="595959"/>
              </a:solidFill>
            </a:endParaRPr>
          </a:p>
          <a:p>
            <a:r>
              <a:rPr lang="en-US" altLang="ko-KR" sz="1600" dirty="0" smtClean="0">
                <a:solidFill>
                  <a:srgbClr val="595959"/>
                </a:solidFill>
              </a:rPr>
              <a:t>- </a:t>
            </a:r>
            <a:r>
              <a:rPr lang="ko-KR" altLang="en-US" sz="1600" dirty="0" smtClean="0">
                <a:solidFill>
                  <a:srgbClr val="595959"/>
                </a:solidFill>
              </a:rPr>
              <a:t>체내의 </a:t>
            </a:r>
            <a:r>
              <a:rPr lang="ko-KR" altLang="en-US" sz="1600" dirty="0">
                <a:solidFill>
                  <a:srgbClr val="595959"/>
                </a:solidFill>
              </a:rPr>
              <a:t>수분 </a:t>
            </a:r>
            <a:r>
              <a:rPr lang="ko-KR" altLang="en-US" sz="1600" dirty="0" smtClean="0">
                <a:solidFill>
                  <a:srgbClr val="595959"/>
                </a:solidFill>
              </a:rPr>
              <a:t>부족</a:t>
            </a:r>
            <a:r>
              <a:rPr lang="en-US" altLang="ko-KR" sz="1600" dirty="0" smtClean="0">
                <a:solidFill>
                  <a:srgbClr val="595959"/>
                </a:solidFill>
              </a:rPr>
              <a:t>(</a:t>
            </a:r>
            <a:r>
              <a:rPr lang="ko-KR" altLang="en-US" sz="1600" dirty="0" smtClean="0">
                <a:solidFill>
                  <a:srgbClr val="595959"/>
                </a:solidFill>
              </a:rPr>
              <a:t>탈수 증상</a:t>
            </a:r>
            <a:r>
              <a:rPr lang="en-US" altLang="ko-KR" sz="1600" dirty="0" smtClean="0">
                <a:solidFill>
                  <a:srgbClr val="595959"/>
                </a:solidFill>
              </a:rPr>
              <a:t>)</a:t>
            </a:r>
            <a:r>
              <a:rPr lang="ko-KR" altLang="en-US" sz="1600" dirty="0" smtClean="0">
                <a:solidFill>
                  <a:srgbClr val="595959"/>
                </a:solidFill>
              </a:rPr>
              <a:t>으로 </a:t>
            </a:r>
            <a:r>
              <a:rPr lang="ko-KR" altLang="en-US" sz="1600" dirty="0">
                <a:solidFill>
                  <a:srgbClr val="595959"/>
                </a:solidFill>
              </a:rPr>
              <a:t>혈액의 농도가 </a:t>
            </a:r>
            <a:r>
              <a:rPr lang="ko-KR" altLang="en-US" sz="1600" dirty="0" smtClean="0">
                <a:solidFill>
                  <a:srgbClr val="595959"/>
                </a:solidFill>
              </a:rPr>
              <a:t>증가하거나</a:t>
            </a:r>
            <a:r>
              <a:rPr lang="en-US" altLang="ko-KR" sz="1600" dirty="0" smtClean="0">
                <a:solidFill>
                  <a:srgbClr val="595959"/>
                </a:solidFill>
              </a:rPr>
              <a:t>,</a:t>
            </a:r>
            <a:r>
              <a:rPr lang="ko-KR" altLang="en-US" sz="1600" dirty="0">
                <a:solidFill>
                  <a:srgbClr val="595959"/>
                </a:solidFill>
              </a:rPr>
              <a:t> 심장 질환으로 인해 혈액 순환에 이상이 생기면 체내의 산소 수요가 </a:t>
            </a:r>
            <a:r>
              <a:rPr lang="ko-KR" altLang="en-US" sz="1600" dirty="0" smtClean="0">
                <a:solidFill>
                  <a:srgbClr val="595959"/>
                </a:solidFill>
              </a:rPr>
              <a:t>증가하게 되어 </a:t>
            </a:r>
            <a:r>
              <a:rPr lang="ko-KR" altLang="en-US" sz="1600" dirty="0">
                <a:solidFill>
                  <a:srgbClr val="595959"/>
                </a:solidFill>
              </a:rPr>
              <a:t>혈색소 수치가 상승할 수 </a:t>
            </a:r>
            <a:r>
              <a:rPr lang="ko-KR" altLang="en-US" sz="1600" dirty="0" smtClean="0">
                <a:solidFill>
                  <a:srgbClr val="595959"/>
                </a:solidFill>
              </a:rPr>
              <a:t>있습니다</a:t>
            </a:r>
            <a:r>
              <a:rPr lang="en-US" altLang="ko-KR" sz="1600" dirty="0" smtClean="0">
                <a:solidFill>
                  <a:srgbClr val="595959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rgbClr val="595959"/>
                </a:solidFill>
              </a:rPr>
              <a:t>담배를 </a:t>
            </a:r>
            <a:r>
              <a:rPr lang="ko-KR" altLang="en-US" sz="1600" dirty="0">
                <a:solidFill>
                  <a:srgbClr val="595959"/>
                </a:solidFill>
              </a:rPr>
              <a:t>피우는 경우 헤모글로빈과의 결합이 강화되어 혈색소 수치가 높아질 수 </a:t>
            </a:r>
            <a:r>
              <a:rPr lang="ko-KR" altLang="en-US" sz="1600" dirty="0" smtClean="0">
                <a:solidFill>
                  <a:srgbClr val="595959"/>
                </a:solidFill>
              </a:rPr>
              <a:t>있습니다</a:t>
            </a:r>
            <a:r>
              <a:rPr lang="en-US" altLang="ko-KR" sz="1600" dirty="0" smtClean="0">
                <a:solidFill>
                  <a:srgbClr val="595959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95959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 smtClean="0">
              <a:solidFill>
                <a:srgbClr val="595959"/>
              </a:solidFill>
            </a:endParaRPr>
          </a:p>
          <a:p>
            <a:pPr algn="ctr"/>
            <a:r>
              <a:rPr lang="ko-KR" altLang="en-US" sz="1600" b="1" dirty="0">
                <a:solidFill>
                  <a:srgbClr val="374151"/>
                </a:solidFill>
                <a:latin typeface="+mn-ea"/>
              </a:rPr>
              <a:t>혈색소 수치가 높거나 낮은 경우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rgbClr val="374151"/>
                </a:solidFill>
                <a:latin typeface="+mn-ea"/>
              </a:rPr>
              <a:t>원인을 파악하고 적절한 치료를 받아야할 필요성이 있음</a:t>
            </a:r>
            <a:endParaRPr lang="ko-KR" altLang="en-US" sz="1600" b="1" dirty="0">
              <a:latin typeface="+mn-ea"/>
            </a:endParaRPr>
          </a:p>
          <a:p>
            <a:endParaRPr lang="en-US" altLang="ko-KR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2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488469936"/>
              </p:ext>
            </p:extLst>
          </p:nvPr>
        </p:nvGraphicFramePr>
        <p:xfrm>
          <a:off x="1800000" y="3960000"/>
          <a:ext cx="8731794" cy="2488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직사각형 29"/>
          <p:cNvSpPr/>
          <p:nvPr/>
        </p:nvSpPr>
        <p:spPr>
          <a:xfrm>
            <a:off x="0" y="1656000"/>
            <a:ext cx="12192000" cy="369332"/>
          </a:xfrm>
          <a:prstGeom prst="rect">
            <a:avLst/>
          </a:prstGeom>
          <a:solidFill>
            <a:srgbClr val="85EFE2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목적 </a:t>
            </a:r>
            <a:r>
              <a:rPr lang="en-US" altLang="ko-KR" b="1" dirty="0" smtClean="0">
                <a:solidFill>
                  <a:srgbClr val="595959"/>
                </a:solidFill>
                <a:latin typeface="+mn-ea"/>
              </a:rPr>
              <a:t>- </a:t>
            </a:r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여러 변수들이 혈색소 수치에 영향을 미치는지 알아보자</a:t>
            </a:r>
            <a:r>
              <a:rPr lang="en-US" altLang="ko-KR" b="1" dirty="0" smtClean="0">
                <a:solidFill>
                  <a:srgbClr val="595959"/>
                </a:solidFill>
                <a:latin typeface="+mn-ea"/>
              </a:rPr>
              <a:t>!</a:t>
            </a:r>
            <a:endParaRPr lang="ko-KR" altLang="en-US" b="1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00000" y="2340000"/>
            <a:ext cx="1040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95959"/>
                </a:solidFill>
              </a:rPr>
              <a:t>초기 기획 배경 </a:t>
            </a:r>
            <a:r>
              <a:rPr lang="en-US" altLang="ko-KR" dirty="0">
                <a:solidFill>
                  <a:srgbClr val="595959"/>
                </a:solidFill>
              </a:rPr>
              <a:t>: </a:t>
            </a:r>
            <a:r>
              <a:rPr lang="ko-KR" altLang="en-US" dirty="0" smtClean="0">
                <a:solidFill>
                  <a:srgbClr val="595959"/>
                </a:solidFill>
              </a:rPr>
              <a:t>철분 </a:t>
            </a:r>
            <a:r>
              <a:rPr lang="ko-KR" altLang="en-US" dirty="0">
                <a:solidFill>
                  <a:srgbClr val="595959"/>
                </a:solidFill>
              </a:rPr>
              <a:t>결핍</a:t>
            </a:r>
            <a:r>
              <a:rPr lang="en-US" altLang="ko-KR" dirty="0">
                <a:solidFill>
                  <a:srgbClr val="595959"/>
                </a:solidFill>
              </a:rPr>
              <a:t>, </a:t>
            </a:r>
            <a:r>
              <a:rPr lang="ko-KR" altLang="en-US" dirty="0">
                <a:solidFill>
                  <a:srgbClr val="595959"/>
                </a:solidFill>
              </a:rPr>
              <a:t>만성 </a:t>
            </a:r>
            <a:r>
              <a:rPr lang="ko-KR" altLang="en-US" dirty="0" smtClean="0">
                <a:solidFill>
                  <a:srgbClr val="595959"/>
                </a:solidFill>
              </a:rPr>
              <a:t>신부전</a:t>
            </a:r>
            <a:r>
              <a:rPr lang="en-US" altLang="ko-KR" dirty="0" smtClean="0">
                <a:solidFill>
                  <a:srgbClr val="595959"/>
                </a:solidFill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</a:rPr>
              <a:t>혈액 </a:t>
            </a:r>
            <a:r>
              <a:rPr lang="ko-KR" altLang="en-US" dirty="0">
                <a:solidFill>
                  <a:srgbClr val="595959"/>
                </a:solidFill>
              </a:rPr>
              <a:t>손실 등이 혈색소 수치에 영향을 </a:t>
            </a:r>
            <a:r>
              <a:rPr lang="ko-KR" altLang="en-US" dirty="0" smtClean="0">
                <a:solidFill>
                  <a:srgbClr val="595959"/>
                </a:solidFill>
              </a:rPr>
              <a:t>미칠 수 있고</a:t>
            </a:r>
            <a:r>
              <a:rPr lang="en-US" altLang="ko-KR" dirty="0" smtClean="0">
                <a:solidFill>
                  <a:srgbClr val="595959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rgbClr val="595959"/>
                </a:solidFill>
              </a:rPr>
              <a:t>생활 </a:t>
            </a:r>
            <a:r>
              <a:rPr lang="ko-KR" altLang="en-US" dirty="0" smtClean="0">
                <a:solidFill>
                  <a:srgbClr val="595959"/>
                </a:solidFill>
              </a:rPr>
              <a:t>습관</a:t>
            </a:r>
            <a:r>
              <a:rPr lang="en-US" altLang="ko-KR" dirty="0" smtClean="0">
                <a:solidFill>
                  <a:srgbClr val="595959"/>
                </a:solidFill>
              </a:rPr>
              <a:t>, </a:t>
            </a:r>
            <a:r>
              <a:rPr lang="ko-KR" altLang="en-US" dirty="0">
                <a:solidFill>
                  <a:srgbClr val="595959"/>
                </a:solidFill>
              </a:rPr>
              <a:t>영양 섭취</a:t>
            </a:r>
            <a:r>
              <a:rPr lang="en-US" altLang="ko-KR" dirty="0">
                <a:solidFill>
                  <a:srgbClr val="595959"/>
                </a:solidFill>
              </a:rPr>
              <a:t>, </a:t>
            </a:r>
            <a:r>
              <a:rPr lang="ko-KR" altLang="en-US" dirty="0">
                <a:solidFill>
                  <a:srgbClr val="595959"/>
                </a:solidFill>
              </a:rPr>
              <a:t>흡연</a:t>
            </a:r>
            <a:r>
              <a:rPr lang="en-US" altLang="ko-KR" dirty="0">
                <a:solidFill>
                  <a:srgbClr val="595959"/>
                </a:solidFill>
              </a:rPr>
              <a:t>, </a:t>
            </a:r>
            <a:r>
              <a:rPr lang="ko-KR" altLang="en-US" dirty="0">
                <a:solidFill>
                  <a:srgbClr val="595959"/>
                </a:solidFill>
              </a:rPr>
              <a:t>음주 등은 혈색소 수치와 관련이 있습니다</a:t>
            </a:r>
            <a:r>
              <a:rPr lang="en-US" altLang="ko-KR" dirty="0" smtClean="0">
                <a:solidFill>
                  <a:srgbClr val="595959"/>
                </a:solidFill>
              </a:rPr>
              <a:t>.</a:t>
            </a:r>
            <a:r>
              <a:rPr lang="ko-KR" altLang="en-US" dirty="0" smtClean="0">
                <a:solidFill>
                  <a:srgbClr val="595959"/>
                </a:solidFill>
              </a:rPr>
              <a:t> 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r>
              <a:rPr lang="ko-KR" altLang="en-US" dirty="0" err="1" smtClean="0">
                <a:solidFill>
                  <a:srgbClr val="595959"/>
                </a:solidFill>
              </a:rPr>
              <a:t>철분제</a:t>
            </a:r>
            <a:r>
              <a:rPr lang="en-US" altLang="ko-KR" dirty="0" smtClean="0">
                <a:solidFill>
                  <a:srgbClr val="595959"/>
                </a:solidFill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</a:rPr>
              <a:t>또는 신장에 좋은 영양제를 추천함으로써</a:t>
            </a:r>
            <a:r>
              <a:rPr lang="en-US" altLang="ko-KR" dirty="0" smtClean="0">
                <a:solidFill>
                  <a:srgbClr val="595959"/>
                </a:solidFill>
              </a:rPr>
              <a:t> </a:t>
            </a:r>
            <a:r>
              <a:rPr lang="ko-KR" altLang="en-US" dirty="0">
                <a:solidFill>
                  <a:srgbClr val="595959"/>
                </a:solidFill>
              </a:rPr>
              <a:t>혈색소 수치를 </a:t>
            </a:r>
            <a:r>
              <a:rPr lang="ko-KR" altLang="en-US" dirty="0" smtClean="0">
                <a:solidFill>
                  <a:srgbClr val="595959"/>
                </a:solidFill>
              </a:rPr>
              <a:t>개선하고</a:t>
            </a:r>
            <a:r>
              <a:rPr lang="en-US" altLang="ko-KR" dirty="0" smtClean="0">
                <a:solidFill>
                  <a:srgbClr val="595959"/>
                </a:solidFill>
              </a:rPr>
              <a:t>,</a:t>
            </a:r>
            <a:r>
              <a:rPr lang="ko-KR" altLang="en-US" dirty="0" smtClean="0">
                <a:solidFill>
                  <a:srgbClr val="595959"/>
                </a:solidFill>
              </a:rPr>
              <a:t>질병의 </a:t>
            </a:r>
            <a:r>
              <a:rPr lang="ko-KR" altLang="en-US" dirty="0">
                <a:solidFill>
                  <a:srgbClr val="595959"/>
                </a:solidFill>
              </a:rPr>
              <a:t>조기 발견과 예방에 </a:t>
            </a:r>
            <a:r>
              <a:rPr lang="ko-KR" altLang="en-US" dirty="0" smtClean="0">
                <a:solidFill>
                  <a:srgbClr val="595959"/>
                </a:solidFill>
              </a:rPr>
              <a:t>도움을 주기 위해 혈색소 </a:t>
            </a:r>
            <a:r>
              <a:rPr lang="ko-KR" altLang="en-US" dirty="0">
                <a:solidFill>
                  <a:srgbClr val="595959"/>
                </a:solidFill>
              </a:rPr>
              <a:t>수치를 예측하는 모델을 </a:t>
            </a:r>
            <a:r>
              <a:rPr lang="ko-KR" altLang="en-US" dirty="0" smtClean="0">
                <a:solidFill>
                  <a:srgbClr val="595959"/>
                </a:solidFill>
              </a:rPr>
              <a:t>만들고 싶습니다</a:t>
            </a:r>
            <a:r>
              <a:rPr lang="en-US" altLang="ko-KR" dirty="0">
                <a:solidFill>
                  <a:srgbClr val="595959"/>
                </a:solidFill>
              </a:rPr>
              <a:t>.</a:t>
            </a:r>
            <a:endParaRPr lang="ko-KR" altLang="en-US" dirty="0">
              <a:solidFill>
                <a:srgbClr val="595959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006036" y="188165"/>
            <a:ext cx="4179928" cy="830997"/>
            <a:chOff x="3819245" y="188165"/>
            <a:chExt cx="4179928" cy="8309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40880" y="293363"/>
              <a:ext cx="34582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20B0600000101010101" charset="-127"/>
                </a:rPr>
                <a:t>프로젝트 배경 및 목적</a:t>
              </a:r>
              <a:endPara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20B0600000101010101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900000" y="1620000"/>
            <a:ext cx="10734600" cy="303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latinLnBrk="0">
              <a:buAutoNum type="arabicPeriod"/>
            </a:pPr>
            <a:r>
              <a:rPr lang="ko-KR" altLang="en-US" sz="1600" b="1" dirty="0" smtClean="0">
                <a:solidFill>
                  <a:srgbClr val="595959"/>
                </a:solidFill>
                <a:latin typeface="+mn-ea"/>
              </a:rPr>
              <a:t>문제 </a:t>
            </a:r>
            <a:r>
              <a:rPr lang="ko-KR" altLang="en-US" sz="1600" b="1" dirty="0">
                <a:solidFill>
                  <a:srgbClr val="595959"/>
                </a:solidFill>
                <a:latin typeface="+mn-ea"/>
              </a:rPr>
              <a:t>정의 및 데이터 </a:t>
            </a:r>
            <a:r>
              <a:rPr lang="ko-KR" altLang="en-US" sz="1600" b="1" dirty="0" smtClean="0">
                <a:solidFill>
                  <a:srgbClr val="595959"/>
                </a:solidFill>
                <a:latin typeface="+mn-ea"/>
              </a:rPr>
              <a:t>수집</a:t>
            </a:r>
            <a:endParaRPr lang="en-US" altLang="ko-KR" sz="1600" b="1" dirty="0" smtClean="0">
              <a:solidFill>
                <a:srgbClr val="595959"/>
              </a:solidFill>
              <a:latin typeface="+mn-ea"/>
            </a:endParaRPr>
          </a:p>
          <a:p>
            <a:pPr lvl="1" latinLnBrk="0"/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분석 목적을 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명확하게 정의하고 필요한 데이터를 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수집</a:t>
            </a:r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lvl="1" latinLnBrk="0"/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marL="342900" lvl="0" indent="-342900" latinLnBrk="0">
              <a:buAutoNum type="arabicPeriod"/>
            </a:pPr>
            <a:r>
              <a:rPr lang="ko-KR" altLang="en-US" sz="1600" b="1" dirty="0" smtClean="0">
                <a:solidFill>
                  <a:srgbClr val="595959"/>
                </a:solidFill>
                <a:latin typeface="+mn-ea"/>
              </a:rPr>
              <a:t>데이터 전처리</a:t>
            </a:r>
            <a:endParaRPr lang="en-US" altLang="ko-KR" sz="1600" b="1" dirty="0">
              <a:solidFill>
                <a:srgbClr val="595959"/>
              </a:solidFill>
              <a:latin typeface="+mn-ea"/>
            </a:endParaRPr>
          </a:p>
          <a:p>
            <a:pPr lvl="1" latinLnBrk="0"/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수집한 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데이터를 정제하고 </a:t>
            </a:r>
            <a:r>
              <a:rPr lang="ko-KR" altLang="en-US" sz="1600" dirty="0" err="1">
                <a:solidFill>
                  <a:srgbClr val="595959"/>
                </a:solidFill>
                <a:latin typeface="+mn-ea"/>
              </a:rPr>
              <a:t>결측치</a:t>
            </a:r>
            <a:r>
              <a:rPr lang="en-US" altLang="ko-KR" sz="1600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이상치 등을 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처리 또한</a:t>
            </a:r>
            <a:r>
              <a:rPr lang="en-US" altLang="ko-KR" sz="1600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데이터의 특성에 따라 스케일링</a:t>
            </a:r>
            <a:r>
              <a:rPr lang="en-US" altLang="ko-KR" sz="1600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rgbClr val="595959"/>
                </a:solidFill>
                <a:latin typeface="+mn-ea"/>
              </a:rPr>
              <a:t>인코딩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 등의 전처리 작업을 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수행</a:t>
            </a:r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lvl="1" latinLnBrk="0"/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marL="342900" lvl="0" indent="-342900" latinLnBrk="0">
              <a:buAutoNum type="arabicPeriod"/>
            </a:pPr>
            <a:r>
              <a:rPr lang="ko-KR" altLang="en-US" sz="1600" b="1" dirty="0" smtClean="0">
                <a:solidFill>
                  <a:srgbClr val="595959"/>
                </a:solidFill>
                <a:latin typeface="+mn-ea"/>
              </a:rPr>
              <a:t>탐색적 </a:t>
            </a:r>
            <a:r>
              <a:rPr lang="ko-KR" altLang="en-US" sz="1600" b="1" dirty="0">
                <a:solidFill>
                  <a:srgbClr val="595959"/>
                </a:solidFill>
                <a:latin typeface="+mn-ea"/>
              </a:rPr>
              <a:t>데이터 분석 </a:t>
            </a:r>
            <a:r>
              <a:rPr lang="en-US" altLang="ko-KR" sz="1600" b="1" dirty="0">
                <a:solidFill>
                  <a:srgbClr val="595959"/>
                </a:solidFill>
                <a:latin typeface="+mn-ea"/>
              </a:rPr>
              <a:t>(EDA): </a:t>
            </a:r>
            <a:endParaRPr lang="en-US" altLang="ko-KR" sz="1600" b="1" dirty="0" smtClean="0">
              <a:solidFill>
                <a:srgbClr val="595959"/>
              </a:solidFill>
              <a:latin typeface="+mn-ea"/>
            </a:endParaRPr>
          </a:p>
          <a:p>
            <a:pPr lvl="1" latinLnBrk="0"/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데이터의 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분포</a:t>
            </a:r>
            <a:r>
              <a:rPr lang="en-US" altLang="ko-KR" sz="1600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변수 간 상관 관계 등을 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시각화</a:t>
            </a:r>
            <a:r>
              <a:rPr lang="en-US" altLang="ko-KR" sz="1600" dirty="0" smtClean="0">
                <a:solidFill>
                  <a:srgbClr val="595959"/>
                </a:solidFill>
                <a:latin typeface="+mn-ea"/>
              </a:rPr>
              <a:t>,</a:t>
            </a:r>
          </a:p>
          <a:p>
            <a:pPr lvl="1" latinLnBrk="0"/>
            <a:r>
              <a:rPr lang="ko-KR" altLang="en-US" sz="1600" dirty="0" smtClean="0">
                <a:solidFill>
                  <a:srgbClr val="595959"/>
                </a:solidFill>
              </a:rPr>
              <a:t>변수 별 혈색소 </a:t>
            </a:r>
            <a:r>
              <a:rPr lang="ko-KR" altLang="en-US" sz="1600" dirty="0">
                <a:solidFill>
                  <a:srgbClr val="595959"/>
                </a:solidFill>
              </a:rPr>
              <a:t>수치와 유의미한 관계가 있는지를 검정</a:t>
            </a:r>
            <a:r>
              <a:rPr lang="en-US" altLang="ko-KR" sz="1600" dirty="0">
                <a:solidFill>
                  <a:srgbClr val="595959"/>
                </a:solidFill>
              </a:rPr>
              <a:t> T-test, </a:t>
            </a:r>
            <a:r>
              <a:rPr lang="ko-KR" altLang="en-US" sz="1600" dirty="0">
                <a:solidFill>
                  <a:srgbClr val="595959"/>
                </a:solidFill>
              </a:rPr>
              <a:t>분산분석</a:t>
            </a:r>
            <a:r>
              <a:rPr lang="en-US" altLang="ko-KR" sz="1600" dirty="0">
                <a:solidFill>
                  <a:srgbClr val="595959"/>
                </a:solidFill>
              </a:rPr>
              <a:t>(</a:t>
            </a:r>
            <a:r>
              <a:rPr lang="en-US" altLang="ko-KR" sz="1600" dirty="0" smtClean="0">
                <a:solidFill>
                  <a:srgbClr val="595959"/>
                </a:solidFill>
              </a:rPr>
              <a:t>ANOVA)</a:t>
            </a:r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marL="342900" lvl="0" indent="-342900" latinLnBrk="0">
              <a:buAutoNum type="arabicPeriod"/>
            </a:pPr>
            <a:r>
              <a:rPr lang="ko-KR" altLang="en-US" sz="1600" b="1" dirty="0" smtClean="0">
                <a:solidFill>
                  <a:srgbClr val="595959"/>
                </a:solidFill>
                <a:latin typeface="+mn-ea"/>
              </a:rPr>
              <a:t>모델링</a:t>
            </a:r>
            <a:endParaRPr lang="en-US" altLang="ko-KR" sz="1600" b="1" dirty="0" smtClean="0">
              <a:solidFill>
                <a:srgbClr val="595959"/>
              </a:solidFill>
              <a:latin typeface="+mn-ea"/>
            </a:endParaRPr>
          </a:p>
          <a:p>
            <a:pPr lvl="1" latinLnBrk="0"/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선택한 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모델에 따라 데이터를 분할하고 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학습</a:t>
            </a:r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lvl="1" latinLnBrk="0"/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이때</a:t>
            </a:r>
            <a:r>
              <a:rPr lang="en-US" altLang="ko-KR" sz="1600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rgbClr val="595959"/>
                </a:solidFill>
                <a:latin typeface="+mn-ea"/>
              </a:rPr>
              <a:t>하이퍼파라미터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 튜닝을 통해 최적의 모델을 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찾기</a:t>
            </a:r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lvl="1" latinLnBrk="0"/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marL="342900" lvl="0" indent="-342900" latinLnBrk="0">
              <a:buAutoNum type="arabicPeriod"/>
            </a:pPr>
            <a:r>
              <a:rPr lang="ko-KR" altLang="en-US" sz="1600" b="1" dirty="0" smtClean="0">
                <a:solidFill>
                  <a:srgbClr val="595959"/>
                </a:solidFill>
                <a:latin typeface="+mn-ea"/>
              </a:rPr>
              <a:t>모델 평가</a:t>
            </a:r>
            <a:endParaRPr lang="en-US" altLang="ko-KR" sz="1600" b="1" dirty="0" smtClean="0">
              <a:solidFill>
                <a:srgbClr val="595959"/>
              </a:solidFill>
              <a:latin typeface="+mn-ea"/>
            </a:endParaRPr>
          </a:p>
          <a:p>
            <a:pPr lvl="1" latinLnBrk="0"/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모델 성능 평가 </a:t>
            </a:r>
            <a:r>
              <a:rPr lang="en-US" altLang="ko-KR" sz="1600" dirty="0">
                <a:solidFill>
                  <a:srgbClr val="595959"/>
                </a:solidFill>
                <a:latin typeface="+mn-ea"/>
              </a:rPr>
              <a:t>(MSE(Mean Squared Log Error) 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실제 값과 </a:t>
            </a:r>
            <a:r>
              <a:rPr lang="ko-KR" altLang="en-US" sz="1600" dirty="0" err="1">
                <a:solidFill>
                  <a:srgbClr val="595959"/>
                </a:solidFill>
                <a:latin typeface="+mn-ea"/>
              </a:rPr>
              <a:t>예측값의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 차이를 제곱해 평균한 것</a:t>
            </a:r>
            <a:r>
              <a:rPr lang="en-US" altLang="ko-KR" sz="1600" dirty="0">
                <a:solidFill>
                  <a:srgbClr val="595959"/>
                </a:solidFill>
                <a:latin typeface="+mn-ea"/>
              </a:rPr>
              <a:t>)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006036" y="188165"/>
            <a:ext cx="4179928" cy="830997"/>
            <a:chOff x="3819245" y="188165"/>
            <a:chExt cx="4179928" cy="83099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40880" y="293363"/>
              <a:ext cx="34582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20B0600000101010101" charset="-127"/>
                </a:rPr>
                <a:t>분석 절차 소개</a:t>
              </a:r>
              <a:endPara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20B0600000101010101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1335300" y="5445000"/>
            <a:ext cx="9864000" cy="1080000"/>
          </a:xfrm>
          <a:prstGeom prst="roundRect">
            <a:avLst/>
          </a:prstGeom>
          <a:solidFill>
            <a:srgbClr val="36D2CE"/>
          </a:solidFill>
          <a:ln>
            <a:solidFill>
              <a:srgbClr val="36D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다중 선형 회귀 분석은 종속 변수와 둘 이상의 독립 변수 간의 선형 관계를 분석하는 통계 </a:t>
            </a:r>
            <a:r>
              <a:rPr lang="ko-KR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기법</a:t>
            </a:r>
            <a:endParaRPr lang="en-US" altLang="ko-KR" sz="1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여러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개의 설명 변수를 이용하여 하나의 반응 변수에 대한 </a:t>
            </a:r>
            <a:r>
              <a:rPr lang="ko-KR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예측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모델을 만들고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각 독립 변수가 종속 변수에 미치는 영향을 평가하며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변수들 간의 상호작용과 중요한 변수를 선택하는 데 </a:t>
            </a:r>
            <a:r>
              <a:rPr lang="ko-KR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사용</a:t>
            </a:r>
            <a:endParaRPr lang="en-US" altLang="ko-KR" sz="1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이를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통해 예측 모델을 최적화하고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효과적인 의사 결정을 지원할 수 있습니다</a:t>
            </a:r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55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  <a:endPara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데이터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전처리 및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EDA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47837" y="1445511"/>
            <a:ext cx="2367301" cy="4683648"/>
            <a:chOff x="951695" y="1497046"/>
            <a:chExt cx="2367301" cy="468364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298B826-E1A7-4AAD-A2E9-FEF678DBFCF4}"/>
                </a:ext>
              </a:extLst>
            </p:cNvPr>
            <p:cNvSpPr/>
            <p:nvPr/>
          </p:nvSpPr>
          <p:spPr>
            <a:xfrm>
              <a:off x="974233" y="1497046"/>
              <a:ext cx="2340000" cy="360000"/>
            </a:xfrm>
            <a:prstGeom prst="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결측치</a:t>
              </a:r>
              <a:r>
                <a:rPr lang="ko-KR" altLang="en-US" dirty="0" smtClean="0"/>
                <a:t> 처리</a:t>
              </a:r>
              <a:endParaRPr lang="ko-KR" altLang="en-US" dirty="0"/>
            </a:p>
          </p:txBody>
        </p:sp>
        <p:pic>
          <p:nvPicPr>
            <p:cNvPr id="2" name="그림 1"/>
            <p:cNvPicPr>
              <a:picLocks/>
            </p:cNvPicPr>
            <p:nvPr/>
          </p:nvPicPr>
          <p:blipFill rotWithShape="1">
            <a:blip r:embed="rId3"/>
            <a:srcRect b="3950"/>
            <a:stretch/>
          </p:blipFill>
          <p:spPr>
            <a:xfrm>
              <a:off x="974233" y="1860694"/>
              <a:ext cx="2340000" cy="432000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951695" y="4017046"/>
              <a:ext cx="2340000" cy="6494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78996" y="5710023"/>
              <a:ext cx="2340000" cy="4670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857260" y="1688170"/>
            <a:ext cx="400590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총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,HDL,LDL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콜레스테롤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595959"/>
                </a:solidFill>
                <a:latin typeface="+mn-ea"/>
              </a:rPr>
              <a:t>트리글리세라이드는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2008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년부터 건강검진 문진항목으로 </a:t>
            </a:r>
            <a:r>
              <a:rPr lang="ko-KR" altLang="en-US" sz="1400" dirty="0" smtClean="0">
                <a:solidFill>
                  <a:srgbClr val="595959"/>
                </a:solidFill>
                <a:latin typeface="+mn-ea"/>
              </a:rPr>
              <a:t>추가</a:t>
            </a:r>
            <a:r>
              <a:rPr lang="en-US" altLang="ko-KR" sz="1400" dirty="0" smtClean="0">
                <a:solidFill>
                  <a:srgbClr val="595959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595959"/>
                </a:solidFill>
                <a:latin typeface="+mn-ea"/>
              </a:rPr>
              <a:t>되어 </a:t>
            </a:r>
            <a:r>
              <a:rPr lang="ko-KR" altLang="en-US" sz="1400" dirty="0" err="1" smtClean="0">
                <a:solidFill>
                  <a:srgbClr val="595959"/>
                </a:solidFill>
                <a:latin typeface="+mn-ea"/>
              </a:rPr>
              <a:t>기준년도가</a:t>
            </a:r>
            <a:r>
              <a:rPr lang="ko-KR" altLang="en-US" sz="1400" dirty="0" smtClean="0">
                <a:solidFill>
                  <a:srgbClr val="595959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595959"/>
                </a:solidFill>
                <a:latin typeface="+mn-ea"/>
              </a:rPr>
              <a:t>2002~</a:t>
            </a:r>
            <a:r>
              <a:rPr lang="ko-KR" altLang="en-US" sz="1400" dirty="0" smtClean="0">
                <a:solidFill>
                  <a:srgbClr val="595959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2007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년까지 인 경우 해당 항목 값이 결측 처리되어 제공되어 </a:t>
            </a:r>
            <a:r>
              <a:rPr lang="ko-KR" altLang="en-US" sz="1400" dirty="0" err="1">
                <a:solidFill>
                  <a:srgbClr val="595959"/>
                </a:solidFill>
                <a:latin typeface="+mn-ea"/>
              </a:rPr>
              <a:t>결측치가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60% 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정도 </a:t>
            </a:r>
            <a:r>
              <a:rPr lang="ko-KR" altLang="en-US" sz="1400" dirty="0" smtClean="0">
                <a:solidFill>
                  <a:srgbClr val="595959"/>
                </a:solidFill>
                <a:latin typeface="+mn-ea"/>
              </a:rPr>
              <a:t>발생</a:t>
            </a:r>
            <a:endParaRPr lang="en-US" altLang="ko-KR" sz="1400" dirty="0" smtClean="0">
              <a:solidFill>
                <a:srgbClr val="595959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595959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치아 관련된 변수들이 </a:t>
            </a:r>
            <a:r>
              <a:rPr lang="en-US" altLang="ko-KR" sz="1400" dirty="0" smtClean="0">
                <a:solidFill>
                  <a:srgbClr val="595959"/>
                </a:solidFill>
                <a:latin typeface="+mn-ea"/>
              </a:rPr>
              <a:t>2002~ 2013</a:t>
            </a:r>
            <a:r>
              <a:rPr lang="ko-KR" altLang="en-US" sz="1400" dirty="0" smtClean="0">
                <a:solidFill>
                  <a:srgbClr val="595959"/>
                </a:solidFill>
                <a:latin typeface="+mn-ea"/>
              </a:rPr>
              <a:t>년에만 있어 </a:t>
            </a:r>
            <a:r>
              <a:rPr lang="en-US" altLang="ko-KR" sz="1400" dirty="0" smtClean="0">
                <a:solidFill>
                  <a:srgbClr val="595959"/>
                </a:solidFill>
                <a:latin typeface="+mn-ea"/>
              </a:rPr>
              <a:t>66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%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정도 </a:t>
            </a:r>
            <a:r>
              <a:rPr lang="ko-KR" altLang="en-US" sz="1400" dirty="0" err="1">
                <a:solidFill>
                  <a:srgbClr val="595959"/>
                </a:solidFill>
                <a:latin typeface="+mn-ea"/>
              </a:rPr>
              <a:t>결측치로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 나타나고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  혈색소와는 관련이 많이 없다고 판단하여 제외</a:t>
            </a:r>
            <a:endParaRPr lang="en-US" altLang="ko-KR" sz="1400" dirty="0">
              <a:solidFill>
                <a:srgbClr val="595959"/>
              </a:solidFill>
              <a:latin typeface="+mn-ea"/>
            </a:endParaRPr>
          </a:p>
          <a:p>
            <a:endParaRPr lang="en-US" altLang="ko-KR" sz="1400" dirty="0" smtClean="0">
              <a:solidFill>
                <a:srgbClr val="595959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rgbClr val="595959"/>
                </a:solidFill>
                <a:latin typeface="+mn-ea"/>
              </a:rPr>
              <a:t>데이터를</a:t>
            </a:r>
            <a:r>
              <a:rPr lang="en-US" altLang="ko-KR" sz="1400" b="1" dirty="0">
                <a:solidFill>
                  <a:srgbClr val="595959"/>
                </a:solidFill>
                <a:latin typeface="+mn-ea"/>
              </a:rPr>
              <a:t>100</a:t>
            </a:r>
            <a:r>
              <a:rPr lang="ko-KR" altLang="en-US" sz="1400" b="1" dirty="0" err="1" smtClean="0">
                <a:solidFill>
                  <a:srgbClr val="595959"/>
                </a:solidFill>
                <a:latin typeface="+mn-ea"/>
              </a:rPr>
              <a:t>만건에서</a:t>
            </a:r>
            <a:r>
              <a:rPr lang="ko-KR" altLang="en-US" sz="1400" b="1" dirty="0" smtClean="0">
                <a:solidFill>
                  <a:srgbClr val="595959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rgbClr val="595959"/>
                </a:solidFill>
                <a:latin typeface="+mn-ea"/>
              </a:rPr>
              <a:t>40</a:t>
            </a:r>
            <a:r>
              <a:rPr lang="ko-KR" altLang="en-US" sz="1400" b="1" dirty="0" err="1">
                <a:solidFill>
                  <a:srgbClr val="595959"/>
                </a:solidFill>
                <a:latin typeface="+mn-ea"/>
              </a:rPr>
              <a:t>만건만</a:t>
            </a:r>
            <a:r>
              <a:rPr lang="ko-KR" altLang="en-US" sz="1400" b="1" dirty="0">
                <a:solidFill>
                  <a:srgbClr val="595959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595959"/>
                </a:solidFill>
                <a:latin typeface="+mn-ea"/>
              </a:rPr>
              <a:t>사용하도록 결정하고 </a:t>
            </a:r>
            <a:r>
              <a:rPr lang="ko-KR" altLang="en-US" sz="1400" b="1" dirty="0" err="1" smtClean="0">
                <a:solidFill>
                  <a:srgbClr val="595959"/>
                </a:solidFill>
                <a:latin typeface="+mn-ea"/>
              </a:rPr>
              <a:t>결측치</a:t>
            </a:r>
            <a:r>
              <a:rPr lang="ko-KR" altLang="en-US" sz="1400" b="1" dirty="0" smtClean="0">
                <a:solidFill>
                  <a:srgbClr val="595959"/>
                </a:solidFill>
                <a:latin typeface="+mn-ea"/>
              </a:rPr>
              <a:t> 행 </a:t>
            </a:r>
            <a:r>
              <a:rPr lang="ko-KR" altLang="en-US" sz="1400" b="1" dirty="0" smtClean="0">
                <a:solidFill>
                  <a:srgbClr val="595959"/>
                </a:solidFill>
                <a:latin typeface="+mn-ea"/>
              </a:rPr>
              <a:t>제거</a:t>
            </a:r>
            <a:r>
              <a:rPr lang="en-US" altLang="ko-KR" sz="1400" b="1" dirty="0" smtClean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rgbClr val="595959"/>
                </a:solidFill>
                <a:latin typeface="+mn-ea"/>
              </a:rPr>
              <a:t>선택된 </a:t>
            </a:r>
            <a:r>
              <a:rPr lang="ko-KR" altLang="en-US" sz="1400" b="1" dirty="0">
                <a:solidFill>
                  <a:srgbClr val="595959"/>
                </a:solidFill>
                <a:latin typeface="+mn-ea"/>
              </a:rPr>
              <a:t>변수들의 </a:t>
            </a:r>
            <a:r>
              <a:rPr lang="ko-KR" altLang="en-US" sz="1400" b="1" dirty="0" err="1">
                <a:solidFill>
                  <a:srgbClr val="595959"/>
                </a:solidFill>
                <a:latin typeface="+mn-ea"/>
              </a:rPr>
              <a:t>결측값을</a:t>
            </a:r>
            <a:r>
              <a:rPr lang="ko-KR" altLang="en-US" sz="1400" b="1" dirty="0">
                <a:solidFill>
                  <a:srgbClr val="595959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595959"/>
                </a:solidFill>
                <a:latin typeface="+mn-ea"/>
              </a:rPr>
              <a:t>평균값으로 </a:t>
            </a:r>
            <a:r>
              <a:rPr lang="ko-KR" altLang="en-US" sz="1400" b="1" dirty="0" smtClean="0">
                <a:solidFill>
                  <a:srgbClr val="595959"/>
                </a:solidFill>
                <a:latin typeface="+mn-ea"/>
              </a:rPr>
              <a:t>대체</a:t>
            </a:r>
            <a:endParaRPr lang="en-US" altLang="ko-KR" sz="1400" b="1" dirty="0" smtClean="0">
              <a:solidFill>
                <a:srgbClr val="595959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b="1" dirty="0">
              <a:solidFill>
                <a:srgbClr val="595959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err="1" smtClean="0">
                <a:solidFill>
                  <a:srgbClr val="595959"/>
                </a:solidFill>
                <a:latin typeface="+mn-ea"/>
              </a:rPr>
              <a:t>이상치를</a:t>
            </a:r>
            <a:r>
              <a:rPr lang="ko-KR" altLang="en-US" sz="1400" b="1" dirty="0" smtClean="0">
                <a:solidFill>
                  <a:srgbClr val="595959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595959"/>
                </a:solidFill>
                <a:latin typeface="+mn-ea"/>
              </a:rPr>
              <a:t>탐지하고 중앙값으로 대체</a:t>
            </a:r>
            <a:endParaRPr lang="en-US" altLang="ko-KR" sz="1400" b="1" dirty="0" smtClean="0">
              <a:solidFill>
                <a:srgbClr val="595959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b="1" dirty="0" smtClean="0">
              <a:solidFill>
                <a:srgbClr val="595959"/>
              </a:solidFill>
              <a:latin typeface="+mn-ea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400" b="1" dirty="0">
                <a:solidFill>
                  <a:srgbClr val="595959"/>
                </a:solidFill>
                <a:latin typeface="+mn-ea"/>
                <a:cs typeface="KoPubWorld돋움체 Light" panose="00000300000000000000" pitchFamily="2" charset="-127"/>
              </a:rPr>
              <a:t>혈색소 수치와 키</a:t>
            </a:r>
            <a:r>
              <a:rPr lang="en-US" altLang="ko-KR" sz="1400" b="1" dirty="0">
                <a:solidFill>
                  <a:srgbClr val="595959"/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400" b="1" dirty="0">
                <a:solidFill>
                  <a:srgbClr val="595959"/>
                </a:solidFill>
                <a:latin typeface="+mn-ea"/>
                <a:cs typeface="KoPubWorld돋움체 Light" panose="00000300000000000000" pitchFamily="2" charset="-127"/>
              </a:rPr>
              <a:t>몸무게</a:t>
            </a:r>
            <a:r>
              <a:rPr lang="en-US" altLang="ko-KR" sz="1400" b="1" dirty="0">
                <a:solidFill>
                  <a:srgbClr val="595959"/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400" b="1" dirty="0" err="1">
                <a:solidFill>
                  <a:srgbClr val="595959"/>
                </a:solidFill>
                <a:latin typeface="+mn-ea"/>
                <a:cs typeface="KoPubWorld돋움체 Light" panose="00000300000000000000" pitchFamily="2" charset="-127"/>
              </a:rPr>
              <a:t>흡연여부</a:t>
            </a:r>
            <a:r>
              <a:rPr lang="en-US" altLang="ko-KR" sz="1400" b="1" dirty="0">
                <a:solidFill>
                  <a:srgbClr val="595959"/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400" b="1" dirty="0" err="1">
                <a:solidFill>
                  <a:srgbClr val="595959"/>
                </a:solidFill>
                <a:latin typeface="+mn-ea"/>
                <a:cs typeface="KoPubWorld돋움체 Light" panose="00000300000000000000" pitchFamily="2" charset="-127"/>
              </a:rPr>
              <a:t>혈청크레아티닌</a:t>
            </a:r>
            <a:r>
              <a:rPr lang="en-US" altLang="ko-KR" sz="1400" b="1" dirty="0">
                <a:solidFill>
                  <a:srgbClr val="595959"/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400" b="1" dirty="0">
                <a:solidFill>
                  <a:srgbClr val="595959"/>
                </a:solidFill>
                <a:latin typeface="+mn-ea"/>
                <a:cs typeface="KoPubWorld돋움체 Light" panose="00000300000000000000" pitchFamily="2" charset="-127"/>
              </a:rPr>
              <a:t>허리둘레</a:t>
            </a:r>
            <a:r>
              <a:rPr lang="en-US" altLang="ko-KR" sz="1400" b="1" dirty="0">
                <a:solidFill>
                  <a:srgbClr val="595959"/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400" b="1" dirty="0" err="1">
                <a:solidFill>
                  <a:srgbClr val="595959"/>
                </a:solidFill>
                <a:latin typeface="+mn-ea"/>
                <a:cs typeface="KoPubWorld돋움체 Light" panose="00000300000000000000" pitchFamily="2" charset="-127"/>
              </a:rPr>
              <a:t>감마지피티</a:t>
            </a:r>
            <a:r>
              <a:rPr lang="en-US" altLang="ko-KR" sz="1400" b="1" dirty="0">
                <a:solidFill>
                  <a:srgbClr val="595959"/>
                </a:solidFill>
                <a:latin typeface="+mn-ea"/>
                <a:cs typeface="KoPubWorld돋움체 Light" panose="00000300000000000000" pitchFamily="2" charset="-127"/>
              </a:rPr>
              <a:t>(</a:t>
            </a:r>
            <a:r>
              <a:rPr lang="ko-KR" altLang="en-US" sz="1400" b="1" dirty="0">
                <a:solidFill>
                  <a:srgbClr val="595959"/>
                </a:solidFill>
                <a:latin typeface="+mn-ea"/>
                <a:cs typeface="KoPubWorld돋움체 Light" panose="00000300000000000000" pitchFamily="2" charset="-127"/>
              </a:rPr>
              <a:t>간</a:t>
            </a:r>
            <a:r>
              <a:rPr lang="en-US" altLang="ko-KR" sz="1400" b="1" dirty="0">
                <a:solidFill>
                  <a:srgbClr val="595959"/>
                </a:solidFill>
                <a:latin typeface="+mn-ea"/>
                <a:cs typeface="KoPubWorld돋움체 Light" panose="00000300000000000000" pitchFamily="2" charset="-127"/>
              </a:rPr>
              <a:t>),</a:t>
            </a:r>
            <a:r>
              <a:rPr lang="ko-KR" altLang="en-US" sz="1400" b="1" dirty="0" err="1">
                <a:solidFill>
                  <a:srgbClr val="595959"/>
                </a:solidFill>
                <a:latin typeface="+mn-ea"/>
                <a:cs typeface="KoPubWorld돋움체 Light" panose="00000300000000000000" pitchFamily="2" charset="-127"/>
              </a:rPr>
              <a:t>성별순으로</a:t>
            </a:r>
            <a:r>
              <a:rPr lang="ko-KR" altLang="en-US" sz="1400" b="1" dirty="0">
                <a:solidFill>
                  <a:srgbClr val="595959"/>
                </a:solidFill>
                <a:latin typeface="+mn-ea"/>
                <a:cs typeface="KoPubWorld돋움체 Light" panose="00000300000000000000" pitchFamily="2" charset="-127"/>
              </a:rPr>
              <a:t> 상관관계가 높다고 할 수 있다</a:t>
            </a:r>
            <a:r>
              <a:rPr lang="en-US" altLang="ko-KR" sz="1400" b="1" dirty="0" smtClean="0">
                <a:solidFill>
                  <a:srgbClr val="595959"/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ko-KR" altLang="en-US" sz="1400" b="1" dirty="0">
              <a:solidFill>
                <a:srgbClr val="595959"/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46199" y="1445511"/>
            <a:ext cx="2340000" cy="4684435"/>
            <a:chOff x="4476000" y="1357174"/>
            <a:chExt cx="2340000" cy="468443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F6D6EE-60E7-4C7D-A6E5-DDF46BE3D41D}"/>
                </a:ext>
              </a:extLst>
            </p:cNvPr>
            <p:cNvSpPr/>
            <p:nvPr/>
          </p:nvSpPr>
          <p:spPr>
            <a:xfrm>
              <a:off x="4476000" y="1357174"/>
              <a:ext cx="2340000" cy="360000"/>
            </a:xfrm>
            <a:prstGeom prst="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이상치 처리</a:t>
              </a:r>
              <a:endParaRPr lang="ko-KR" altLang="en-US" dirty="0"/>
            </a:p>
          </p:txBody>
        </p:sp>
        <p:pic>
          <p:nvPicPr>
            <p:cNvPr id="10" name="그림 9"/>
            <p:cNvPicPr>
              <a:picLocks/>
            </p:cNvPicPr>
            <p:nvPr/>
          </p:nvPicPr>
          <p:blipFill rotWithShape="1">
            <a:blip r:embed="rId4"/>
            <a:srcRect r="22638" b="3294"/>
            <a:stretch/>
          </p:blipFill>
          <p:spPr>
            <a:xfrm>
              <a:off x="4476000" y="1721609"/>
              <a:ext cx="2340000" cy="4320000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5517260" y="1445511"/>
            <a:ext cx="2340000" cy="4680000"/>
            <a:chOff x="974233" y="1507721"/>
            <a:chExt cx="2880000" cy="4680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298B826-E1A7-4AAD-A2E9-FEF678DBFCF4}"/>
                </a:ext>
              </a:extLst>
            </p:cNvPr>
            <p:cNvSpPr/>
            <p:nvPr/>
          </p:nvSpPr>
          <p:spPr>
            <a:xfrm>
              <a:off x="974233" y="1507721"/>
              <a:ext cx="2880000" cy="360000"/>
            </a:xfrm>
            <a:prstGeom prst="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상관관계</a:t>
              </a:r>
              <a:endParaRPr lang="ko-KR" altLang="en-US" dirty="0"/>
            </a:p>
          </p:txBody>
        </p:sp>
        <p:pic>
          <p:nvPicPr>
            <p:cNvPr id="19" name="그림 18"/>
            <p:cNvPicPr>
              <a:picLocks/>
            </p:cNvPicPr>
            <p:nvPr/>
          </p:nvPicPr>
          <p:blipFill rotWithShape="1">
            <a:blip r:embed="rId5"/>
            <a:srcRect l="4746" r="4143"/>
            <a:stretch/>
          </p:blipFill>
          <p:spPr>
            <a:xfrm>
              <a:off x="974233" y="1867721"/>
              <a:ext cx="2880000" cy="43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46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  <a:endPara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데이터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전처리 및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EDA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098846" y="5945945"/>
            <a:ext cx="1000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11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서울특별시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)-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남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15.1392,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여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13.360, 26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부산광역시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)-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남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15.073,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여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13.283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41(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경기도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)-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남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15.211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여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13.367,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43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충청북도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)-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남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15.153,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여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13.347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고지대 지역에서 혈색소 수치가 높게 나타났습니다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AutoShape 2" descr="data:image/png;base64,iVBORw0KGgoAAAANSUhEUgAAAe0AAAETCAYAAAAbLF6SAAAAOXRFWHRTb2Z0d2FyZQBNYXRwbG90bGliIHZlcnNpb24zLjcuMSwgaHR0cHM6Ly9tYXRwbG90bGliLm9yZy/bCgiHAAAACXBIWXMAAAsTAAALEwEAmpwYAAAfxklEQVR4nO3deZwcdZ3/8deHnKAIBEbQDSEsIC4qikQQERQXkEtR8Vg5XK+NiMolC4jhDKwcigrsilHEFfyxoj6UQ0FlFxAQkKi7ovATdAUEBIdEbhJyfPaPqiGdTvdMZ2b6qJnX8/GYx3RVV9f3082Qd32rvv2tyEwkSVLvW6PbBUiSpNYY2pIkVYShLUlSRRjakiRVhKEtSVJFGNpSRUSE/7+2ICKi2zVI7eI/AqqciFg7Ir4WEfMj4tcR8ema57aJiK/WLO8dEbfU/PxP3b5+UfP4VRFxQ822/1WuPz0iXl/+nF6z/fy6fX0tIrYuHx8eEQfWPLd+RNxcV8vAzz0R8boW3vrNETGprs0vRMTrB6nphIh4a/n4bRExp+a5LSPi2vJzPHcg7CLiPyNiQkR8PSJm1hcREZtExDURcWNEHB0RV5aP/73+M615zcA29T/3NWqj7rU31nxWB9Ss/2Ltey/XTQBuq1nePCIuKB/fNEgbV0fE9MHqaPK6F0XED4fY5qtN6n9V7d+q1IqJ3S5AGoazgFsy84NliH0lIn4JPA08H/jvgQ0z8wfADwaWI+I3EfFi4JRy1Qtq9vtK4IrMPLOuvYms+H9lYt36WmsAn4iIh4HXAhfX1LEA2KHRmymDdOOm73aFdTJzySC1NavpwIjYDngp8Jua574IHJuZt0bEecD+wDeBKUA02PeAlwI/z8zjImIT4LWZWRueU+pfkJn7NHpDEXERsD5wT4PndgR2Aa6uWb1pRHwKOBOY0KC+GcCfa5Ynlts1rKts54XAm4DtgfsbbTOIE4GtIuJvM/N/G22QmR9u8tpmn6/UlH8wqqKdMvNggMxcEhGfBU7LzH0jYhbw8YENy57Y6az4W1+WmQ8CHy6frw2xAJavRh0bRcSNNctbAIcCvwPWWo39TBhqg4jYFtgiInYAHgAuLZ+aCXynbtvammYAnweuBXalOKgZCKp1M/PWcruzgHMpQnvIcljxObX0mUXEbcBTDZ56Cvhjo9dk5k0R8TvgjLKNtYAfAr8Crgf+lrr3DryN4nOakZn3lev2johbgE2alHcOcDBwVETcVvO6wd5PAMdTHHDsDlwcEbMz8zd1250DbFezagtg+8z8/VBtSI0Y2qqi5RExMTOXlsvPA55ssu32wIWZecHAiojYFPhKuTh1BHU8VNvDjIivA28HHgFeBfy65rl1gNuBRoGwGLhkiLaOBt5L0TveMzNfW+73vPoN62o6iSKsNyt/BkJ6Y2rCMjPvLXvN7TIlM18zjNedBpybmf8NEBHfAW7MzNfXv/eIWA/YCdgD+PeIeFf51A8y8/0NLh2sQRHYD2fm1yLiVuDSiPhkZg52Kn1X4FiKg4f3ZubSiNgf+HJE3AvMy8z5AJl5aM3rNga+DTTskUutMLRVRd8BzoyI44D1KHpiEyPiGmBt4M667Qeu1U4F/oYisN5WPndLi23+W/m79vrlpLpe7UxgxzIAj6p7/drAHZm5R4vtPScijgQeyMxLI6IfuCoiDsvMmxts/nBE3AwsK5enAweUvdZ3Ai8v1y8FJte0EcBmZY90q9WtsUHNtwB3Z+ZB5aobIuK6Jpufm5nfbfLcRGDdcp8TgHWArSPiW9ScZYiINYF/B07JzHsi4rBy+ZNN6tuV4gzMdyj+fsjM30bEvsDZEXEs8IHMfKTudROB3YBDMvOugfWZeQ/w5ojYieIyS/0BwhTgIuCTmbk6Z3OklRjaqqJTgSOBn1CE0+mZeTVA/elx4GfAGRFxEPAM8Cfgrsy8rty+1TYPKX8/d202M182yPYPAI/VLD8OvLwMs0Yuzcyz61dGxDFAH2X4ZOa1EbEfRXitIjPfPEhN/ay4Zvu/QG39rwJ+mZk71x2IDMvAmYCa5Y8Nc1dzgHkRcTLFQcaFmXkFcEVdT3tn4KKaHu6vKU6Lbwk0usHCs8DbM/NPABHxbeDozPwjcEA5OG5hg/e1FDimWbGZeQNwQ+26iHgB8HXgXuA9EfGz9KYPGiZDW5WTmcvKa4UPZuag12DL3ujOg2xSew1yOTCl7BVNouiRTxts/+Vo4I82eGpa7frMfJyi1zvwuvnA6zNz0WD7B/4tM58oX/MaimvxmwGLyn3cx8oDr4iIvwdObrCvdYDPlPU8UY5m/gjFdewzKHqCrVhO8flAMdBtcvmZbUhdQEYxsv8tFL3lRwfZZ39mvqV+ZWb+OSI+x4ozBJMjYuCgLIC7y+1+1GS/d1NcWgB4LuQz86d1202iZmxB2XNeRUR8l+JszYA1gL8Dflu36Y8y88SI2Av4NPDpzLyurP3yiPinJvVKgzK0VVVrA//EqgOnFlH0alcSEdsAJ1EMHFqDIlweoBhMNOBW4H0UI4kXUYTh9YMVUR40rHLgUPaQZw71+qHUBPabgLkUPe5fA2sCe1Gccbiw7jX/Cfxng5reQzHye8AhwNnAe4DvAa1+/eh/gMPLr1B9j+JU+xXAg9QFf2aeBpwWEbfX975XwwNN1u8ObFr7fES8hSIkV1KeUZlC0eMdtszcr26/zweuafTeysF+O1GMQXi8fP15EfFzVhz0SKvF0NaYUo7ePbTBU98Fdq8dtRsRr6AIm5eUr/0dxaCtlUTEK5u1Vw5AOpHi1HOtJcBh5TYDvc1aawDX1Z2eb9jbLL0V+FxmDpxefxq4qBxNvgNweU1NO1Fcz32wbh/LKIIfgMx8mmLU9GrJzIcpDhgaanLJYSQTnrwCOJxV55WYDiyoq+0Kiv+mjer6Tfn7g8DsuqcnAd+MiNozBcuBN2bms8MpOjP/Anyqwfqfl3VsOJz9anwztFVVT1J8Z7fRNeJFmfnGunX9wHYRsZDiWvP6FCPL/8zQlpY/1PwesDFwZu3o9HoDvc0W2hnM5cCJEXEfxSn9qRSjpLdj5bMFAC8GvpmZ9etb9SzFmYja9706FjdYl4Ncz78gM7/S5Dkovqs9NzN/MoxaVi0k82vA10ZjXxTBvmzIrRob7uercSwcD6HxoPw60MEUvdJ1KXpo11N8PefpEex3Z4rea6PvWl/eYKKWYau5pr05xen72yiuef+lbruXUox2n7zKTopJUY4crZo6ISLeQeOeNsCXM7Ola/ER8cvMfPVo1iZ1mqEtaVyo+26/VEmGtiRJFeENQyRJqoieHoi2wQYb5MyZM7tdhiRJHfOLX/zikczsa/RcT4f2zJkzmT9//tAbSpI0RpRz2DfUttAu5wk+Bdh2YL7liOijGGk7leJrJeeV0w1KkqQhtLOnvQ/Fd0u3r1n3WeD4Vm59J0mSVta20M7My2DF7Eg1s/8cGRHTgDsz8zPtal+SpLGmk6PHNwG2AU7KzPdRzJB0UP1GETE7IuZHxPz+/vqZISVJGr86GdpPAzdk5qPl8mXAtvUbZea8zJyVmbP6+hoOnpMkaVzqZGjfDWxeDlCD4lq3g9AkSWpRJ77ytQQgMxdHxLnAtyJiAUXP+6gOtC9J0pjQ9tDOzD1rHl8JXNnuNiVJGoucxlSSpIro6RnRGtn2n78xKvv5xVnvG5X9jNTRRx/NQw89xEYbbcSZZ47aXRwlSWNQ5UJ7rHnooYd44IEHul3GavFAQ5K6w9DugMHODqz9yBNMAO575IlBt+uVMwNQzQMNSRoLDO0uWz75eSv97gVDXYKo4oGGJI0FhnaXPbXF7t0uYbVV8UCjVR5oSOplhrZWWxUPNKrGcQOSGjG0pR7kuAFJjRjaUhc4bkDScBjaUg/qxXEDkrrP0JZ6kOMGJDViaEtqiSP0pe5z7nFJkirCnrakccuv1qlqDG1JY9aQo/R/ezcTFj/uKH1VhqfHJUmqCHvaksatqn21ztP5MrQljVtV+2qdM+XJ0JakHuFMeRpK265pR8SEiDgtIq5u8NyZEfGjdrUtSWPR8snPY9mUF1TmdL5GXzt72vsAlwPb166MiEPK9a9uY9uSNOZU7XS+Rl/bQjszLwOIiOfWRcQbgaWZeWPt+loRMRuYDTBjxox2lSdJUuV07Jp2RGwM7J6Zxw22XWbOA+YBzJo1KztRmySpPRzxPro6ORBtP2CjiDi/XH5pRByfmXM7WIMkaRQ5gU1ndSy0M/MLtcsRcY2BLUlS6zoR2kuarF/cgbYlSV1UtQlsel3bQzsz92yyfu92ty1J6i5HvI8u5x6XJKkinBFNqnHfKa8Ylf3MOOH2UdmPJNUytKUKG4sHGX5FSN3Wy3+DhrbaZiwGitrPm2Ko23r5b9DQltRRQx3MLV04DZjI0oX3DrptLx3M9XLPTGOLoS2pp2wwdTmwtPzdG4Y60Lj/jmk8/MzgBxq9dJAx3lX5bmqGdhNVO3KuWr1SM0dt/Wi3Sxjz/PeiugztJnr5mkYjVatXGkt68ezAYPz3YnC9PCHMuA3tql1Xq1q90njSa2cH/PdiZHp5QphxG9pDqdqRc9XqldQ9/ntRXYZ2E7125DyUqtUrqXv896K6DG1JUtc5r0NrnHtckqSKMLQlSaoIQ1uSpIowtCVJqghDW5KkijC0JUmqiLZ95SsiJgCnANtm5h7lulOBacDzgNsz87Ptal+SpG5p1/zu7fye9j7A5cD2Aysyc87A44j4UUR8KTOfamMNkiR1XLvmd29baGfmZQARscpzUaxcDjzTrvYlSWqnwSaEadf87t26pn0YcGFmrjLxbUTMjoj5ETG/v7+/C6VJktSbOh7aEfFuYHJmXtro+cycl5mzMnNWX19fh6uTJGnkNpi6nA3XHP2bsnR07vGI2BfYKjNP6mS7kiR1UrtuytKJnvYSgIjYBJgHbBQR55c/L+1A+5IkjQlt72ln5p7l73uBDdvdniRJY5WTq0iSVBGGtiRJFWFoS5JUEYa2JEkVYWhLklQRhrYkSRVhaEuSVBGGtiRJFWFoS5JUEYa2JEkVYWhLklQRhrYkSRVhaEuSVBGGtiRJFWFoS5JUEYa2JEkVYWhLklQRhrYkSRVhaEuSVBFtC+2ImBARp0XE1TXrdo2IH0TEpRFxdrvaliRpLGpnT3sf4HJgIkBEBPAp4B2Z+W7g6YjYrY3tS5I0prQttDPzssy8tWbVS4A7MnNxufx9YJd2tS9J0ljTyWva6wMLa5YXlutWEhGzI2J+RMzv7+/vWHGSJPW6Tob2AmC9muVp5bqVZOa8zJyVmbP6+vo6VpwkSb2uk6H9e+DlETGlXN4XuL6D7UuSVGkTO9DGEoDMXBYRc4FvRsSTQD/w4w60L0nSmND20M7MPWseXwtc2+42JUkai5xcRZKkijC0JUmqCENbkqSKMLQlSaoIQ1uSpIowtCVJqghDW5KkijC0JUmqCENbkqSKMLQlSaoIQ1uSpIowtCVJqoiWbhgSEccAE2pWPQ7clJm/aktVkiRpFa32tF9GEfC/AqYAbwAOi4iPt6swSZK0slZD++HMPCUzr8rME4GHMvP9wNbtK02SJNVqNbTXrVteq/z9zOiVIkmSBtPSNW3gzoj4DvBbilPl3y3XP9SWqiRJ0ipaCu3MPDsiLgZmAudm5iPl+s+0sTZJklSjpdPjERHA3wLPB7aOiDe0tSpJkrSKVk+PzwMeAJ4ol5cC1w+nwYg4AtgWeJbia2Qfzcynh7MvSZLGk1ZD+4nMPGmkjUXEusCumbl3uXwMsBtw2Uj3LUnSWNfq6PGMiFeMQnuPAX+OiBdFxJrAJsCNtRtExOyImB8R8/v7+0ehSUmSxoZWe9oPAPMi4gkggGcHesurIzMzIi4EDgEWUMyqtqBum3kUp+OZNWtWrm4bkiSNVa2G9maZucNIG4uIrYF9MvNT5fI7IuLDmfnVke5bkqSxrtXT46M1UOxFFD31Ac9QfI1MkiQNodWe9o4RcQdwPyM4PQ78GNg5Ir4BLKaYWe3QYexHkqRxp9XJVV4XES8BNqAI7WXDaSwzE/j0cF4rSdJ41+qtOb9EcSr9AYrQXgrc0sa6JElSnVZPjy/KzCPaWokkSRpUqwPRJElSlw3a046I8ymCffuIuBJ4kPL0eGZ+tAP1SZKk0lCnx0+lmB+83rAGokmSpOEbNLQz8/5OFSJJkgbnNW1JkirC0JYkqSIMbUmSKsLQliSpIgxtSZIqwtCWJKkiDG1JkirC0JYkqSIMbUmSKsLQliSpIgxtSZIqwtCWJKkihrrL16iLiM2AT5eLy4ATM/PBTtchSVLVdDS0IyKA04GPZObCTrYtSVLVdbqn/RrgT8C/RMTawLWZ+dUO1yBJUiV1+pr2TODlwOGZeQCwbUTsVLtBRMyOiPkRMb+/v7/D5UmS1Ls6HdpPAz/JzEXl8uXAtrUbZOa8zJyVmbP6+vo6XJ4kSb2r06H9C2C7muXtgV93uAZJkiqpo9e0M/PPEfHjiLgEeAq4JzP/q5M1SJJUVR3/yldmfgX4SqfblSSp6pxcRZKkijC0JUmqCENbkqSKMLQlSaoIQ1uSpIowtCVJqghDW5KkijC0JUmqCENbkqSKMLQlSaoIQ1uSpIowtCVJqghDW5KkijC0JUmqCENbkqSKMLQlSaoIQ1uSpIowtCVJqghDW5KkiuhKaEfExIj4fxHx5W60L0lSFXWrpz0H+DowoUvtS5JUOR0P7YjYH5gP3NXptiVJqrKOhnZEbANslJlXDrLN7IiYHxHz+/v7O1idJEm9rdM97X8AtoyI84HTgB0j4pDaDTJzXmbOysxZfX19HS5PkqTeNbGTjWXmMQOPI2ImMCcz/62TNUiSVFUdDe06y4Clq/uitadM4AM7zGD6ulOJGH7jj8UXhv/iGnfeeWfD9VOnTmX69OlMmjRpVNqRJKlroZ2ZfwIOXt3XfWCHGWy92d8wea21iRGk9mYTHh72a2tNefHfrbIuM1mwYAH3338/m2666ai0I0lS5SZXmb7u1BEHdrtFBOuvvz6LFi3qdimSpDGkcqEdQU8H9oAq1ChJqpbKhbYkSeOVoS1JUkUY2pIkVUQ3v/LVcX+4+y6+fO7ZrL9BH294xQymTJ7Mj6+7kalTprDVlptz8Pvfy79ecDHrrbsO++/3Fj502HGcfMyhTH/xRt0uXZKk8RXav7ztVl7z2h151/4Hsd7jd3HwUcdz6QXnAPCBTxzL2/bajY996ED+8ePHcMddv2fv3d5oYEuSesa4Oj3+zvceyBprBKcefwx/uOc+/tK/gDn/8nnm/MvnWbZ8OQv/+igAB77zrXz7sqvZZ/dduluwJEk1xlVPOyLY7x8OZPGiRRzx/v140YYv5NTjjlhpm8efeJJ53/gW551xAiefdS6nffrILlUrSdLKxlVo/+SqK7nh2mtY8uwS3r73bkyePImDDvln1ln7+bywb31OOOrjHHfq5zj5mEPZasvNuea6n3HdTT/njTtu1+3SJUkaX6G92577sNue+wArpjH94P7vXGmb88448bnHZ5z4z50rTpKkIYyra9qSJFWZoS1JUkUY2pIkVYShLUlSRRjakiRVROVHjx90zg9HdX8/O2LbUd2fJEmjxZ72MC1btowTTv8ie+yxR7dLkSSNE4b2MP3wmuvZZ/ddWLp0abdLkSSNEx0/PR4RXwKWA9OAH2TmxZ2uYTS85c1v6nYJkqRxpuOhnZkfBYiIAH4KVDK0JUnqtG6eHp8CLKxfGRGzI2J+RMzv7+/vQlmSJPWmbob2qcCZ9Sszc15mzsrMWX19fV0oS5Kk3tSVr3xFxBHArzLzppHu66JD9xrW6wZuGDJSkyZNGpX9SJI0lI73tCPiEOCpzPxmp9tuh6uuuqrbJUiSxomOhnZEvA44Fnh1RJxf/ngOXJKkFnT09Hhm/gyY0ck2JUkaK5xcRZKkijC0JUmqCENbkqSKqPxdvp5/4S7Del2zL3xt+OH/GH4xkiS1UeVDu1s+cewprLHGGjy2GPbee28OPPDAbpckSRrjDO1hOvf0EwCY/KKt2HnnnQ1tSVLbeU17hBYvXsy0adO6XYYkaRwwtEdozpw5HH300d0uQ5I0DhjaI3DOvG+wzTbbsOOOO3a7FEnSOGBoD9OXv/4frLXWmhxwwAHdLkWSNE5UfiDakx+4dlivG8ldvm6+7Vec9a9fZY837cTBBx8MwNy5c/FWopKkdqp8aHfDDq/Zht/fdg0AU178si5XI0kaLzw9LklSRRjakiRVROVCOxMys9tlDKkKNUqSqqVyoX3/o4t49uknejoUM5MFCxYwderUbpciSRpDKjcQ7cKb7+MDwPR1pxIx/P0si8dHpZ6JjzU+7pk6dSrTp08flTYkSYIKhvYTi5dxznV/HPF+vrf2WaNQDcw44fZR2Y8kSUPpeGhHxAHAe4BlwM2ZeWana5AkqYo6ek07ItYGDgL2zcy3A6+IiC06WYMkSVXV6YForwN+kitGkV0G7NLhGiRJqqTo5CjsiNgfmJKZF5bLbwK2z8zP1GwzG5hdLm4J/K5N5WwAPNKmfbdD1eoFa+6EqtUL1twJVasXrLnWJpnZcF7sTl/TXgDUzvs5rVz3nMycB8xrdyERMT8zZ7W7ndFStXrBmjuhavWCNXdC1eoFa25Vp0+P3wrsGvHcl7XeCvy0wzVIklRJHe1pZ+ajEXERcElELAX+OzP/fydrkCSpqjr+la/MvAS4pNPtNtD2U/CjrGr1gjV3QtXqBWvuhKrVC9bcko4ORJMkScNXubnHJUkarwxtSZIqonJzj49EOWr9NGAj4BngnswcnUnIR1lETABOAbbNzD3KdbsCRwBPAfdn5pFdLHEljeot1x8JHJSZ23StuCaafManUnwV8XnA7Zn52S6WuIomNZ8M/A0wGXgMOCIzl3avyhWa/V2Uz50JvDIz39yV4ppo8hlfA/y+ZrNjM/PRLpTXUJOa+4C5wFTgWeC8zPx196pcob7emloHvBw4JzMv7UqBDTT5jN8L7As8AawHfDQz+9tZx7gKbWA34JnM/CBARPxTRGzdK3/IdfYBLge2h+cOOD4F7JWZiyPi1IjYLTN/0s0ia6xUL0BEvI5icpwFzV7UZavUnJlzBh5HxI8i4kuZ+VQ3imuiUc0nDjwuA/zvgR91vrSGVqkXICIOKde/uhtFDaFhzZl5cHfKaUmjmj8LHJ+Z93WnpEGtVG8ZdM99vhHxXeDK7pTWVKPP+GPATpmZEfEeYH/gi+0sYryF9tPA+jXLfcAOQM+FdmZeBrDiK+28BLgjMxeXy98H3gH0RGg3qJfM/Fm57ogulTWoRjUPKA+SllOckekZQ9S8JrAVcHGHy2qqUb0R8UZgaWbe2Oh9dFuTz/jJiJgLzAR+mplf6UJpTdXXHBEblk8dGRHTgDtrZ57stiH+jrejqPfpTtc1mCY1/xx4aUTcBWwLtP3vYlyFdvmPxFYRcQHF6YyHgbW6XFar1gcW1iwvZOUDEI2uw4ALM3N5twsZSkSsB3yBYm7/z2fm3d2tqLmI2BjYPTOP63YtqyMz3wbPHcx9KSL+kJn/1d2qBrUJsA2wczk/xrERcVBmXtTtwlpwONAzl/6GcAHwIeBO4H7gf9vd4LgbiJaZ8zLzQ5l5OPA4cG+XS2rVAoprJgNWmQJWoyMi3g1M7qXraYPJzL9m5j9SnI15WUS8qsslDWY/YKOIOD8izqfopRzf7aJaVd7s6Apg627XMoSngRtqrrtfRtET7GnlXR+fysyHul3LUMqzGZ/MzKMy8wLgRuDkdrc7rnratSJiHeDdwF7drqVFvwdeHhFTylPk+wLXd7mmMSci9gW2ysyTul3L6iqvqy0Bnt/tWprJzC/ULkfENZk5t8nmvWpnimubvexuYPOImJCZyyiuw/bcZcAGPklx1qgK1mXlM7XPUFw+aatxFdrlqa1zKa5VbgAc1mODjBpZApCZy8prat+MiCeBfuDHXa2ssSUtruslSwAiYhOKGY6+V/YCAb7Qo1PtDtQ8HTiL4qzRmhRTA9/YzcKaaPY3sLjJ+l7wXM0R8TmKg6GpwK2ZeVPXqhrcwL8XiyPiXOBbEbGAoud9VFcra6z2M34h0JeZv+1iPa0Y+Ix/FxG3RMQlFP//TQOOaXfjzogmSVJFjLtr2pIkVZWhLUlSRRjakiRVhKEtSVJFGNqSJFWEoS1JUkUY2pIkVcS4mlxFGksi4iTgBRT/H19BMZf+HOA+iklAtsrMN5Xzfc8FHqWYwemTmflEk31uTHF3qPspbk+6bWa+JiIOAmYBGwOfA5Jifva/AusAJ5WTTVyVmXvW7GtOZn4kIr4P3EFx69AtgLMz847R/USksc/QlqrrHmA74Eng48Ay4ODM/EtEbApcXW53BnB0Zt4fEXsAsymCt5GjgdMz81cR8QJW3ABhAjA1M99Rzix4A7BrZi6KiA2Ab1BMCTypZl8Tyh8opny8ODPvKO869WXgXSN7+9L4Y2hLFRQRb6O4AcTHKHrE36eYfvwvFA/+WE5fCbAZ8PHyloJTgQcG2fVmwO3lPh4vbzk44Obydx9wX2YuKrd7JCImsaoJNY8TuKvcfmE597+k1WRoS9W0BXBVeZOQXSlC8a8R8eLMfDAiNqeYXx+K0+Wfz8yHW9jv74BXAfPLW35uWfPc0vJ3PzA9IqbW9LQXlc89FRF9mdlPcZOKAQG8Gvh5RMwE/ry6b1iSoS1V1SXA2eXp7seAh4ATgNMj4lGKgH2k3HYOcF5ELKQYfDo3M+9rst+5wGcj4imKnvKfyvXLyp+Bu4kdA3y9bOsFFHdnguIOTRdExL0U19gHgn4psFdEvJPiXs/HjujdS+OUNwyRxqCI2AV4e2YeOoJ9bAGcmZlvH4V6rsnMXUe6H2m8s6ctjRER8QbgPRS3DnwexaCyZtvOBmbUrb6J4lT6JyhumbkecPgoldfrt2eVKsGetiRJFeHkKpIkVYShLUlSRRjakiRVhKEtSVJFGNqSJFXE/wHxDRwYZusxK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31700" y="2013948"/>
            <a:ext cx="1548000" cy="3416320"/>
          </a:xfrm>
          <a:prstGeom prst="rect">
            <a:avLst/>
          </a:prstGeom>
          <a:ln>
            <a:solidFill>
              <a:srgbClr val="85EFE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err="1" smtClean="0">
                <a:solidFill>
                  <a:srgbClr val="595959"/>
                </a:solidFill>
                <a:latin typeface="+mn-ea"/>
              </a:rPr>
              <a:t>시도구분</a:t>
            </a:r>
            <a:endParaRPr lang="en-US" altLang="ko-KR" sz="1200" dirty="0" smtClean="0">
              <a:solidFill>
                <a:srgbClr val="595959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  <a:latin typeface="+mn-ea"/>
              </a:rPr>
              <a:t>11 </a:t>
            </a:r>
            <a:r>
              <a:rPr lang="ko-KR" altLang="en-US" sz="1200" dirty="0" smtClean="0">
                <a:solidFill>
                  <a:srgbClr val="595959"/>
                </a:solidFill>
                <a:latin typeface="+mn-ea"/>
              </a:rPr>
              <a:t>서울특별시</a:t>
            </a:r>
            <a:endParaRPr lang="en-US" altLang="ko-KR" sz="1200" dirty="0" smtClean="0">
              <a:solidFill>
                <a:srgbClr val="595959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  <a:latin typeface="+mn-ea"/>
              </a:rPr>
              <a:t>26 </a:t>
            </a:r>
            <a:r>
              <a:rPr lang="ko-KR" altLang="en-US" sz="1200" dirty="0" smtClean="0">
                <a:solidFill>
                  <a:srgbClr val="595959"/>
                </a:solidFill>
                <a:latin typeface="+mn-ea"/>
              </a:rPr>
              <a:t>부산광역시</a:t>
            </a:r>
            <a:endParaRPr lang="en-US" altLang="ko-KR" sz="1200" dirty="0" smtClean="0">
              <a:solidFill>
                <a:srgbClr val="595959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  <a:latin typeface="+mn-ea"/>
              </a:rPr>
              <a:t>27 </a:t>
            </a:r>
            <a:r>
              <a:rPr lang="ko-KR" altLang="en-US" sz="1200" dirty="0" smtClean="0">
                <a:solidFill>
                  <a:srgbClr val="595959"/>
                </a:solidFill>
                <a:latin typeface="+mn-ea"/>
              </a:rPr>
              <a:t>대구광역시</a:t>
            </a:r>
            <a:endParaRPr lang="en-US" altLang="ko-KR" sz="1200" dirty="0" smtClean="0">
              <a:solidFill>
                <a:srgbClr val="595959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  <a:latin typeface="+mn-ea"/>
              </a:rPr>
              <a:t>28 </a:t>
            </a:r>
            <a:r>
              <a:rPr lang="ko-KR" altLang="en-US" sz="1200" dirty="0" smtClean="0">
                <a:solidFill>
                  <a:srgbClr val="595959"/>
                </a:solidFill>
                <a:latin typeface="+mn-ea"/>
              </a:rPr>
              <a:t>인천광역시</a:t>
            </a:r>
            <a:endParaRPr lang="en-US" altLang="ko-KR" sz="1200" dirty="0" smtClean="0">
              <a:solidFill>
                <a:srgbClr val="595959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  <a:latin typeface="+mn-ea"/>
              </a:rPr>
              <a:t>29 </a:t>
            </a:r>
            <a:r>
              <a:rPr lang="ko-KR" altLang="en-US" sz="1200" dirty="0" smtClean="0">
                <a:solidFill>
                  <a:srgbClr val="595959"/>
                </a:solidFill>
                <a:latin typeface="+mn-ea"/>
              </a:rPr>
              <a:t>광주광역시</a:t>
            </a:r>
            <a:endParaRPr lang="en-US" altLang="ko-KR" sz="1200" dirty="0" smtClean="0">
              <a:solidFill>
                <a:srgbClr val="595959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  <a:latin typeface="+mn-ea"/>
              </a:rPr>
              <a:t>30 </a:t>
            </a:r>
            <a:r>
              <a:rPr lang="ko-KR" altLang="en-US" sz="1200" dirty="0" smtClean="0">
                <a:solidFill>
                  <a:srgbClr val="595959"/>
                </a:solidFill>
                <a:latin typeface="+mn-ea"/>
              </a:rPr>
              <a:t>대전광역시</a:t>
            </a:r>
            <a:endParaRPr lang="en-US" altLang="ko-KR" sz="1200" dirty="0" smtClean="0">
              <a:solidFill>
                <a:srgbClr val="595959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  <a:latin typeface="+mn-ea"/>
              </a:rPr>
              <a:t>31 </a:t>
            </a:r>
            <a:r>
              <a:rPr lang="ko-KR" altLang="en-US" sz="1200" dirty="0" smtClean="0">
                <a:solidFill>
                  <a:srgbClr val="595959"/>
                </a:solidFill>
                <a:latin typeface="+mn-ea"/>
              </a:rPr>
              <a:t>울산광역시</a:t>
            </a:r>
            <a:endParaRPr lang="en-US" altLang="ko-KR" sz="1200" dirty="0" smtClean="0">
              <a:solidFill>
                <a:srgbClr val="595959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  <a:latin typeface="+mn-ea"/>
              </a:rPr>
              <a:t>36 </a:t>
            </a:r>
            <a:r>
              <a:rPr lang="ko-KR" altLang="en-US" sz="1200" dirty="0">
                <a:solidFill>
                  <a:srgbClr val="595959"/>
                </a:solidFill>
                <a:latin typeface="+mn-ea"/>
              </a:rPr>
              <a:t>세종특별자치시 </a:t>
            </a:r>
            <a:endParaRPr lang="en-US" altLang="ko-KR" sz="1200" dirty="0" smtClean="0">
              <a:solidFill>
                <a:srgbClr val="595959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  <a:latin typeface="+mn-ea"/>
              </a:rPr>
              <a:t>41 </a:t>
            </a:r>
            <a:r>
              <a:rPr lang="ko-KR" altLang="en-US" sz="1200" dirty="0" smtClean="0">
                <a:solidFill>
                  <a:srgbClr val="595959"/>
                </a:solidFill>
                <a:latin typeface="+mn-ea"/>
              </a:rPr>
              <a:t>경기도 </a:t>
            </a:r>
            <a:endParaRPr lang="en-US" altLang="ko-KR" sz="1200" dirty="0" smtClean="0">
              <a:solidFill>
                <a:srgbClr val="595959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  <a:latin typeface="+mn-ea"/>
              </a:rPr>
              <a:t>42 </a:t>
            </a:r>
            <a:r>
              <a:rPr lang="ko-KR" altLang="en-US" sz="1200" dirty="0">
                <a:solidFill>
                  <a:srgbClr val="595959"/>
                </a:solidFill>
                <a:latin typeface="+mn-ea"/>
              </a:rPr>
              <a:t>강원도 </a:t>
            </a:r>
            <a:endParaRPr lang="en-US" altLang="ko-KR" sz="1200" dirty="0" smtClean="0">
              <a:solidFill>
                <a:srgbClr val="595959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  <a:latin typeface="+mn-ea"/>
              </a:rPr>
              <a:t>43 </a:t>
            </a:r>
            <a:r>
              <a:rPr lang="ko-KR" altLang="en-US" sz="1200" dirty="0" smtClean="0">
                <a:solidFill>
                  <a:srgbClr val="595959"/>
                </a:solidFill>
                <a:latin typeface="+mn-ea"/>
              </a:rPr>
              <a:t>충청북도</a:t>
            </a:r>
            <a:endParaRPr lang="en-US" altLang="ko-KR" sz="1200" dirty="0" smtClean="0">
              <a:solidFill>
                <a:srgbClr val="595959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  <a:latin typeface="+mn-ea"/>
              </a:rPr>
              <a:t>44 </a:t>
            </a:r>
            <a:r>
              <a:rPr lang="ko-KR" altLang="en-US" sz="1200" dirty="0" smtClean="0">
                <a:solidFill>
                  <a:srgbClr val="595959"/>
                </a:solidFill>
                <a:latin typeface="+mn-ea"/>
              </a:rPr>
              <a:t>충청남도</a:t>
            </a:r>
            <a:endParaRPr lang="en-US" altLang="ko-KR" sz="1200" dirty="0" smtClean="0">
              <a:solidFill>
                <a:srgbClr val="595959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  <a:latin typeface="+mn-ea"/>
              </a:rPr>
              <a:t>45 </a:t>
            </a:r>
            <a:r>
              <a:rPr lang="ko-KR" altLang="en-US" sz="1200" dirty="0" smtClean="0">
                <a:solidFill>
                  <a:srgbClr val="595959"/>
                </a:solidFill>
                <a:latin typeface="+mn-ea"/>
              </a:rPr>
              <a:t>전라북도</a:t>
            </a:r>
            <a:endParaRPr lang="en-US" altLang="ko-KR" sz="1200" dirty="0" smtClean="0">
              <a:solidFill>
                <a:srgbClr val="595959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  <a:latin typeface="+mn-ea"/>
              </a:rPr>
              <a:t>46 </a:t>
            </a:r>
            <a:r>
              <a:rPr lang="ko-KR" altLang="en-US" sz="1200" dirty="0" smtClean="0">
                <a:solidFill>
                  <a:srgbClr val="595959"/>
                </a:solidFill>
                <a:latin typeface="+mn-ea"/>
              </a:rPr>
              <a:t>전라남도</a:t>
            </a:r>
            <a:endParaRPr lang="en-US" altLang="ko-KR" sz="1200" dirty="0" smtClean="0">
              <a:solidFill>
                <a:srgbClr val="595959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  <a:latin typeface="+mn-ea"/>
              </a:rPr>
              <a:t>47 </a:t>
            </a:r>
            <a:r>
              <a:rPr lang="ko-KR" altLang="en-US" sz="1200" dirty="0" smtClean="0">
                <a:solidFill>
                  <a:srgbClr val="595959"/>
                </a:solidFill>
                <a:latin typeface="+mn-ea"/>
              </a:rPr>
              <a:t>경상북도</a:t>
            </a:r>
            <a:endParaRPr lang="en-US" altLang="ko-KR" sz="1200" dirty="0" smtClean="0">
              <a:solidFill>
                <a:srgbClr val="595959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  <a:latin typeface="+mn-ea"/>
              </a:rPr>
              <a:t>48 </a:t>
            </a:r>
            <a:r>
              <a:rPr lang="ko-KR" altLang="en-US" sz="1200" dirty="0" smtClean="0">
                <a:solidFill>
                  <a:srgbClr val="595959"/>
                </a:solidFill>
                <a:latin typeface="+mn-ea"/>
              </a:rPr>
              <a:t>경상남도</a:t>
            </a:r>
            <a:endParaRPr lang="en-US" altLang="ko-KR" sz="1200" dirty="0" smtClean="0">
              <a:solidFill>
                <a:srgbClr val="595959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  <a:latin typeface="+mn-ea"/>
              </a:rPr>
              <a:t>49 </a:t>
            </a:r>
            <a:r>
              <a:rPr lang="ko-KR" altLang="en-US" sz="1200" dirty="0" smtClean="0">
                <a:solidFill>
                  <a:srgbClr val="595959"/>
                </a:solidFill>
                <a:latin typeface="+mn-ea"/>
              </a:rPr>
              <a:t>제주특별자치시</a:t>
            </a:r>
            <a:endParaRPr lang="ko-KR" altLang="en-US" sz="1200" dirty="0">
              <a:solidFill>
                <a:srgbClr val="595959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240" y="1653753"/>
            <a:ext cx="4909985" cy="36576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914370" y="1451072"/>
            <a:ext cx="4648200" cy="4289284"/>
            <a:chOff x="1840354" y="1451072"/>
            <a:chExt cx="4648200" cy="428928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0354" y="1451072"/>
              <a:ext cx="4648200" cy="4289284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1840354" y="1656661"/>
              <a:ext cx="3607646" cy="4763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840354" y="3583217"/>
              <a:ext cx="3607646" cy="2777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840354" y="4036865"/>
              <a:ext cx="3607646" cy="2777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01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  <a:endPara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데이터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전처리 및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EDA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2729354" y="5432616"/>
            <a:ext cx="7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연령이 높을수록 혈색소 수치가 낮아지며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성별이 남자인 경우 대부분 혈색소 수치가 여성보다 높다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흡연을 하는 사람이 비흡연자보다 혈색소 수치가 높다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54" y="1610555"/>
            <a:ext cx="4680000" cy="3600000"/>
          </a:xfrm>
          <a:prstGeom prst="rect">
            <a:avLst/>
          </a:prstGeom>
        </p:spPr>
      </p:pic>
      <p:sp>
        <p:nvSpPr>
          <p:cNvPr id="7" name="AutoShape 2" descr="data:image/png;base64,iVBORw0KGgoAAAANSUhEUgAAAe0AAAETCAYAAAAbLF6SAAAAOXRFWHRTb2Z0d2FyZQBNYXRwbG90bGliIHZlcnNpb24zLjcuMSwgaHR0cHM6Ly9tYXRwbG90bGliLm9yZy/bCgiHAAAACXBIWXMAAAsTAAALEwEAmpwYAAAfxklEQVR4nO3deZwcdZ3/8deHnKAIBEbQDSEsIC4qikQQERQXkEtR8Vg5XK+NiMolC4jhDKwcigrsilHEFfyxoj6UQ0FlFxAQkKi7ovATdAUEBIdEbhJyfPaPqiGdTvdMZ2b6qJnX8/GYx3RVV9f3082Qd32rvv2tyEwkSVLvW6PbBUiSpNYY2pIkVYShLUlSRRjakiRVhKEtSVJFGNpSRUSE/7+2ICKi2zVI7eI/AqqciFg7Ir4WEfMj4tcR8ema57aJiK/WLO8dEbfU/PxP3b5+UfP4VRFxQ822/1WuPz0iXl/+nF6z/fy6fX0tIrYuHx8eEQfWPLd+RNxcV8vAzz0R8boW3vrNETGprs0vRMTrB6nphIh4a/n4bRExp+a5LSPi2vJzPHcg7CLiPyNiQkR8PSJm1hcREZtExDURcWNEHB0RV5aP/73+M615zcA29T/3NWqj7rU31nxWB9Ss/2Ltey/XTQBuq1nePCIuKB/fNEgbV0fE9MHqaPK6F0XED4fY5qtN6n9V7d+q1IqJ3S5AGoazgFsy84NliH0lIn4JPA08H/jvgQ0z8wfADwaWI+I3EfFi4JRy1Qtq9vtK4IrMPLOuvYms+H9lYt36WmsAn4iIh4HXAhfX1LEA2KHRmymDdOOm73aFdTJzySC1NavpwIjYDngp8Jua574IHJuZt0bEecD+wDeBKUA02PeAlwI/z8zjImIT4LWZWRueU+pfkJn7NHpDEXERsD5wT4PndgR2Aa6uWb1pRHwKOBOY0KC+GcCfa5Ynlts1rKts54XAm4DtgfsbbTOIE4GtIuJvM/N/G22QmR9u8tpmn6/UlH8wqqKdMvNggMxcEhGfBU7LzH0jYhbw8YENy57Y6az4W1+WmQ8CHy6frw2xAJavRh0bRcSNNctbAIcCvwPWWo39TBhqg4jYFtgiInYAHgAuLZ+aCXynbtvammYAnweuBXalOKgZCKp1M/PWcruzgHMpQnvIcljxObX0mUXEbcBTDZ56Cvhjo9dk5k0R8TvgjLKNtYAfAr8Crgf+lrr3DryN4nOakZn3lev2johbgE2alHcOcDBwVETcVvO6wd5PAMdTHHDsDlwcEbMz8zd1250DbFezagtg+8z8/VBtSI0Y2qqi5RExMTOXlsvPA55ssu32wIWZecHAiojYFPhKuTh1BHU8VNvDjIivA28HHgFeBfy65rl1gNuBRoGwGLhkiLaOBt5L0TveMzNfW+73vPoN62o6iSKsNyt/BkJ6Y2rCMjPvLXvN7TIlM18zjNedBpybmf8NEBHfAW7MzNfXv/eIWA/YCdgD+PeIeFf51A8y8/0NLh2sQRHYD2fm1yLiVuDSiPhkZg52Kn1X4FiKg4f3ZubSiNgf+HJE3AvMy8z5AJl5aM3rNga+DTTskUutMLRVRd8BzoyI44D1KHpiEyPiGmBt4M667Qeu1U4F/oYisN5WPndLi23+W/m79vrlpLpe7UxgxzIAj6p7/drAHZm5R4vtPScijgQeyMxLI6IfuCoiDsvMmxts/nBE3AwsK5enAweUvdZ3Ai8v1y8FJte0EcBmZY90q9WtsUHNtwB3Z+ZB5aobIuK6Jpufm5nfbfLcRGDdcp8TgHWArSPiW9ScZYiINYF/B07JzHsi4rBy+ZNN6tuV4gzMdyj+fsjM30bEvsDZEXEs8IHMfKTudROB3YBDMvOugfWZeQ/w5ojYieIyS/0BwhTgIuCTmbk6Z3OklRjaqqJTgSOBn1CE0+mZeTVA/elx4GfAGRFxEPAM8Cfgrsy8rty+1TYPKX8/d202M182yPYPAI/VLD8OvLwMs0Yuzcyz61dGxDFAH2X4ZOa1EbEfRXitIjPfPEhN/ay4Zvu/QG39rwJ+mZk71x2IDMvAmYCa5Y8Nc1dzgHkRcTLFQcaFmXkFcEVdT3tn4KKaHu6vKU6Lbwk0usHCs8DbM/NPABHxbeDozPwjcEA5OG5hg/e1FDimWbGZeQNwQ+26iHgB8HXgXuA9EfGz9KYPGiZDW5WTmcvKa4UPZuag12DL3ujOg2xSew1yOTCl7BVNouiRTxts/+Vo4I82eGpa7frMfJyi1zvwuvnA6zNz0WD7B/4tM58oX/MaimvxmwGLyn3cx8oDr4iIvwdObrCvdYDPlPU8UY5m/gjFdewzKHqCrVhO8flAMdBtcvmZbUhdQEYxsv8tFL3lRwfZZ39mvqV+ZWb+OSI+x4ozBJMjYuCgLIC7y+1+1GS/d1NcWgB4LuQz86d1202iZmxB2XNeRUR8l+JszYA1gL8Dflu36Y8y88SI2Av4NPDpzLyurP3yiPinJvVKgzK0VVVrA//EqgOnFlH0alcSEdsAJ1EMHFqDIlweoBhMNOBW4H0UI4kXUYTh9YMVUR40rHLgUPaQZw71+qHUBPabgLkUPe5fA2sCe1Gccbiw7jX/Cfxng5reQzHye8AhwNnAe4DvAa1+/eh/gMPLr1B9j+JU+xXAg9QFf2aeBpwWEbfX975XwwNN1u8ObFr7fES8hSIkV1KeUZlC0eMdtszcr26/zweuafTeysF+O1GMQXi8fP15EfFzVhz0SKvF0NaYUo7ePbTBU98Fdq8dtRsRr6AIm5eUr/0dxaCtlUTEK5u1Vw5AOpHi1HOtJcBh5TYDvc1aawDX1Z2eb9jbLL0V+FxmDpxefxq4qBxNvgNweU1NO1Fcz32wbh/LKIIfgMx8mmLU9GrJzIcpDhgaanLJYSQTnrwCOJxV55WYDiyoq+0Kiv+mjer6Tfn7g8DsuqcnAd+MiNozBcuBN2bms8MpOjP/Anyqwfqfl3VsOJz9anwztFVVT1J8Z7fRNeJFmfnGunX9wHYRsZDiWvP6FCPL/8zQlpY/1PwesDFwZu3o9HoDvc0W2hnM5cCJEXEfxSn9qRSjpLdj5bMFAC8GvpmZ9etb9SzFmYja9706FjdYl4Ncz78gM7/S5Dkovqs9NzN/MoxaVi0k82vA10ZjXxTBvmzIrRob7uercSwcD6HxoPw60MEUvdJ1KXpo11N8PefpEex3Z4rea6PvWl/eYKKWYau5pr05xen72yiuef+lbruXUox2n7zKTopJUY4crZo6ISLeQeOeNsCXM7Ola/ER8cvMfPVo1iZ1mqEtaVyo+26/VEmGtiRJFeENQyRJqoieHoi2wQYb5MyZM7tdhiRJHfOLX/zikczsa/RcT4f2zJkzmT9//tAbSpI0RpRz2DfUttAu5wk+Bdh2YL7liOijGGk7leJrJeeV0w1KkqQhtLOnvQ/Fd0u3r1n3WeD4Vm59J0mSVta20M7My2DF7Eg1s/8cGRHTgDsz8zPtal+SpLGmk6PHNwG2AU7KzPdRzJB0UP1GETE7IuZHxPz+/vqZISVJGr86GdpPAzdk5qPl8mXAtvUbZea8zJyVmbP6+hoOnpMkaVzqZGjfDWxeDlCD4lq3g9AkSWpRJ77ytQQgMxdHxLnAtyJiAUXP+6gOtC9J0pjQ9tDOzD1rHl8JXNnuNiVJGoucxlSSpIro6RnRGtn2n78xKvv5xVnvG5X9jNTRRx/NQw89xEYbbcSZZ47aXRwlSWNQ5UJ7rHnooYd44IEHul3GavFAQ5K6w9DugMHODqz9yBNMAO575IlBt+uVMwNQzQMNSRoLDO0uWz75eSv97gVDXYKo4oGGJI0FhnaXPbXF7t0uYbVV8UCjVR5oSOplhrZWWxUPNKrGcQOSGjG0pR7kuAFJjRjaUhc4bkDScBjaUg/qxXEDkrrP0JZ6kOMGJDViaEtqiSP0pe5z7nFJkirCnrakccuv1qlqDG1JY9aQo/R/ezcTFj/uKH1VhqfHJUmqCHvaksatqn21ztP5MrQljVtV+2qdM+XJ0JakHuFMeRpK265pR8SEiDgtIq5u8NyZEfGjdrUtSWPR8snPY9mUF1TmdL5GXzt72vsAlwPb166MiEPK9a9uY9uSNOZU7XS+Rl/bQjszLwOIiOfWRcQbgaWZeWPt+loRMRuYDTBjxox2lSdJUuV07Jp2RGwM7J6Zxw22XWbOA+YBzJo1KztRmySpPRzxPro6ORBtP2CjiDi/XH5pRByfmXM7WIMkaRQ5gU1ndSy0M/MLtcsRcY2BLUlS6zoR2kuarF/cgbYlSV1UtQlsel3bQzsz92yyfu92ty1J6i5HvI8u5x6XJKkinBFNqnHfKa8Ylf3MOOH2UdmPJNUytKUKG4sHGX5FSN3Wy3+DhrbaZiwGitrPm2Ko23r5b9DQltRRQx3MLV04DZjI0oX3DrptLx3M9XLPTGOLoS2pp2wwdTmwtPzdG4Y60Lj/jmk8/MzgBxq9dJAx3lX5bmqGdhNVO3KuWr1SM0dt/Wi3Sxjz/PeiugztJnr5mkYjVatXGkt68ezAYPz3YnC9PCHMuA3tql1Xq1q90njSa2cH/PdiZHp5QphxG9pDqdqRc9XqldQ9/ntRXYZ2E7125DyUqtUrqXv896K6DG1JUtc5r0NrnHtckqSKMLQlSaoIQ1uSpIowtCVJqghDW5KkijC0JUmqiLZ95SsiJgCnANtm5h7lulOBacDzgNsz87Ptal+SpG5p1/zu7fye9j7A5cD2Aysyc87A44j4UUR8KTOfamMNkiR1XLvmd29baGfmZQARscpzUaxcDjzTrvYlSWqnwSaEadf87t26pn0YcGFmrjLxbUTMjoj5ETG/v7+/C6VJktSbOh7aEfFuYHJmXtro+cycl5mzMnNWX19fh6uTJGnkNpi6nA3XHP2bsnR07vGI2BfYKjNP6mS7kiR1UrtuytKJnvYSgIjYBJgHbBQR55c/L+1A+5IkjQlt72ln5p7l73uBDdvdniRJY5WTq0iSVBGGtiRJFWFoS5JUEYa2JEkVYWhLklQRhrYkSRVhaEuSVBGGtiRJFWFoS5JUEYa2JEkVYWhLklQRhrYkSRVhaEuSVBGGtiRJFWFoS5JUEYa2JEkVYWhLklQRhrYkSRVhaEuSVBFtC+2ImBARp0XE1TXrdo2IH0TEpRFxdrvaliRpLGpnT3sf4HJgIkBEBPAp4B2Z+W7g6YjYrY3tS5I0prQttDPzssy8tWbVS4A7MnNxufx9YJd2tS9J0ljTyWva6wMLa5YXlutWEhGzI2J+RMzv7+/vWHGSJPW6Tob2AmC9muVp5bqVZOa8zJyVmbP6+vo6VpwkSb2uk6H9e+DlETGlXN4XuL6D7UuSVGkTO9DGEoDMXBYRc4FvRsSTQD/w4w60L0nSmND20M7MPWseXwtc2+42JUkai5xcRZKkijC0JUmqCENbkqSKMLQlSaoIQ1uSpIowtCVJqghDW5KkijC0JUmqCENbkqSKMLQlSaoIQ1uSpIowtCVJqoiWbhgSEccAE2pWPQ7clJm/aktVkiRpFa32tF9GEfC/AqYAbwAOi4iPt6swSZK0slZD++HMPCUzr8rME4GHMvP9wNbtK02SJNVqNbTXrVteq/z9zOiVIkmSBtPSNW3gzoj4DvBbilPl3y3XP9SWqiRJ0ipaCu3MPDsiLgZmAudm5iPl+s+0sTZJklSjpdPjERHA3wLPB7aOiDe0tSpJkrSKVk+PzwMeAJ4ol5cC1w+nwYg4AtgWeJbia2Qfzcynh7MvSZLGk1ZD+4nMPGmkjUXEusCumbl3uXwMsBtw2Uj3LUnSWNfq6PGMiFeMQnuPAX+OiBdFxJrAJsCNtRtExOyImB8R8/v7+0ehSUmSxoZWe9oPAPMi4gkggGcHesurIzMzIi4EDgEWUMyqtqBum3kUp+OZNWtWrm4bkiSNVa2G9maZucNIG4uIrYF9MvNT5fI7IuLDmfnVke5bkqSxrtXT46M1UOxFFD31Ac9QfI1MkiQNodWe9o4RcQdwPyM4PQ78GNg5Ir4BLKaYWe3QYexHkqRxp9XJVV4XES8BNqAI7WXDaSwzE/j0cF4rSdJ41+qtOb9EcSr9AYrQXgrc0sa6JElSnVZPjy/KzCPaWokkSRpUqwPRJElSlw3a046I8ymCffuIuBJ4kPL0eGZ+tAP1SZKk0lCnx0+lmB+83rAGokmSpOEbNLQz8/5OFSJJkgbnNW1JkirC0JYkqSIMbUmSKsLQliSpIgxtSZIqwtCWJKkiDG1JkirC0JYkqSIMbUmSKsLQliSpIgxtSZIqwtCWJKkihrrL16iLiM2AT5eLy4ATM/PBTtchSVLVdDS0IyKA04GPZObCTrYtSVLVdbqn/RrgT8C/RMTawLWZ+dUO1yBJUiV1+pr2TODlwOGZeQCwbUTsVLtBRMyOiPkRMb+/v7/D5UmS1Ls6HdpPAz/JzEXl8uXAtrUbZOa8zJyVmbP6+vo6XJ4kSb2r06H9C2C7muXtgV93uAZJkiqpo9e0M/PPEfHjiLgEeAq4JzP/q5M1SJJUVR3/yldmfgX4SqfblSSp6pxcRZKkijC0JUmqCENbkqSKMLQlSaoIQ1uSpIowtCVJqghDW5KkijC0JUmqCENbkqSKMLQlSaoIQ1uSpIowtCVJqghDW5KkijC0JUmqCENbkqSKMLQlSaoIQ1uSpIowtCVJqghDW5KkiuhKaEfExIj4fxHx5W60L0lSFXWrpz0H+DowoUvtS5JUOR0P7YjYH5gP3NXptiVJqrKOhnZEbANslJlXDrLN7IiYHxHz+/v7O1idJEm9rdM97X8AtoyI84HTgB0j4pDaDTJzXmbOysxZfX19HS5PkqTeNbGTjWXmMQOPI2ImMCcz/62TNUiSVFUdDe06y4Clq/uitadM4AM7zGD6ulOJGH7jj8UXhv/iGnfeeWfD9VOnTmX69OlMmjRpVNqRJKlroZ2ZfwIOXt3XfWCHGWy92d8wea21iRGk9mYTHh72a2tNefHfrbIuM1mwYAH3338/m2666ai0I0lS5SZXmb7u1BEHdrtFBOuvvz6LFi3qdimSpDGkcqEdQU8H9oAq1ChJqpbKhbYkSeOVoS1JUkUY2pIkVUQ3v/LVcX+4+y6+fO7ZrL9BH294xQymTJ7Mj6+7kalTprDVlptz8Pvfy79ecDHrrbsO++/3Fj502HGcfMyhTH/xRt0uXZKk8RXav7ztVl7z2h151/4Hsd7jd3HwUcdz6QXnAPCBTxzL2/bajY996ED+8ePHcMddv2fv3d5oYEuSesa4Oj3+zvceyBprBKcefwx/uOc+/tK/gDn/8nnm/MvnWbZ8OQv/+igAB77zrXz7sqvZZ/dduluwJEk1xlVPOyLY7x8OZPGiRRzx/v140YYv5NTjjlhpm8efeJJ53/gW551xAiefdS6nffrILlUrSdLKxlVo/+SqK7nh2mtY8uwS3r73bkyePImDDvln1ln7+bywb31OOOrjHHfq5zj5mEPZasvNuea6n3HdTT/njTtu1+3SJUkaX6G92577sNue+wArpjH94P7vXGmb88448bnHZ5z4z50rTpKkIYyra9qSJFWZoS1JUkUY2pIkVYShLUlSRRjakiRVROVHjx90zg9HdX8/O2LbUd2fJEmjxZ72MC1btowTTv8ie+yxR7dLkSSNE4b2MP3wmuvZZ/ddWLp0abdLkSSNEx0/PR4RXwKWA9OAH2TmxZ2uYTS85c1v6nYJkqRxpuOhnZkfBYiIAH4KVDK0JUnqtG6eHp8CLKxfGRGzI2J+RMzv7+/vQlmSJPWmbob2qcCZ9Sszc15mzsrMWX19fV0oS5Kk3tSVr3xFxBHArzLzppHu66JD9xrW6wZuGDJSkyZNGpX9SJI0lI73tCPiEOCpzPxmp9tuh6uuuqrbJUiSxomOhnZEvA44Fnh1RJxf/ngOXJKkFnT09Hhm/gyY0ck2JUkaK5xcRZKkijC0JUmqCENbkqSKqPxdvp5/4S7Del2zL3xt+OH/GH4xkiS1UeVDu1s+cewprLHGGjy2GPbee28OPPDAbpckSRrjDO1hOvf0EwCY/KKt2HnnnQ1tSVLbeU17hBYvXsy0adO6XYYkaRwwtEdozpw5HH300d0uQ5I0DhjaI3DOvG+wzTbbsOOOO3a7FEnSOGBoD9OXv/4frLXWmhxwwAHdLkWSNE5UfiDakx+4dlivG8ldvm6+7Vec9a9fZY837cTBBx8MwNy5c/FWopKkdqp8aHfDDq/Zht/fdg0AU178si5XI0kaLzw9LklSRRjakiRVROVCOxMys9tlDKkKNUqSqqVyoX3/o4t49uknejoUM5MFCxYwderUbpciSRpDKjcQ7cKb7+MDwPR1pxIx/P0si8dHpZ6JjzU+7pk6dSrTp08flTYkSYIKhvYTi5dxznV/HPF+vrf2WaNQDcw44fZR2Y8kSUPpeGhHxAHAe4BlwM2ZeWana5AkqYo6ek07ItYGDgL2zcy3A6+IiC06WYMkSVXV6YForwN+kitGkV0G7NLhGiRJqqTo5CjsiNgfmJKZF5bLbwK2z8zP1GwzG5hdLm4J/K5N5WwAPNKmfbdD1eoFa+6EqtUL1twJVasXrLnWJpnZcF7sTl/TXgDUzvs5rVz3nMycB8xrdyERMT8zZ7W7ndFStXrBmjuhavWCNXdC1eoFa25Vp0+P3wrsGvHcl7XeCvy0wzVIklRJHe1pZ+ajEXERcElELAX+OzP/fydrkCSpqjr+la/MvAS4pNPtNtD2U/CjrGr1gjV3QtXqBWvuhKrVC9bcko4ORJMkScNXubnHJUkarwxtSZIqonJzj49EOWr9NGAj4BngnswcnUnIR1lETABOAbbNzD3KdbsCRwBPAfdn5pFdLHEljeot1x8JHJSZ23StuCaafManUnwV8XnA7Zn52S6WuIomNZ8M/A0wGXgMOCIzl3avyhWa/V2Uz50JvDIz39yV4ppo8hlfA/y+ZrNjM/PRLpTXUJOa+4C5wFTgWeC8zPx196pcob7emloHvBw4JzMv7UqBDTT5jN8L7As8AawHfDQz+9tZx7gKbWA34JnM/CBARPxTRGzdK3/IdfYBLge2h+cOOD4F7JWZiyPi1IjYLTN/0s0ia6xUL0BEvI5icpwFzV7UZavUnJlzBh5HxI8i4kuZ+VQ3imuiUc0nDjwuA/zvgR91vrSGVqkXICIOKde/uhtFDaFhzZl5cHfKaUmjmj8LHJ+Z93WnpEGtVG8ZdM99vhHxXeDK7pTWVKPP+GPATpmZEfEeYH/gi+0sYryF9tPA+jXLfcAOQM+FdmZeBrDiK+28BLgjMxeXy98H3gH0RGg3qJfM/Fm57ogulTWoRjUPKA+SllOckekZQ9S8JrAVcHGHy2qqUb0R8UZgaWbe2Oh9dFuTz/jJiJgLzAR+mplf6UJpTdXXHBEblk8dGRHTgDtrZ57stiH+jrejqPfpTtc1mCY1/xx4aUTcBWwLtP3vYlyFdvmPxFYRcQHF6YyHgbW6XFar1gcW1iwvZOUDEI2uw4ALM3N5twsZSkSsB3yBYm7/z2fm3d2tqLmI2BjYPTOP63YtqyMz3wbPHcx9KSL+kJn/1d2qBrUJsA2wczk/xrERcVBmXtTtwlpwONAzl/6GcAHwIeBO4H7gf9vd4LgbiJaZ8zLzQ5l5OPA4cG+XS2rVAoprJgNWmQJWoyMi3g1M7qXraYPJzL9m5j9SnI15WUS8qsslDWY/YKOIOD8izqfopRzf7aJaVd7s6Apg627XMoSngRtqrrtfRtET7GnlXR+fysyHul3LUMqzGZ/MzKMy8wLgRuDkdrc7rnratSJiHeDdwF7drqVFvwdeHhFTylPk+wLXd7mmMSci9gW2ysyTul3L6iqvqy0Bnt/tWprJzC/ULkfENZk5t8nmvWpnimubvexuYPOImJCZyyiuw/bcZcAGPklx1qgK1mXlM7XPUFw+aatxFdrlqa1zKa5VbgAc1mODjBpZApCZy8prat+MiCeBfuDHXa2ssSUtruslSwAiYhOKGY6+V/YCAb7Qo1PtDtQ8HTiL4qzRmhRTA9/YzcKaaPY3sLjJ+l7wXM0R8TmKg6GpwK2ZeVPXqhrcwL8XiyPiXOBbEbGAoud9VFcra6z2M34h0JeZv+1iPa0Y+Ix/FxG3RMQlFP//TQOOaXfjzogmSVJFjLtr2pIkVZWhLUlSRRjakiRVhKEtSVJFGNqSJFWEoS1JUkUY2pIkVcS4mlxFGksi4iTgBRT/H19BMZf+HOA+iklAtsrMN5Xzfc8FHqWYwemTmflEk31uTHF3qPspbk+6bWa+JiIOAmYBGwOfA5Jifva/AusAJ5WTTVyVmXvW7GtOZn4kIr4P3EFx69AtgLMz847R/USksc/QlqrrHmA74Eng48Ay4ODM/EtEbApcXW53BnB0Zt4fEXsAsymCt5GjgdMz81cR8QJW3ABhAjA1M99Rzix4A7BrZi6KiA2Ab1BMCTypZl8Tyh8opny8ODPvKO869WXgXSN7+9L4Y2hLFRQRb6O4AcTHKHrE36eYfvwvFA/+WE5fCbAZ8PHyloJTgQcG2fVmwO3lPh4vbzk44Obydx9wX2YuKrd7JCImsaoJNY8TuKvcfmE597+k1WRoS9W0BXBVeZOQXSlC8a8R8eLMfDAiNqeYXx+K0+Wfz8yHW9jv74BXAfPLW35uWfPc0vJ3PzA9IqbW9LQXlc89FRF9mdlPcZOKAQG8Gvh5RMwE/ry6b1iSoS1V1SXA2eXp7seAh4ATgNMj4lGKgH2k3HYOcF5ELKQYfDo3M+9rst+5wGcj4imKnvKfyvXLyp+Bu4kdA3y9bOsFFHdnguIOTRdExL0U19gHgn4psFdEvJPiXs/HjujdS+OUNwyRxqCI2AV4e2YeOoJ9bAGcmZlvH4V6rsnMXUe6H2m8s6ctjRER8QbgPRS3DnwexaCyZtvOBmbUrb6J4lT6JyhumbkecPgoldfrt2eVKsGetiRJFeHkKpIkVYShLUlSRRjakiRVhKEtSVJFGNqSJFXE/wHxDRwYZusxK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605179" y="1610555"/>
            <a:ext cx="4680000" cy="360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07975" y="1794235"/>
            <a:ext cx="1180025" cy="3416320"/>
          </a:xfrm>
          <a:prstGeom prst="rect">
            <a:avLst/>
          </a:prstGeom>
          <a:ln>
            <a:solidFill>
              <a:srgbClr val="64DECF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rgbClr val="595959"/>
                </a:solidFill>
              </a:rPr>
              <a:t>연령대</a:t>
            </a:r>
            <a:endParaRPr lang="en-US" altLang="ko-KR" sz="1200" dirty="0" smtClean="0">
              <a:solidFill>
                <a:srgbClr val="595959"/>
              </a:solidFill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</a:rPr>
              <a:t>9 (40~44</a:t>
            </a:r>
            <a:r>
              <a:rPr lang="ko-KR" altLang="en-US" sz="1200" dirty="0" smtClean="0">
                <a:solidFill>
                  <a:srgbClr val="595959"/>
                </a:solidFill>
              </a:rPr>
              <a:t>세</a:t>
            </a:r>
            <a:r>
              <a:rPr lang="en-US" altLang="ko-KR" sz="1200" dirty="0" smtClean="0">
                <a:solidFill>
                  <a:srgbClr val="595959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rgbClr val="595959"/>
                </a:solidFill>
              </a:rPr>
              <a:t>10(45~49</a:t>
            </a:r>
            <a:r>
              <a:rPr lang="ko-KR" altLang="en-US" sz="1200" dirty="0" smtClean="0">
                <a:solidFill>
                  <a:srgbClr val="595959"/>
                </a:solidFill>
              </a:rPr>
              <a:t>세</a:t>
            </a:r>
            <a:r>
              <a:rPr lang="en-US" altLang="ko-KR" sz="1200" dirty="0" smtClean="0">
                <a:solidFill>
                  <a:srgbClr val="595959"/>
                </a:solidFill>
              </a:rPr>
              <a:t>)</a:t>
            </a:r>
            <a:endParaRPr lang="ko-KR" altLang="en-US" sz="1200" dirty="0">
              <a:solidFill>
                <a:srgbClr val="595959"/>
              </a:solidFill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</a:rPr>
              <a:t>11(50~54</a:t>
            </a:r>
            <a:r>
              <a:rPr lang="ko-KR" altLang="en-US" sz="1200" dirty="0" smtClean="0">
                <a:solidFill>
                  <a:srgbClr val="595959"/>
                </a:solidFill>
              </a:rPr>
              <a:t>세</a:t>
            </a:r>
            <a:r>
              <a:rPr lang="en-US" altLang="ko-KR" sz="1200" dirty="0" smtClean="0">
                <a:solidFill>
                  <a:srgbClr val="595959"/>
                </a:solidFill>
              </a:rPr>
              <a:t>)</a:t>
            </a:r>
            <a:endParaRPr lang="ko-KR" altLang="en-US" sz="1200" dirty="0">
              <a:solidFill>
                <a:srgbClr val="595959"/>
              </a:solidFill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</a:rPr>
              <a:t>12(55~59</a:t>
            </a:r>
            <a:r>
              <a:rPr lang="ko-KR" altLang="en-US" sz="1200" dirty="0" smtClean="0">
                <a:solidFill>
                  <a:srgbClr val="595959"/>
                </a:solidFill>
              </a:rPr>
              <a:t>세</a:t>
            </a:r>
            <a:r>
              <a:rPr lang="en-US" altLang="ko-KR" sz="1200" dirty="0" smtClean="0">
                <a:solidFill>
                  <a:srgbClr val="595959"/>
                </a:solidFill>
              </a:rPr>
              <a:t>)</a:t>
            </a:r>
            <a:endParaRPr lang="ko-KR" altLang="en-US" sz="1200" dirty="0">
              <a:solidFill>
                <a:srgbClr val="595959"/>
              </a:solidFill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</a:rPr>
              <a:t>13(60~64</a:t>
            </a:r>
            <a:r>
              <a:rPr lang="ko-KR" altLang="en-US" sz="1200" dirty="0" smtClean="0">
                <a:solidFill>
                  <a:srgbClr val="595959"/>
                </a:solidFill>
              </a:rPr>
              <a:t>세</a:t>
            </a:r>
            <a:r>
              <a:rPr lang="en-US" altLang="ko-KR" sz="1200" dirty="0" smtClean="0">
                <a:solidFill>
                  <a:srgbClr val="595959"/>
                </a:solidFill>
              </a:rPr>
              <a:t>)</a:t>
            </a:r>
            <a:endParaRPr lang="ko-KR" altLang="en-US" sz="1200" dirty="0">
              <a:solidFill>
                <a:srgbClr val="595959"/>
              </a:solidFill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</a:rPr>
              <a:t>14(65~69</a:t>
            </a:r>
            <a:r>
              <a:rPr lang="ko-KR" altLang="en-US" sz="1200" dirty="0" smtClean="0">
                <a:solidFill>
                  <a:srgbClr val="595959"/>
                </a:solidFill>
              </a:rPr>
              <a:t>세</a:t>
            </a:r>
            <a:r>
              <a:rPr lang="en-US" altLang="ko-KR" sz="1200" dirty="0" smtClean="0">
                <a:solidFill>
                  <a:srgbClr val="595959"/>
                </a:solidFill>
              </a:rPr>
              <a:t>)</a:t>
            </a:r>
            <a:endParaRPr lang="ko-KR" altLang="en-US" sz="1200" dirty="0">
              <a:solidFill>
                <a:srgbClr val="595959"/>
              </a:solidFill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</a:rPr>
              <a:t>15(70~74</a:t>
            </a:r>
            <a:r>
              <a:rPr lang="ko-KR" altLang="en-US" sz="1200" dirty="0" smtClean="0">
                <a:solidFill>
                  <a:srgbClr val="595959"/>
                </a:solidFill>
              </a:rPr>
              <a:t>세</a:t>
            </a:r>
            <a:r>
              <a:rPr lang="en-US" altLang="ko-KR" sz="1200" dirty="0" smtClean="0">
                <a:solidFill>
                  <a:srgbClr val="595959"/>
                </a:solidFill>
              </a:rPr>
              <a:t>)</a:t>
            </a:r>
            <a:endParaRPr lang="ko-KR" altLang="en-US" sz="1200" dirty="0">
              <a:solidFill>
                <a:srgbClr val="595959"/>
              </a:solidFill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</a:rPr>
              <a:t>16(75~79</a:t>
            </a:r>
            <a:r>
              <a:rPr lang="ko-KR" altLang="en-US" sz="1200" dirty="0" smtClean="0">
                <a:solidFill>
                  <a:srgbClr val="595959"/>
                </a:solidFill>
              </a:rPr>
              <a:t>세</a:t>
            </a:r>
            <a:r>
              <a:rPr lang="en-US" altLang="ko-KR" sz="1200" dirty="0" smtClean="0">
                <a:solidFill>
                  <a:srgbClr val="595959"/>
                </a:solidFill>
              </a:rPr>
              <a:t>)</a:t>
            </a:r>
            <a:endParaRPr lang="ko-KR" altLang="en-US" sz="1200" dirty="0">
              <a:solidFill>
                <a:srgbClr val="595959"/>
              </a:solidFill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</a:rPr>
              <a:t>17(80~84</a:t>
            </a:r>
            <a:r>
              <a:rPr lang="ko-KR" altLang="en-US" sz="1200" dirty="0" smtClean="0">
                <a:solidFill>
                  <a:srgbClr val="595959"/>
                </a:solidFill>
              </a:rPr>
              <a:t>세</a:t>
            </a:r>
            <a:r>
              <a:rPr lang="en-US" altLang="ko-KR" sz="1200" dirty="0" smtClean="0">
                <a:solidFill>
                  <a:srgbClr val="595959"/>
                </a:solidFill>
              </a:rPr>
              <a:t>)</a:t>
            </a:r>
            <a:endParaRPr lang="ko-KR" altLang="en-US" sz="1200" dirty="0">
              <a:solidFill>
                <a:srgbClr val="595959"/>
              </a:solidFill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</a:rPr>
              <a:t>18(85</a:t>
            </a:r>
            <a:r>
              <a:rPr lang="ko-KR" altLang="en-US" sz="1200" dirty="0">
                <a:solidFill>
                  <a:srgbClr val="595959"/>
                </a:solidFill>
              </a:rPr>
              <a:t>세</a:t>
            </a:r>
            <a:r>
              <a:rPr lang="en-US" altLang="ko-KR" sz="1200" dirty="0" smtClean="0">
                <a:solidFill>
                  <a:srgbClr val="595959"/>
                </a:solidFill>
              </a:rPr>
              <a:t>+)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rgbClr val="595959"/>
                </a:solidFill>
              </a:rPr>
              <a:t>성별</a:t>
            </a:r>
            <a:endParaRPr lang="en-US" altLang="ko-KR" sz="1200" dirty="0" smtClean="0">
              <a:solidFill>
                <a:srgbClr val="595959"/>
              </a:solidFill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</a:rPr>
              <a:t>1(</a:t>
            </a:r>
            <a:r>
              <a:rPr lang="ko-KR" altLang="en-US" sz="1200" dirty="0" smtClean="0">
                <a:solidFill>
                  <a:srgbClr val="595959"/>
                </a:solidFill>
              </a:rPr>
              <a:t>남자</a:t>
            </a:r>
            <a:r>
              <a:rPr lang="en-US" altLang="ko-KR" sz="1200" dirty="0" smtClean="0">
                <a:solidFill>
                  <a:srgbClr val="595959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rgbClr val="595959"/>
                </a:solidFill>
              </a:rPr>
              <a:t>2(</a:t>
            </a:r>
            <a:r>
              <a:rPr lang="ko-KR" altLang="en-US" sz="1200" dirty="0" smtClean="0">
                <a:solidFill>
                  <a:srgbClr val="595959"/>
                </a:solidFill>
              </a:rPr>
              <a:t>여자</a:t>
            </a:r>
            <a:r>
              <a:rPr lang="en-US" altLang="ko-KR" sz="1200" dirty="0" smtClean="0">
                <a:solidFill>
                  <a:srgbClr val="595959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err="1" smtClean="0">
                <a:solidFill>
                  <a:srgbClr val="595959"/>
                </a:solidFill>
              </a:rPr>
              <a:t>흡연여부</a:t>
            </a:r>
            <a:endParaRPr lang="en-US" altLang="ko-KR" sz="1200" dirty="0" smtClean="0">
              <a:solidFill>
                <a:srgbClr val="595959"/>
              </a:solidFill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</a:rPr>
              <a:t>1(</a:t>
            </a:r>
            <a:r>
              <a:rPr lang="ko-KR" altLang="en-US" sz="1200" dirty="0" err="1" smtClean="0">
                <a:solidFill>
                  <a:srgbClr val="595959"/>
                </a:solidFill>
              </a:rPr>
              <a:t>비흡연</a:t>
            </a:r>
            <a:r>
              <a:rPr lang="en-US" altLang="ko-KR" sz="1200" dirty="0" smtClean="0">
                <a:solidFill>
                  <a:srgbClr val="595959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rgbClr val="595959"/>
                </a:solidFill>
              </a:rPr>
              <a:t>2(</a:t>
            </a:r>
            <a:r>
              <a:rPr lang="ko-KR" altLang="en-US" sz="1200" dirty="0" smtClean="0">
                <a:solidFill>
                  <a:srgbClr val="595959"/>
                </a:solidFill>
              </a:rPr>
              <a:t>중단</a:t>
            </a:r>
            <a:r>
              <a:rPr lang="en-US" altLang="ko-KR" sz="1200" dirty="0" smtClean="0">
                <a:solidFill>
                  <a:srgbClr val="595959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rgbClr val="595959"/>
                </a:solidFill>
              </a:rPr>
              <a:t>3(</a:t>
            </a:r>
            <a:r>
              <a:rPr lang="ko-KR" altLang="en-US" sz="1200" dirty="0" smtClean="0">
                <a:solidFill>
                  <a:srgbClr val="595959"/>
                </a:solidFill>
              </a:rPr>
              <a:t>흡연</a:t>
            </a:r>
            <a:r>
              <a:rPr lang="en-US" altLang="ko-KR" sz="1200" dirty="0" smtClean="0">
                <a:solidFill>
                  <a:srgbClr val="595959"/>
                </a:solidFill>
              </a:rPr>
              <a:t>)</a:t>
            </a:r>
            <a:endParaRPr lang="en-US" altLang="ko-KR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6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다중 선형 회귀 모델링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08024" y="1672022"/>
            <a:ext cx="11175949" cy="1726772"/>
            <a:chOff x="586904" y="1490857"/>
            <a:chExt cx="11175949" cy="2171711"/>
          </a:xfrm>
        </p:grpSpPr>
        <p:grpSp>
          <p:nvGrpSpPr>
            <p:cNvPr id="16" name="그룹 15"/>
            <p:cNvGrpSpPr/>
            <p:nvPr/>
          </p:nvGrpSpPr>
          <p:grpSpPr>
            <a:xfrm>
              <a:off x="586904" y="1490857"/>
              <a:ext cx="11175949" cy="2171711"/>
              <a:chOff x="3020282" y="2201622"/>
              <a:chExt cx="7529072" cy="922361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6FEBD59-CEA2-4FDF-A254-37953428C235}"/>
                  </a:ext>
                </a:extLst>
              </p:cNvPr>
              <p:cNvSpPr/>
              <p:nvPr/>
            </p:nvSpPr>
            <p:spPr>
              <a:xfrm>
                <a:off x="4486188" y="2201622"/>
                <a:ext cx="6063166" cy="9173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- </a:t>
                </a:r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MSE</a:t>
                </a:r>
                <a:r>
                  <a:rPr lang="ko-KR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는 </a:t>
                </a:r>
                <a:r>
                  <a:rPr lang="en-US" altLang="ko-KR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1.165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이며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,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평균적으로 </a:t>
                </a:r>
                <a:r>
                  <a:rPr lang="ko-KR" alt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예측값과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 </a:t>
                </a:r>
                <a:r>
                  <a:rPr lang="ko-KR" alt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실제값의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 차이가 약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1.165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정도로 나타난다고 해석 할 수 있음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.</a:t>
                </a:r>
              </a:p>
              <a:p>
                <a:pPr lvl="1"/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- </a:t>
                </a:r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R-squared</a:t>
                </a:r>
                <a:r>
                  <a:rPr lang="ko-KR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는 </a:t>
                </a:r>
                <a:r>
                  <a:rPr lang="en-US" altLang="ko-KR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0.435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로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,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설명력이 약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43.5%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정도라고 해석 할 수 있음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.</a:t>
                </a:r>
              </a:p>
              <a:p>
                <a:pPr lvl="1"/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해당 모델의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MSE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가 약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1.165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로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상대적으로 크고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R2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가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0.435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으로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낮은 편이므로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, </a:t>
                </a:r>
              </a:p>
              <a:p>
                <a:pPr lvl="1"/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모델이 혈색소수치를 설명하는 데에는 한계가 있을 수 있음</a:t>
                </a:r>
                <a:endPara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endParaRPr>
              </a:p>
              <a:p>
                <a:pPr lvl="1"/>
                <a:endPara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endParaRPr>
              </a:p>
              <a:p>
                <a:pPr lvl="1"/>
                <a:r>
                  <a:rPr lang="ko-KR" alt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회귀식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:  </a:t>
                </a:r>
                <a:r>
                  <a:rPr lang="en-US" altLang="ko-KR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hmg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 = 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-1.536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* sex -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0.076* </a:t>
                </a:r>
                <a:r>
                  <a:rPr lang="en-US" altLang="ko-KR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age_group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 -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0.003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* </a:t>
                </a:r>
                <a:r>
                  <a:rPr lang="en-US" altLang="ko-KR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orig_prote_cd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 +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0127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* </a:t>
                </a:r>
                <a:r>
                  <a:rPr lang="en-US" altLang="ko-KR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smk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 +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0.054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* </a:t>
                </a:r>
                <a:r>
                  <a:rPr lang="en-US" altLang="ko-KR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drk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 -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0.010*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height +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0.018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* weight +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0.002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* </a:t>
                </a:r>
                <a:r>
                  <a:rPr lang="en-US" altLang="ko-KR" sz="14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blds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 -0.003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* </a:t>
                </a:r>
                <a:r>
                  <a:rPr lang="en-US" altLang="ko-KR" sz="14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trigliserida</a:t>
                </a:r>
                <a:endPara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19" name="모서리가 둥근 직사각형 18">
                <a:extLst>
                  <a:ext uri="{FF2B5EF4-FFF2-40B4-BE49-F238E27FC236}">
                    <a16:creationId xmlns:a16="http://schemas.microsoft.com/office/drawing/2014/main" id="{7B4FB42F-61AB-4ADA-879A-670D33F52DB2}"/>
                  </a:ext>
                </a:extLst>
              </p:cNvPr>
              <p:cNvSpPr/>
              <p:nvPr/>
            </p:nvSpPr>
            <p:spPr>
              <a:xfrm>
                <a:off x="3020282" y="2206596"/>
                <a:ext cx="1746192" cy="917387"/>
              </a:xfrm>
              <a:prstGeom prst="roundRect">
                <a:avLst/>
              </a:prstGeom>
              <a:solidFill>
                <a:srgbClr val="64DE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7" name="그림 16"/>
            <p:cNvPicPr>
              <a:picLocks/>
            </p:cNvPicPr>
            <p:nvPr/>
          </p:nvPicPr>
          <p:blipFill rotWithShape="1">
            <a:blip r:embed="rId3"/>
            <a:srcRect r="3826"/>
            <a:stretch/>
          </p:blipFill>
          <p:spPr>
            <a:xfrm>
              <a:off x="622851" y="1704778"/>
              <a:ext cx="2520000" cy="1811046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507972" y="3838912"/>
            <a:ext cx="11176056" cy="2830088"/>
            <a:chOff x="2954372" y="2202923"/>
            <a:chExt cx="7529143" cy="93172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6FEBD59-CEA2-4FDF-A254-37953428C235}"/>
                </a:ext>
              </a:extLst>
            </p:cNvPr>
            <p:cNvSpPr/>
            <p:nvPr/>
          </p:nvSpPr>
          <p:spPr>
            <a:xfrm>
              <a:off x="4420349" y="2206596"/>
              <a:ext cx="6063166" cy="917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-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MSE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는 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1.086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이며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평균적으로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예측값과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실제값의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차이가 약 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1.086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정도로 나타난다고 해석 할 수 있음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.</a:t>
              </a:r>
            </a:p>
            <a:p>
              <a:pPr lvl="1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- R-squared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는 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0.477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로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설명력이 약 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47.7%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정도라고 해석 할 수 있음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.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  <a:p>
              <a:pPr lvl="1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해당 모델의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MSE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가 약 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1.086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로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상대적으로 크고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R2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가 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0.477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으로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낮은 편이므로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, </a:t>
              </a:r>
            </a:p>
            <a:p>
              <a:pPr lvl="1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모델이 혈색소수치를 설명하는 데에는 한계가 있을 수 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있음</a:t>
              </a:r>
              <a:endPara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  <a:p>
              <a:pPr lvl="1"/>
              <a:endPara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  <a:p>
              <a:pPr lvl="1"/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- </a:t>
              </a:r>
              <a:r>
                <a:rPr lang="ko-KR" alt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회귀식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: y = -0.0010 * </a:t>
              </a:r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sido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- 1.3851 * sex - 0.0608 * </a:t>
              </a:r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age_group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- 0.0011 * height + 0.0052 * weight + 0.0047 * waist + 0.0422 * </a:t>
              </a:r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sight_l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+ 0.0651 * </a:t>
              </a:r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sight_r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- 0.0565 * </a:t>
              </a:r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hear_l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- 0.0459 * </a:t>
              </a:r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hear_r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- 0.0033 * </a:t>
              </a:r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bp_high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+ 0.0168 * </a:t>
              </a:r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bp_lwst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+ 0.0018 * </a:t>
              </a:r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blds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+ 0.0032 * </a:t>
              </a:r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tot_chole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+ 0.0011 * </a:t>
              </a:r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trigliserida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- 0.0008 * </a:t>
              </a:r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hdl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+ 0.0009 * </a:t>
              </a:r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ldl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+ 0.0011 * </a:t>
              </a:r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orig_prote_cd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+ 0.1467 * </a:t>
              </a:r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creatine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+ 0.0062 * </a:t>
              </a:r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sqot_ast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+ 0.0153 * </a:t>
              </a:r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srpt_alt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+ 0.0052 * </a:t>
              </a:r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g_gpt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+ 0.1056 * </a:t>
              </a:r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smk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+ 0.0257 * </a:t>
              </a:r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drk</a:t>
              </a:r>
              <a:endPara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7B4FB42F-61AB-4ADA-879A-670D33F52DB2}"/>
                </a:ext>
              </a:extLst>
            </p:cNvPr>
            <p:cNvSpPr/>
            <p:nvPr/>
          </p:nvSpPr>
          <p:spPr>
            <a:xfrm>
              <a:off x="2954372" y="2202923"/>
              <a:ext cx="1746192" cy="931722"/>
            </a:xfrm>
            <a:prstGeom prst="round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766679" y="1222592"/>
            <a:ext cx="4658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임의로 일부 변수만 사용한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결과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피드백 전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9217" y="3469580"/>
            <a:ext cx="3653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모든 변수 사용한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결과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피드백 후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57400" y="4024454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1980</Words>
  <Application>Microsoft Office PowerPoint</Application>
  <PresentationFormat>와이드스크린</PresentationFormat>
  <Paragraphs>234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Wingdings</vt:lpstr>
      <vt:lpstr>KoPubWorld돋움체 Light</vt:lpstr>
      <vt:lpstr>KoPubWorld돋움체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my</cp:lastModifiedBy>
  <cp:revision>125</cp:revision>
  <dcterms:created xsi:type="dcterms:W3CDTF">2020-01-03T14:16:53Z</dcterms:created>
  <dcterms:modified xsi:type="dcterms:W3CDTF">2023-05-11T07:05:17Z</dcterms:modified>
</cp:coreProperties>
</file>