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sldIdLst>
    <p:sldId id="257" r:id="rId5"/>
    <p:sldId id="258" r:id="rId6"/>
    <p:sldId id="263" r:id="rId7"/>
    <p:sldId id="259"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2" d="100"/>
          <a:sy n="162" d="100"/>
        </p:scale>
        <p:origin x="264" y="17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322271-FB1F-49B0-89A3-054844FEF8CB}" type="datetimeFigureOut">
              <a:rPr lang="en-FI" smtClean="0"/>
              <a:t>11/17/2023</a:t>
            </a:fld>
            <a:endParaRPr lang="en-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81F78-1F56-493E-A51E-DDA6BDA4553C}" type="slidenum">
              <a:rPr lang="en-FI" smtClean="0"/>
              <a:t>‹#›</a:t>
            </a:fld>
            <a:endParaRPr lang="en-FI"/>
          </a:p>
        </p:txBody>
      </p:sp>
    </p:spTree>
    <p:extLst>
      <p:ext uri="{BB962C8B-B14F-4D97-AF65-F5344CB8AC3E}">
        <p14:creationId xmlns:p14="http://schemas.microsoft.com/office/powerpoint/2010/main" val="3493623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11/17/2023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11/17/2023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11/17/2023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11/17/2023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11/17/2023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3764" y="1327355"/>
            <a:ext cx="3927836" cy="4482564"/>
          </a:xfrm>
        </p:spPr>
        <p:txBody>
          <a:bodyPr vert="horz" lIns="91440" tIns="45720" rIns="91440" bIns="45720" rtlCol="0" anchor="t">
            <a:normAutofit/>
          </a:bodyPr>
          <a:lstStyle/>
          <a:p>
            <a:pPr algn="l"/>
            <a:r>
              <a:rPr lang="en-US" sz="3100" b="1" dirty="0"/>
              <a:t>                  </a:t>
            </a:r>
          </a:p>
          <a:p>
            <a:pPr algn="l"/>
            <a:br>
              <a:rPr lang="en-US" sz="3100" b="1" dirty="0"/>
            </a:br>
            <a:r>
              <a:rPr lang="en-US" sz="3100" b="1" dirty="0"/>
              <a:t>             </a:t>
            </a:r>
            <a:br>
              <a:rPr lang="en-US" sz="3100" b="1" dirty="0"/>
            </a:br>
            <a:br>
              <a:rPr lang="en-US" sz="3100" b="1" dirty="0"/>
            </a:br>
            <a:br>
              <a:rPr lang="en-US" sz="3100" b="1" dirty="0"/>
            </a:br>
            <a:br>
              <a:rPr lang="en-US" sz="3100" b="1" dirty="0"/>
            </a:br>
            <a:r>
              <a:rPr lang="en-US" sz="3100" b="1" dirty="0" err="1"/>
              <a:t>ryhmätehtävä</a:t>
            </a:r>
            <a:r>
              <a:rPr lang="en-US" sz="3100" b="1" dirty="0"/>
              <a:t> 3:</a:t>
            </a:r>
            <a:br>
              <a:rPr lang="en-US" sz="3100" b="1" dirty="0"/>
            </a:br>
            <a:r>
              <a:rPr lang="en-US" sz="3100" b="1" dirty="0" err="1"/>
              <a:t>Ohjattu</a:t>
            </a:r>
            <a:r>
              <a:rPr lang="en-US" sz="3100" b="1" dirty="0"/>
              <a:t> </a:t>
            </a:r>
            <a:r>
              <a:rPr lang="en-US" sz="3100" b="1" dirty="0" err="1"/>
              <a:t>oppiminen-lineaarinen</a:t>
            </a:r>
            <a:r>
              <a:rPr lang="en-US" sz="3100" b="1" dirty="0"/>
              <a:t> </a:t>
            </a:r>
            <a:r>
              <a:rPr lang="en-US" sz="3100" b="1" dirty="0" err="1"/>
              <a:t>regressio</a:t>
            </a:r>
            <a:endParaRPr lang="en-US" sz="3100" dirty="0"/>
          </a:p>
        </p:txBody>
      </p:sp>
      <p:sp>
        <p:nvSpPr>
          <p:cNvPr id="3" name="Subtitle 2"/>
          <p:cNvSpPr>
            <a:spLocks noGrp="1"/>
          </p:cNvSpPr>
          <p:nvPr>
            <p:ph type="subTitle" idx="1"/>
          </p:nvPr>
        </p:nvSpPr>
        <p:spPr>
          <a:xfrm>
            <a:off x="5036146" y="1029236"/>
            <a:ext cx="5623387" cy="3041444"/>
          </a:xfrm>
        </p:spPr>
        <p:txBody>
          <a:bodyPr vert="horz" lIns="91440" tIns="45720" rIns="91440" bIns="45720" rtlCol="0" anchor="t">
            <a:normAutofit fontScale="92500"/>
          </a:bodyPr>
          <a:lstStyle/>
          <a:p>
            <a:pPr indent="-383540" algn="l">
              <a:lnSpc>
                <a:spcPct val="94000"/>
              </a:lnSpc>
              <a:spcAft>
                <a:spcPts val="200"/>
              </a:spcAft>
            </a:pPr>
            <a:r>
              <a:rPr lang="en-US" b="1" dirty="0" err="1"/>
              <a:t>Opiskelijat</a:t>
            </a:r>
            <a:r>
              <a:rPr lang="en-US" b="1" dirty="0"/>
              <a:t>: </a:t>
            </a:r>
          </a:p>
          <a:p>
            <a:pPr indent="-383540" algn="l">
              <a:lnSpc>
                <a:spcPct val="94000"/>
              </a:lnSpc>
              <a:spcAft>
                <a:spcPts val="200"/>
              </a:spcAft>
            </a:pPr>
            <a:r>
              <a:rPr lang="en-US" b="1" dirty="0"/>
              <a:t>Saga Nyhuus, </a:t>
            </a:r>
            <a:r>
              <a:rPr lang="en-US" b="1" dirty="0" err="1"/>
              <a:t>Ilari</a:t>
            </a:r>
            <a:r>
              <a:rPr lang="en-US" b="1" dirty="0"/>
              <a:t> </a:t>
            </a:r>
            <a:r>
              <a:rPr lang="en-US" b="1" dirty="0" err="1"/>
              <a:t>Tuokko</a:t>
            </a:r>
            <a:r>
              <a:rPr lang="en-US" b="1" dirty="0"/>
              <a:t>, </a:t>
            </a:r>
            <a:r>
              <a:rPr lang="en-US" b="1" dirty="0" err="1"/>
              <a:t>Hannu</a:t>
            </a:r>
            <a:r>
              <a:rPr lang="en-US" b="1" dirty="0"/>
              <a:t> Salmi</a:t>
            </a:r>
          </a:p>
          <a:p>
            <a:pPr indent="-383540" algn="l">
              <a:lnSpc>
                <a:spcPct val="94000"/>
              </a:lnSpc>
              <a:spcAft>
                <a:spcPts val="200"/>
              </a:spcAft>
            </a:pPr>
            <a:endParaRPr lang="en-US" b="1" dirty="0"/>
          </a:p>
          <a:p>
            <a:pPr indent="-383540" algn="l">
              <a:lnSpc>
                <a:spcPct val="94000"/>
              </a:lnSpc>
              <a:spcAft>
                <a:spcPts val="200"/>
              </a:spcAft>
            </a:pPr>
            <a:r>
              <a:rPr lang="en-US" b="1" dirty="0" err="1"/>
              <a:t>Kurssi</a:t>
            </a:r>
            <a:r>
              <a:rPr lang="en-US" b="1" dirty="0"/>
              <a:t>: </a:t>
            </a:r>
          </a:p>
          <a:p>
            <a:pPr indent="-383540" algn="l">
              <a:lnSpc>
                <a:spcPct val="94000"/>
              </a:lnSpc>
              <a:spcAft>
                <a:spcPts val="200"/>
              </a:spcAft>
            </a:pPr>
            <a:r>
              <a:rPr lang="en-US" b="1" dirty="0" err="1"/>
              <a:t>Ennakoivat</a:t>
            </a:r>
            <a:r>
              <a:rPr lang="en-US" b="1" dirty="0"/>
              <a:t> </a:t>
            </a:r>
            <a:r>
              <a:rPr lang="en-US" b="1" dirty="0" err="1"/>
              <a:t>analytiikkamenetelmät</a:t>
            </a:r>
            <a:r>
              <a:rPr lang="en-US" b="1" dirty="0"/>
              <a:t> </a:t>
            </a:r>
            <a:r>
              <a:rPr lang="en-US" b="1" dirty="0" err="1"/>
              <a:t>Pythonilla</a:t>
            </a:r>
            <a:endParaRPr lang="en-US" b="1" dirty="0"/>
          </a:p>
          <a:p>
            <a:pPr indent="-383540" algn="l">
              <a:lnSpc>
                <a:spcPct val="94000"/>
              </a:lnSpc>
              <a:spcAft>
                <a:spcPts val="200"/>
              </a:spcAft>
            </a:pPr>
            <a:endParaRPr lang="en-US" b="1" dirty="0"/>
          </a:p>
          <a:p>
            <a:pPr indent="-383540" algn="l">
              <a:lnSpc>
                <a:spcPct val="94000"/>
              </a:lnSpc>
              <a:spcAft>
                <a:spcPts val="200"/>
              </a:spcAft>
            </a:pPr>
            <a:r>
              <a:rPr lang="en-US" b="1" dirty="0" err="1"/>
              <a:t>Opettaja</a:t>
            </a:r>
            <a:r>
              <a:rPr lang="en-US" b="1" dirty="0"/>
              <a:t>: </a:t>
            </a:r>
          </a:p>
          <a:p>
            <a:pPr indent="-383540" algn="l">
              <a:lnSpc>
                <a:spcPct val="94000"/>
              </a:lnSpc>
              <a:spcAft>
                <a:spcPts val="200"/>
              </a:spcAft>
            </a:pPr>
            <a:r>
              <a:rPr lang="en-US" b="1" dirty="0" err="1"/>
              <a:t>Tommi</a:t>
            </a:r>
            <a:r>
              <a:rPr lang="en-US" b="1" dirty="0"/>
              <a:t> Lahti</a:t>
            </a:r>
          </a:p>
          <a:p>
            <a:pPr indent="-383540" algn="l">
              <a:lnSpc>
                <a:spcPct val="94000"/>
              </a:lnSpc>
              <a:spcAft>
                <a:spcPts val="200"/>
              </a:spcAft>
            </a:pPr>
            <a:r>
              <a:rPr lang="en-US" b="1" dirty="0"/>
              <a:t>16.11.2023</a:t>
            </a:r>
            <a:endParaRPr lang="en-US" dirty="0"/>
          </a:p>
          <a:p>
            <a:pPr indent="-383540" algn="l">
              <a:lnSpc>
                <a:spcPct val="94000"/>
              </a:lnSpc>
              <a:spcAft>
                <a:spcPts val="200"/>
              </a:spcAft>
            </a:pPr>
            <a:endParaRPr lang="en-US" dirty="0"/>
          </a:p>
        </p:txBody>
      </p:sp>
    </p:spTree>
    <p:extLst>
      <p:ext uri="{BB962C8B-B14F-4D97-AF65-F5344CB8AC3E}">
        <p14:creationId xmlns:p14="http://schemas.microsoft.com/office/powerpoint/2010/main" val="360108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65BA4-759C-2B97-88CE-2D1BF494A043}"/>
              </a:ext>
            </a:extLst>
          </p:cNvPr>
          <p:cNvSpPr>
            <a:spLocks noGrp="1"/>
          </p:cNvSpPr>
          <p:nvPr>
            <p:ph type="title"/>
          </p:nvPr>
        </p:nvSpPr>
        <p:spPr>
          <a:xfrm>
            <a:off x="1371600" y="338667"/>
            <a:ext cx="9601200" cy="1833033"/>
          </a:xfrm>
        </p:spPr>
        <p:txBody>
          <a:bodyPr>
            <a:normAutofit fontScale="90000"/>
          </a:bodyPr>
          <a:lstStyle/>
          <a:p>
            <a:br>
              <a:rPr lang="en-US" sz="3100" dirty="0"/>
            </a:br>
            <a:r>
              <a:rPr lang="en-US" sz="3100" dirty="0" err="1"/>
              <a:t>Jokainen</a:t>
            </a:r>
            <a:r>
              <a:rPr lang="en-US" sz="3100" dirty="0"/>
              <a:t> </a:t>
            </a:r>
            <a:r>
              <a:rPr lang="en-US" sz="3100" dirty="0" err="1"/>
              <a:t>ryhmässä</a:t>
            </a:r>
            <a:r>
              <a:rPr lang="en-US" sz="3100" dirty="0"/>
              <a:t> </a:t>
            </a:r>
            <a:r>
              <a:rPr lang="en-US" sz="3100" dirty="0" err="1"/>
              <a:t>toteutti</a:t>
            </a:r>
            <a:r>
              <a:rPr lang="en-US" sz="3100" dirty="0"/>
              <a:t> </a:t>
            </a:r>
            <a:r>
              <a:rPr lang="en-US" sz="3100" dirty="0" err="1"/>
              <a:t>tehtävän</a:t>
            </a:r>
            <a:r>
              <a:rPr lang="en-US" sz="3100" dirty="0"/>
              <a:t> </a:t>
            </a:r>
            <a:r>
              <a:rPr lang="en-US" sz="3100" dirty="0" err="1"/>
              <a:t>kokonaisuudessaan</a:t>
            </a:r>
            <a:r>
              <a:rPr lang="en-US" sz="3100" dirty="0"/>
              <a:t>. </a:t>
            </a:r>
            <a:br>
              <a:rPr lang="en-US" sz="3100" dirty="0"/>
            </a:br>
            <a:br>
              <a:rPr lang="en-US" sz="3100" dirty="0"/>
            </a:br>
            <a:r>
              <a:rPr lang="en-US" sz="3100" dirty="0" err="1"/>
              <a:t>Raportointi</a:t>
            </a:r>
            <a:r>
              <a:rPr lang="en-US" sz="3100" dirty="0"/>
              <a:t> </a:t>
            </a:r>
            <a:r>
              <a:rPr lang="en-US" sz="3100" dirty="0" err="1"/>
              <a:t>esityksessä</a:t>
            </a:r>
            <a:r>
              <a:rPr lang="en-US" sz="3100" dirty="0"/>
              <a:t> on </a:t>
            </a:r>
            <a:r>
              <a:rPr lang="en-US" sz="3100" dirty="0" err="1"/>
              <a:t>jaettu</a:t>
            </a:r>
            <a:r>
              <a:rPr lang="en-US" sz="3100" dirty="0"/>
              <a:t> </a:t>
            </a:r>
            <a:r>
              <a:rPr lang="en-US" sz="3100" dirty="0" err="1"/>
              <a:t>kolmeen</a:t>
            </a:r>
            <a:r>
              <a:rPr lang="en-US" sz="3100" dirty="0"/>
              <a:t> 5 min </a:t>
            </a:r>
            <a:r>
              <a:rPr lang="en-US" sz="3100" dirty="0" err="1"/>
              <a:t>osaan</a:t>
            </a:r>
            <a:r>
              <a:rPr lang="en-US" sz="3100" dirty="0"/>
              <a:t>. </a:t>
            </a:r>
            <a:br>
              <a:rPr lang="en-US" dirty="0"/>
            </a:br>
            <a:r>
              <a:rPr lang="en-US" dirty="0"/>
              <a:t> </a:t>
            </a:r>
            <a:endParaRPr lang="en-FI" dirty="0"/>
          </a:p>
        </p:txBody>
      </p:sp>
      <p:sp>
        <p:nvSpPr>
          <p:cNvPr id="3" name="Content Placeholder 2">
            <a:extLst>
              <a:ext uri="{FF2B5EF4-FFF2-40B4-BE49-F238E27FC236}">
                <a16:creationId xmlns:a16="http://schemas.microsoft.com/office/drawing/2014/main" id="{A6FEEFE8-78E9-A15F-0059-6B28D8A21503}"/>
              </a:ext>
            </a:extLst>
          </p:cNvPr>
          <p:cNvSpPr>
            <a:spLocks noGrp="1"/>
          </p:cNvSpPr>
          <p:nvPr>
            <p:ph idx="1"/>
          </p:nvPr>
        </p:nvSpPr>
        <p:spPr/>
        <p:txBody>
          <a:bodyPr/>
          <a:lstStyle/>
          <a:p>
            <a:pPr marL="0" indent="0">
              <a:buNone/>
            </a:pPr>
            <a:r>
              <a:rPr lang="en-US" b="1" dirty="0"/>
              <a:t>Sagan</a:t>
            </a:r>
            <a:r>
              <a:rPr lang="en-US" dirty="0"/>
              <a:t> </a:t>
            </a:r>
            <a:r>
              <a:rPr lang="en-US" dirty="0" err="1"/>
              <a:t>osuus</a:t>
            </a:r>
            <a:r>
              <a:rPr lang="en-US" dirty="0"/>
              <a:t> (5min) </a:t>
            </a:r>
          </a:p>
          <a:p>
            <a:r>
              <a:rPr lang="en-US" dirty="0"/>
              <a:t>Exploratory Data Analysis</a:t>
            </a:r>
          </a:p>
          <a:p>
            <a:r>
              <a:rPr lang="en-US" dirty="0" err="1"/>
              <a:t>Hajontakaavioiden</a:t>
            </a:r>
            <a:r>
              <a:rPr lang="en-US" dirty="0"/>
              <a:t> ja </a:t>
            </a:r>
            <a:r>
              <a:rPr lang="en-US" dirty="0" err="1"/>
              <a:t>histogrammien</a:t>
            </a:r>
            <a:r>
              <a:rPr lang="en-US" dirty="0"/>
              <a:t> </a:t>
            </a:r>
            <a:r>
              <a:rPr lang="en-US" dirty="0" err="1"/>
              <a:t>analyysi</a:t>
            </a:r>
            <a:endParaRPr lang="en-US" dirty="0"/>
          </a:p>
          <a:p>
            <a:r>
              <a:rPr lang="en-US" dirty="0" err="1"/>
              <a:t>Korrelaatiokertoimien</a:t>
            </a:r>
            <a:r>
              <a:rPr lang="en-US" dirty="0"/>
              <a:t> </a:t>
            </a:r>
            <a:r>
              <a:rPr lang="en-US" dirty="0" err="1"/>
              <a:t>analyysi</a:t>
            </a:r>
            <a:endParaRPr lang="en-US" dirty="0"/>
          </a:p>
          <a:p>
            <a:r>
              <a:rPr lang="en-US" dirty="0" err="1"/>
              <a:t>Riippuvaisen</a:t>
            </a:r>
            <a:r>
              <a:rPr lang="en-US" dirty="0"/>
              <a:t> </a:t>
            </a:r>
            <a:r>
              <a:rPr lang="en-US" dirty="0" err="1"/>
              <a:t>muuttujan</a:t>
            </a:r>
            <a:r>
              <a:rPr lang="en-US" dirty="0"/>
              <a:t> </a:t>
            </a:r>
            <a:r>
              <a:rPr lang="en-US" dirty="0" err="1"/>
              <a:t>valinta</a:t>
            </a:r>
            <a:endParaRPr lang="en-US" dirty="0"/>
          </a:p>
          <a:p>
            <a:r>
              <a:rPr lang="en-US" dirty="0"/>
              <a:t>Kolmen </a:t>
            </a:r>
            <a:r>
              <a:rPr lang="en-US" dirty="0" err="1"/>
              <a:t>riippumattoman</a:t>
            </a:r>
            <a:r>
              <a:rPr lang="en-US" dirty="0"/>
              <a:t> </a:t>
            </a:r>
            <a:r>
              <a:rPr lang="en-US" dirty="0" err="1"/>
              <a:t>muuttujan</a:t>
            </a:r>
            <a:r>
              <a:rPr lang="en-US" dirty="0"/>
              <a:t> </a:t>
            </a:r>
            <a:r>
              <a:rPr lang="en-US" dirty="0" err="1"/>
              <a:t>valinta</a:t>
            </a:r>
            <a:endParaRPr lang="en-US" dirty="0"/>
          </a:p>
          <a:p>
            <a:pPr marL="0" indent="0">
              <a:buNone/>
            </a:pPr>
            <a:endParaRPr lang="en-FI" dirty="0"/>
          </a:p>
        </p:txBody>
      </p:sp>
      <p:sp>
        <p:nvSpPr>
          <p:cNvPr id="5" name="Footer Placeholder 4">
            <a:extLst>
              <a:ext uri="{FF2B5EF4-FFF2-40B4-BE49-F238E27FC236}">
                <a16:creationId xmlns:a16="http://schemas.microsoft.com/office/drawing/2014/main" id="{2231EE3F-A47D-864D-0062-1A95F4735F31}"/>
              </a:ext>
            </a:extLst>
          </p:cNvPr>
          <p:cNvSpPr>
            <a:spLocks noGrp="1"/>
          </p:cNvSpPr>
          <p:nvPr>
            <p:ph type="ftr" sz="quarter" idx="11"/>
          </p:nvPr>
        </p:nvSpPr>
        <p:spPr/>
        <p:txBody>
          <a:bodyPr/>
          <a:lstStyle/>
          <a:p>
            <a:r>
              <a:rPr lang="en-US"/>
              <a:t>Sagan osuus</a:t>
            </a:r>
            <a:endParaRPr lang="en-US" dirty="0"/>
          </a:p>
        </p:txBody>
      </p:sp>
    </p:spTree>
    <p:extLst>
      <p:ext uri="{BB962C8B-B14F-4D97-AF65-F5344CB8AC3E}">
        <p14:creationId xmlns:p14="http://schemas.microsoft.com/office/powerpoint/2010/main" val="1629066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7FAF7-EA83-66E3-3A7A-2D5199D3640F}"/>
              </a:ext>
            </a:extLst>
          </p:cNvPr>
          <p:cNvSpPr>
            <a:spLocks noGrp="1"/>
          </p:cNvSpPr>
          <p:nvPr>
            <p:ph type="title"/>
          </p:nvPr>
        </p:nvSpPr>
        <p:spPr>
          <a:xfrm>
            <a:off x="1371600" y="685799"/>
            <a:ext cx="9601200" cy="1151965"/>
          </a:xfrm>
        </p:spPr>
        <p:txBody>
          <a:bodyPr>
            <a:normAutofit/>
          </a:bodyPr>
          <a:lstStyle/>
          <a:p>
            <a:r>
              <a:rPr lang="fi-FI" sz="4400" dirty="0">
                <a:solidFill>
                  <a:schemeClr val="tx1"/>
                </a:solidFill>
                <a:effectLst/>
                <a:latin typeface="Franklin Gothic Book" panose="020B0503020102020204" pitchFamily="34" charset="0"/>
              </a:rPr>
              <a:t>Datan attribuutit</a:t>
            </a:r>
            <a:endParaRPr lang="en-FI" dirty="0"/>
          </a:p>
        </p:txBody>
      </p:sp>
      <p:sp>
        <p:nvSpPr>
          <p:cNvPr id="3" name="Content Placeholder 2">
            <a:extLst>
              <a:ext uri="{FF2B5EF4-FFF2-40B4-BE49-F238E27FC236}">
                <a16:creationId xmlns:a16="http://schemas.microsoft.com/office/drawing/2014/main" id="{35AC06F4-49E8-EFB9-5F8A-9EB34FADC137}"/>
              </a:ext>
            </a:extLst>
          </p:cNvPr>
          <p:cNvSpPr>
            <a:spLocks noGrp="1"/>
          </p:cNvSpPr>
          <p:nvPr>
            <p:ph idx="1"/>
          </p:nvPr>
        </p:nvSpPr>
        <p:spPr>
          <a:xfrm>
            <a:off x="1371600" y="1990165"/>
            <a:ext cx="9601200" cy="4706469"/>
          </a:xfrm>
        </p:spPr>
        <p:txBody>
          <a:bodyPr>
            <a:normAutofit fontScale="25000" lnSpcReduction="20000"/>
          </a:bodyPr>
          <a:lstStyle/>
          <a:p>
            <a:pPr marL="0" indent="0">
              <a:buNone/>
            </a:pPr>
            <a:r>
              <a:rPr lang="fi-FI" sz="5600" dirty="0">
                <a:solidFill>
                  <a:schemeClr val="tx1"/>
                </a:solidFill>
                <a:effectLst/>
                <a:latin typeface="Franklin Gothic Book" panose="020B0503020102020204" pitchFamily="34" charset="0"/>
              </a:rPr>
              <a:t>GallonsPer100Miles : Kuinka monta gallonaa polttoainetta kuluu matkaa kohti, mitattuna 100 mailin matkalla. Tämä mittayksikkö auttaa arvioimaan auton polttoainetehokkuutta: mitä pienempi luku on, sitä taloudellisemmin auto kuluttaa polttoainetta.</a:t>
            </a:r>
          </a:p>
          <a:p>
            <a:pPr marL="0" indent="0">
              <a:buNone/>
            </a:pPr>
            <a:r>
              <a:rPr lang="fi-FI" sz="5600" dirty="0">
                <a:solidFill>
                  <a:schemeClr val="tx1"/>
                </a:solidFill>
                <a:effectLst/>
                <a:latin typeface="Franklin Gothic Book" panose="020B0503020102020204" pitchFamily="34" charset="0"/>
              </a:rPr>
              <a:t>GallonsPer100MilesTo1981**"1981" viittaa todennäköisesti tiettyyn ajanjaksoon, voi liittyä tilastoihin  polttoaineenkulutuksesta vuonna 1981.</a:t>
            </a:r>
          </a:p>
          <a:p>
            <a:pPr marL="0" indent="0">
              <a:buNone/>
            </a:pPr>
            <a:r>
              <a:rPr lang="fi-FI" sz="5600" dirty="0">
                <a:solidFill>
                  <a:schemeClr val="tx1"/>
                </a:solidFill>
                <a:effectLst/>
                <a:latin typeface="Franklin Gothic Book" panose="020B0503020102020204" pitchFamily="34" charset="0"/>
              </a:rPr>
              <a:t>MPG: MPG tarkoittaa "mailia gallonaa kohti". Mitä suurempi MPG-luku on, sitä pidempi matka voidaan ajaa käyttäen vähemmän polttoainetta. Esimerkiksi, jos autolla on arvo 30 </a:t>
            </a:r>
            <a:r>
              <a:rPr lang="fi-FI" sz="5600" dirty="0" err="1">
                <a:solidFill>
                  <a:schemeClr val="tx1"/>
                </a:solidFill>
                <a:effectLst/>
                <a:latin typeface="Franklin Gothic Book" panose="020B0503020102020204" pitchFamily="34" charset="0"/>
              </a:rPr>
              <a:t>mpg</a:t>
            </a:r>
            <a:r>
              <a:rPr lang="fi-FI" sz="5600" dirty="0">
                <a:solidFill>
                  <a:schemeClr val="tx1"/>
                </a:solidFill>
                <a:effectLst/>
                <a:latin typeface="Franklin Gothic Book" panose="020B0503020102020204" pitchFamily="34" charset="0"/>
              </a:rPr>
              <a:t>, se tarkoittaa, että auto voi kulkea 30 mailia yhdellä gallonalla polttoainetta. </a:t>
            </a:r>
          </a:p>
          <a:p>
            <a:pPr marL="0" indent="0">
              <a:buNone/>
            </a:pPr>
            <a:r>
              <a:rPr lang="fi-FI" sz="5600" dirty="0" err="1">
                <a:solidFill>
                  <a:schemeClr val="tx1"/>
                </a:solidFill>
                <a:effectLst/>
                <a:latin typeface="Franklin Gothic Book" panose="020B0503020102020204" pitchFamily="34" charset="0"/>
              </a:rPr>
              <a:t>Cylinders</a:t>
            </a:r>
            <a:r>
              <a:rPr lang="fi-FI" sz="5600" dirty="0">
                <a:solidFill>
                  <a:schemeClr val="tx1"/>
                </a:solidFill>
                <a:effectLst/>
                <a:latin typeface="Franklin Gothic Book" panose="020B0503020102020204" pitchFamily="34" charset="0"/>
              </a:rPr>
              <a:t> : Moottorin suorituskyky ja tehokkuus on osin riippuvainen sylinterien lukumäärästä ja niiden tilavuudesta sekä siitä, miten hyvin ne toimivat yhdessä muiden moottorin osien kanssa.</a:t>
            </a:r>
          </a:p>
          <a:p>
            <a:pPr marL="0" indent="0">
              <a:buNone/>
            </a:pPr>
            <a:r>
              <a:rPr lang="fi-FI" sz="5600" dirty="0">
                <a:solidFill>
                  <a:schemeClr val="tx1"/>
                </a:solidFill>
                <a:effectLst/>
                <a:latin typeface="Franklin Gothic Book" panose="020B0503020102020204" pitchFamily="34" charset="0"/>
              </a:rPr>
              <a:t>Displacement100ci: Moottorin iskutilavuus. Mitä suurempi iskutilavuus on, sitä enemmän polttoaineseosta moottori voi palaa, mikä yleensä tuo enemmän tehoa, mutta voi myös lisätä polttoaineenkulutusta.</a:t>
            </a:r>
          </a:p>
          <a:p>
            <a:pPr marL="0" indent="0">
              <a:buNone/>
            </a:pPr>
            <a:r>
              <a:rPr lang="fi-FI" sz="5600" dirty="0">
                <a:solidFill>
                  <a:schemeClr val="tx1"/>
                </a:solidFill>
                <a:effectLst/>
                <a:latin typeface="Franklin Gothic Book" panose="020B0503020102020204" pitchFamily="34" charset="0"/>
              </a:rPr>
              <a:t>Horsepower100: "</a:t>
            </a:r>
            <a:r>
              <a:rPr lang="fi-FI" sz="5600" dirty="0" err="1">
                <a:solidFill>
                  <a:schemeClr val="tx1"/>
                </a:solidFill>
                <a:effectLst/>
                <a:latin typeface="Franklin Gothic Book" panose="020B0503020102020204" pitchFamily="34" charset="0"/>
              </a:rPr>
              <a:t>Horsepower</a:t>
            </a:r>
            <a:r>
              <a:rPr lang="fi-FI" sz="5600" dirty="0">
                <a:solidFill>
                  <a:schemeClr val="tx1"/>
                </a:solidFill>
                <a:effectLst/>
                <a:latin typeface="Franklin Gothic Book" panose="020B0503020102020204" pitchFamily="34" charset="0"/>
              </a:rPr>
              <a:t> 100" voi viitata moottorin tehoon, joka on 100 hevosvoimaa. Tämä tarkoittaa, että kyseisen auton moottori pystyy tuottamaan 100 hevosvoiman verran tehoa, mikä vaikuttaa auton suorituskykyyn ja nopeuteen. </a:t>
            </a:r>
          </a:p>
          <a:p>
            <a:pPr marL="0" indent="0">
              <a:buNone/>
            </a:pPr>
            <a:r>
              <a:rPr lang="fi-FI" sz="5600" dirty="0">
                <a:solidFill>
                  <a:schemeClr val="tx1"/>
                </a:solidFill>
                <a:effectLst/>
                <a:latin typeface="Franklin Gothic Book" panose="020B0503020102020204" pitchFamily="34" charset="0"/>
              </a:rPr>
              <a:t>Weight1000lb: Tuhannen paunan paino vastaa noin 453,6 kilogrammaa. Painoon vaikuttavat monet tekijät, kuten auton koko, moottorin koko ja materiaalit, joista auto on valmistettu. </a:t>
            </a:r>
          </a:p>
          <a:p>
            <a:pPr marL="0" indent="0">
              <a:buNone/>
            </a:pPr>
            <a:r>
              <a:rPr lang="fi-FI" sz="5600" dirty="0">
                <a:solidFill>
                  <a:schemeClr val="tx1"/>
                </a:solidFill>
                <a:effectLst/>
                <a:latin typeface="Franklin Gothic Book" panose="020B0503020102020204" pitchFamily="34" charset="0"/>
              </a:rPr>
              <a:t>Seconds0to60: Nopeampi 0–60-aika osoittaa yleensä parempaa kiihtyvyyttä ja tehokkaampaa moottoria. Se on yleinen mittari auton nopeusominaisuuksien vertailussa ja seurannassa. </a:t>
            </a:r>
          </a:p>
          <a:p>
            <a:pPr marL="0" indent="0">
              <a:buNone/>
            </a:pPr>
            <a:r>
              <a:rPr lang="fi-FI" sz="5600" dirty="0">
                <a:solidFill>
                  <a:schemeClr val="tx1"/>
                </a:solidFill>
                <a:effectLst/>
                <a:latin typeface="Franklin Gothic Book" panose="020B0503020102020204" pitchFamily="34" charset="0"/>
              </a:rPr>
              <a:t>Muuttujat, jotka jätetään data analyysista pois: </a:t>
            </a:r>
            <a:r>
              <a:rPr lang="fi-FI" sz="5600" dirty="0" err="1">
                <a:solidFill>
                  <a:schemeClr val="tx1"/>
                </a:solidFill>
                <a:effectLst/>
                <a:latin typeface="Franklin Gothic Book" panose="020B0503020102020204" pitchFamily="34" charset="0"/>
              </a:rPr>
              <a:t>Year</a:t>
            </a:r>
            <a:r>
              <a:rPr lang="fi-FI" sz="5600" dirty="0">
                <a:solidFill>
                  <a:schemeClr val="tx1"/>
                </a:solidFill>
                <a:effectLst/>
                <a:latin typeface="Franklin Gothic Book" panose="020B0503020102020204" pitchFamily="34" charset="0"/>
              </a:rPr>
              <a:t>, Year70To81, </a:t>
            </a:r>
            <a:r>
              <a:rPr lang="fi-FI" sz="5600" dirty="0" err="1">
                <a:solidFill>
                  <a:schemeClr val="tx1"/>
                </a:solidFill>
                <a:effectLst/>
                <a:latin typeface="Franklin Gothic Book" panose="020B0503020102020204" pitchFamily="34" charset="0"/>
              </a:rPr>
              <a:t>Origin</a:t>
            </a:r>
            <a:r>
              <a:rPr lang="fi-FI" sz="5600" dirty="0">
                <a:solidFill>
                  <a:schemeClr val="tx1"/>
                </a:solidFill>
                <a:effectLst/>
                <a:latin typeface="Franklin Gothic Book" panose="020B0503020102020204" pitchFamily="34" charset="0"/>
              </a:rPr>
              <a:t>, Origin.Eq.1,-2 -ja 3, </a:t>
            </a:r>
            <a:r>
              <a:rPr lang="fi-FI" sz="5600" dirty="0" err="1">
                <a:solidFill>
                  <a:schemeClr val="tx1"/>
                </a:solidFill>
                <a:effectLst/>
                <a:latin typeface="Franklin Gothic Book" panose="020B0503020102020204" pitchFamily="34" charset="0"/>
              </a:rPr>
              <a:t>Name</a:t>
            </a:r>
            <a:r>
              <a:rPr lang="fi-FI" sz="5600" dirty="0">
                <a:solidFill>
                  <a:schemeClr val="tx1"/>
                </a:solidFill>
                <a:effectLst/>
                <a:latin typeface="Franklin Gothic Book" panose="020B0503020102020204" pitchFamily="34" charset="0"/>
              </a:rPr>
              <a:t>.</a:t>
            </a:r>
          </a:p>
          <a:p>
            <a:pPr marL="0" indent="0">
              <a:buNone/>
            </a:pPr>
            <a:endParaRPr lang="en-FI" dirty="0"/>
          </a:p>
        </p:txBody>
      </p:sp>
      <p:sp>
        <p:nvSpPr>
          <p:cNvPr id="4" name="Footer Placeholder 3">
            <a:extLst>
              <a:ext uri="{FF2B5EF4-FFF2-40B4-BE49-F238E27FC236}">
                <a16:creationId xmlns:a16="http://schemas.microsoft.com/office/drawing/2014/main" id="{2CC66826-EB4E-00EA-1F10-6151C9C105E7}"/>
              </a:ext>
            </a:extLst>
          </p:cNvPr>
          <p:cNvSpPr>
            <a:spLocks noGrp="1"/>
          </p:cNvSpPr>
          <p:nvPr>
            <p:ph type="ftr" sz="quarter" idx="11"/>
          </p:nvPr>
        </p:nvSpPr>
        <p:spPr/>
        <p:txBody>
          <a:bodyPr/>
          <a:lstStyle/>
          <a:p>
            <a:r>
              <a:rPr lang="en-US"/>
              <a:t>Sagan osuus</a:t>
            </a:r>
            <a:endParaRPr lang="en-US" dirty="0"/>
          </a:p>
        </p:txBody>
      </p:sp>
    </p:spTree>
    <p:extLst>
      <p:ext uri="{BB962C8B-B14F-4D97-AF65-F5344CB8AC3E}">
        <p14:creationId xmlns:p14="http://schemas.microsoft.com/office/powerpoint/2010/main" val="2549646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C29E5-9AED-6EC4-360B-7565050D094B}"/>
              </a:ext>
            </a:extLst>
          </p:cNvPr>
          <p:cNvSpPr>
            <a:spLocks noGrp="1"/>
          </p:cNvSpPr>
          <p:nvPr>
            <p:ph type="title"/>
          </p:nvPr>
        </p:nvSpPr>
        <p:spPr/>
        <p:txBody>
          <a:bodyPr/>
          <a:lstStyle/>
          <a:p>
            <a:r>
              <a:rPr lang="en-US" dirty="0"/>
              <a:t>Exploratory Data Analysis</a:t>
            </a:r>
            <a:br>
              <a:rPr lang="en-US" dirty="0"/>
            </a:br>
            <a:endParaRPr lang="en-FI" dirty="0"/>
          </a:p>
        </p:txBody>
      </p:sp>
      <p:sp>
        <p:nvSpPr>
          <p:cNvPr id="3" name="Content Placeholder 2">
            <a:extLst>
              <a:ext uri="{FF2B5EF4-FFF2-40B4-BE49-F238E27FC236}">
                <a16:creationId xmlns:a16="http://schemas.microsoft.com/office/drawing/2014/main" id="{727A5469-7C41-8833-B3CF-872C85ABCD6D}"/>
              </a:ext>
            </a:extLst>
          </p:cNvPr>
          <p:cNvSpPr>
            <a:spLocks noGrp="1"/>
          </p:cNvSpPr>
          <p:nvPr>
            <p:ph idx="1"/>
          </p:nvPr>
        </p:nvSpPr>
        <p:spPr>
          <a:xfrm>
            <a:off x="1371600" y="1541929"/>
            <a:ext cx="9601200" cy="5047129"/>
          </a:xfrm>
        </p:spPr>
        <p:txBody>
          <a:bodyPr>
            <a:normAutofit fontScale="55000" lnSpcReduction="20000"/>
          </a:bodyPr>
          <a:lstStyle/>
          <a:p>
            <a:pPr marL="0" indent="0">
              <a:buNone/>
            </a:pPr>
            <a:endParaRPr lang="fi-FI" sz="2200" b="0" dirty="0">
              <a:solidFill>
                <a:schemeClr val="tx1"/>
              </a:solidFill>
              <a:effectLst/>
              <a:latin typeface="Consolas" panose="020B0609020204030204" pitchFamily="49" charset="0"/>
            </a:endParaRPr>
          </a:p>
          <a:p>
            <a:pPr marL="0" indent="0">
              <a:lnSpc>
                <a:spcPct val="120000"/>
              </a:lnSpc>
              <a:buNone/>
            </a:pPr>
            <a:r>
              <a:rPr lang="fi-FI" sz="2600" dirty="0">
                <a:solidFill>
                  <a:schemeClr val="tx1"/>
                </a:solidFill>
                <a:latin typeface="Franklin Gothic Book" panose="020B0503020102020204" pitchFamily="34" charset="0"/>
              </a:rPr>
              <a:t>Tämä datasetti tarjoaa tietoa siitä, mitkä ominaisuudet autossa voivat lisätä polttoainetehokkuutta. </a:t>
            </a:r>
          </a:p>
          <a:p>
            <a:pPr marL="0" indent="0">
              <a:lnSpc>
                <a:spcPct val="120000"/>
              </a:lnSpc>
              <a:buNone/>
            </a:pPr>
            <a:r>
              <a:rPr lang="fi-FI" sz="2600" dirty="0">
                <a:solidFill>
                  <a:schemeClr val="tx1"/>
                </a:solidFill>
                <a:latin typeface="Franklin Gothic Book" panose="020B0503020102020204" pitchFamily="34" charset="0"/>
              </a:rPr>
              <a:t>Tuotettua dataa voidaan hyödyntää uuden polttoainetehokkaan automallin suunnittelussa.</a:t>
            </a:r>
          </a:p>
          <a:p>
            <a:pPr marL="0" indent="0">
              <a:lnSpc>
                <a:spcPct val="120000"/>
              </a:lnSpc>
              <a:buNone/>
            </a:pPr>
            <a:r>
              <a:rPr lang="fi-FI" sz="2600" dirty="0">
                <a:solidFill>
                  <a:schemeClr val="tx1"/>
                </a:solidFill>
                <a:latin typeface="Franklin Gothic Book" panose="020B0503020102020204" pitchFamily="34" charset="0"/>
              </a:rPr>
              <a:t>Tehtävässä on kyseessä Ohjattu Oppiminen Lineaarisen Regression avulla. Käsiteltävä data on numeerista. Regressiomallin tavoite on riippuvan arvon ennustaminen. </a:t>
            </a:r>
          </a:p>
          <a:p>
            <a:pPr marL="0" indent="0">
              <a:lnSpc>
                <a:spcPct val="120000"/>
              </a:lnSpc>
              <a:buNone/>
            </a:pPr>
            <a:r>
              <a:rPr lang="fi-FI" sz="2600" dirty="0">
                <a:solidFill>
                  <a:schemeClr val="tx1"/>
                </a:solidFill>
                <a:latin typeface="Franklin Gothic Book" panose="020B0503020102020204" pitchFamily="34" charset="0"/>
              </a:rPr>
              <a:t>Riippuva arvo on tässä datassa  GallonsPer100Miles, mikä kertoo kuinka monta gallonaa polttoainetta kuluu matkaa kohti, mitattuna 100 mailin matkalla. Tämä mittayksikkö auttaa arvioimaan auton polttoainetehokkuutta: mitä pienempi luku on, sitä taloudellisemmin auto kuluttaa polttoainetta. Siten, tehtävän tavoitteena on ennustaa, mitkä auton ominaisuudet vaikuttavat GallonsPer100Miles- muuttujan arvoon laskevasti. </a:t>
            </a:r>
          </a:p>
          <a:p>
            <a:pPr marL="0" indent="0">
              <a:lnSpc>
                <a:spcPct val="120000"/>
              </a:lnSpc>
              <a:buNone/>
            </a:pPr>
            <a:r>
              <a:rPr lang="fi-FI" sz="2600" dirty="0">
                <a:solidFill>
                  <a:schemeClr val="tx1"/>
                </a:solidFill>
                <a:latin typeface="Franklin Gothic Book" panose="020B0503020102020204" pitchFamily="34" charset="0"/>
              </a:rPr>
              <a:t>Lopputuloksena on tilastollinen malli, jota voidaan käyttää ennustamaan riippumattomien, auton ominaisuuksia kuvaavien muuttujien, ja riippuvaisen, polttoainetehokkuutta kuvaavan muuttujan välisiä suhteita.</a:t>
            </a:r>
          </a:p>
          <a:p>
            <a:pPr marL="0" indent="0">
              <a:lnSpc>
                <a:spcPct val="120000"/>
              </a:lnSpc>
              <a:buNone/>
            </a:pPr>
            <a:r>
              <a:rPr lang="fi-FI" sz="2600" dirty="0">
                <a:solidFill>
                  <a:schemeClr val="tx1"/>
                </a:solidFill>
                <a:latin typeface="Franklin Gothic Book" panose="020B0503020102020204" pitchFamily="34" charset="0"/>
              </a:rPr>
              <a:t>Koneoppismallin rakentamisessa EDA (</a:t>
            </a:r>
            <a:r>
              <a:rPr lang="fi-FI" sz="2600" dirty="0" err="1">
                <a:solidFill>
                  <a:schemeClr val="tx1"/>
                </a:solidFill>
                <a:latin typeface="Franklin Gothic Book" panose="020B0503020102020204" pitchFamily="34" charset="0"/>
              </a:rPr>
              <a:t>Exploratory</a:t>
            </a:r>
            <a:r>
              <a:rPr lang="fi-FI" sz="2600" dirty="0">
                <a:solidFill>
                  <a:schemeClr val="tx1"/>
                </a:solidFill>
                <a:latin typeface="Franklin Gothic Book" panose="020B0503020102020204" pitchFamily="34" charset="0"/>
              </a:rPr>
              <a:t> Data Analysis) osoittautuu erittäin hyödylliseksi:</a:t>
            </a:r>
          </a:p>
          <a:p>
            <a:pPr marL="0" indent="0">
              <a:lnSpc>
                <a:spcPct val="120000"/>
              </a:lnSpc>
              <a:buNone/>
            </a:pPr>
            <a:r>
              <a:rPr lang="fi-FI" sz="2600" dirty="0">
                <a:solidFill>
                  <a:schemeClr val="tx1"/>
                </a:solidFill>
                <a:latin typeface="Franklin Gothic Book" panose="020B0503020102020204" pitchFamily="34" charset="0"/>
              </a:rPr>
              <a:t>EDA auttaa koneoppimismallin rakentamisessa varmistamalla, että data on ymmärretty kunnolla ja että siihen liittyvät kysymykset on otettu huomioon. </a:t>
            </a:r>
          </a:p>
          <a:p>
            <a:pPr marL="0" indent="0">
              <a:lnSpc>
                <a:spcPct val="120000"/>
              </a:lnSpc>
              <a:buNone/>
            </a:pPr>
            <a:r>
              <a:rPr lang="fi-FI" sz="2600" dirty="0">
                <a:solidFill>
                  <a:schemeClr val="tx1"/>
                </a:solidFill>
                <a:latin typeface="Franklin Gothic Book" panose="020B0503020102020204" pitchFamily="34" charset="0"/>
              </a:rPr>
              <a:t>Se voi myös auttaa tunnistamaan ongelmia, jotka vaativat lisää dataa kerättäväksi tai puhdistettavaksi ennen kuin malli voidaan rakentaa. </a:t>
            </a:r>
          </a:p>
          <a:p>
            <a:pPr marL="0" indent="0">
              <a:lnSpc>
                <a:spcPct val="120000"/>
              </a:lnSpc>
              <a:buNone/>
            </a:pPr>
            <a:r>
              <a:rPr lang="fi-FI" sz="2600" dirty="0">
                <a:solidFill>
                  <a:schemeClr val="tx1"/>
                </a:solidFill>
                <a:latin typeface="Franklin Gothic Book" panose="020B0503020102020204" pitchFamily="34" charset="0"/>
              </a:rPr>
              <a:t>EDA on tärkeä osa data-analyysia ja auttaa analysoijia tekemään parempia päätöksiä datan käytössä </a:t>
            </a:r>
          </a:p>
          <a:p>
            <a:pPr marL="0" indent="0">
              <a:buNone/>
            </a:pPr>
            <a:endParaRPr lang="en-FI" sz="2500" dirty="0">
              <a:solidFill>
                <a:schemeClr val="tx1"/>
              </a:solidFill>
              <a:latin typeface="Franklin Gothic Book" panose="020B0503020102020204" pitchFamily="34" charset="0"/>
            </a:endParaRPr>
          </a:p>
        </p:txBody>
      </p:sp>
      <p:sp>
        <p:nvSpPr>
          <p:cNvPr id="4" name="Footer Placeholder 3">
            <a:extLst>
              <a:ext uri="{FF2B5EF4-FFF2-40B4-BE49-F238E27FC236}">
                <a16:creationId xmlns:a16="http://schemas.microsoft.com/office/drawing/2014/main" id="{380B360B-5C70-41F4-9956-9DF0C82F5A1F}"/>
              </a:ext>
            </a:extLst>
          </p:cNvPr>
          <p:cNvSpPr>
            <a:spLocks noGrp="1"/>
          </p:cNvSpPr>
          <p:nvPr>
            <p:ph type="ftr" sz="quarter" idx="11"/>
          </p:nvPr>
        </p:nvSpPr>
        <p:spPr/>
        <p:txBody>
          <a:bodyPr/>
          <a:lstStyle/>
          <a:p>
            <a:r>
              <a:rPr lang="en-US"/>
              <a:t>Sagan osuus</a:t>
            </a:r>
            <a:endParaRPr lang="en-US" dirty="0"/>
          </a:p>
        </p:txBody>
      </p:sp>
    </p:spTree>
    <p:extLst>
      <p:ext uri="{BB962C8B-B14F-4D97-AF65-F5344CB8AC3E}">
        <p14:creationId xmlns:p14="http://schemas.microsoft.com/office/powerpoint/2010/main" val="1157753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F37B2-8347-DD6B-9734-EB4361D190E5}"/>
              </a:ext>
            </a:extLst>
          </p:cNvPr>
          <p:cNvSpPr>
            <a:spLocks noGrp="1"/>
          </p:cNvSpPr>
          <p:nvPr>
            <p:ph type="title"/>
          </p:nvPr>
        </p:nvSpPr>
        <p:spPr/>
        <p:txBody>
          <a:bodyPr/>
          <a:lstStyle/>
          <a:p>
            <a:r>
              <a:rPr lang="fi-FI" b="0" dirty="0">
                <a:solidFill>
                  <a:schemeClr val="tx1"/>
                </a:solidFill>
                <a:effectLst/>
                <a:latin typeface="Franklin Gothic Book" panose="020B0503020102020204" pitchFamily="34" charset="0"/>
              </a:rPr>
              <a:t>Lyhyesti Kovarianssista</a:t>
            </a:r>
            <a:br>
              <a:rPr lang="fi-FI" b="0" dirty="0">
                <a:solidFill>
                  <a:schemeClr val="tx1"/>
                </a:solidFill>
                <a:effectLst/>
                <a:latin typeface="Franklin Gothic Book" panose="020B0503020102020204" pitchFamily="34" charset="0"/>
              </a:rPr>
            </a:br>
            <a:endParaRPr lang="en-FI" dirty="0"/>
          </a:p>
        </p:txBody>
      </p:sp>
      <p:sp>
        <p:nvSpPr>
          <p:cNvPr id="3" name="Content Placeholder 2">
            <a:extLst>
              <a:ext uri="{FF2B5EF4-FFF2-40B4-BE49-F238E27FC236}">
                <a16:creationId xmlns:a16="http://schemas.microsoft.com/office/drawing/2014/main" id="{AD72EF4A-C81D-3E78-B42A-C0BCA21AA616}"/>
              </a:ext>
            </a:extLst>
          </p:cNvPr>
          <p:cNvSpPr>
            <a:spLocks noGrp="1"/>
          </p:cNvSpPr>
          <p:nvPr>
            <p:ph idx="1"/>
          </p:nvPr>
        </p:nvSpPr>
        <p:spPr/>
        <p:txBody>
          <a:bodyPr>
            <a:normAutofit fontScale="85000" lnSpcReduction="10000"/>
          </a:bodyPr>
          <a:lstStyle/>
          <a:p>
            <a:pPr marL="0" indent="0">
              <a:buNone/>
            </a:pPr>
            <a:r>
              <a:rPr lang="fi-FI" b="0" dirty="0">
                <a:solidFill>
                  <a:schemeClr val="tx1"/>
                </a:solidFill>
                <a:effectLst/>
                <a:latin typeface="Franklin Gothic Book" panose="020B0503020102020204" pitchFamily="34" charset="0"/>
              </a:rPr>
              <a:t>Kovarianssi mittaa kahden muuttujan yhteistä vaihtelua. Jos ne kasvavat yhdessä, kovarianssi on positiivinen; jos toinen muuttuja vähenee toisen kasvaessa, kovarianssi on negatiivinen, jos kovarianssi on 0, muuttujien välillä ei ole suhdetta (</a:t>
            </a:r>
            <a:r>
              <a:rPr lang="fi-FI" b="0" dirty="0" err="1">
                <a:solidFill>
                  <a:schemeClr val="tx1"/>
                </a:solidFill>
                <a:effectLst/>
                <a:latin typeface="Franklin Gothic Book" panose="020B0503020102020204" pitchFamily="34" charset="0"/>
              </a:rPr>
              <a:t>esim</a:t>
            </a:r>
            <a:r>
              <a:rPr lang="fi-FI" b="0" dirty="0">
                <a:solidFill>
                  <a:schemeClr val="tx1"/>
                </a:solidFill>
                <a:effectLst/>
                <a:latin typeface="Franklin Gothic Book" panose="020B0503020102020204" pitchFamily="34" charset="0"/>
              </a:rPr>
              <a:t> vaakasuora, tai pystysuora suora koordinaatistossa). </a:t>
            </a:r>
          </a:p>
          <a:p>
            <a:pPr marL="0" indent="0">
              <a:buNone/>
            </a:pPr>
            <a:br>
              <a:rPr lang="fi-FI" b="0" dirty="0">
                <a:solidFill>
                  <a:schemeClr val="tx1"/>
                </a:solidFill>
                <a:effectLst/>
                <a:latin typeface="Franklin Gothic Book" panose="020B0503020102020204" pitchFamily="34" charset="0"/>
              </a:rPr>
            </a:br>
            <a:r>
              <a:rPr lang="fi-FI" b="0" dirty="0">
                <a:solidFill>
                  <a:schemeClr val="tx1"/>
                </a:solidFill>
                <a:effectLst/>
                <a:latin typeface="Franklin Gothic Book" panose="020B0503020102020204" pitchFamily="34" charset="0"/>
              </a:rPr>
              <a:t>Kovarianssi arvioi muuttujien välistä suhdetta. Kovarianssin arvo kuitenkin vaikuttaa muuttujien mittakaavaan, mikä tekee eri aineistojen kovarianssien vertailusta hieman haastavaa. Kovarianssi ja korrelaatio molemmat mittaavat kahden muuttujan välistä suhdetta, mutta niillä on eroja mittakaavan suhteen. Korrelaatio normalisoi kovarianssin, poistamalla muuttujien mittakaavan vaikutuksen. Se on kovarianssin standardoitu versio, joka vaihtelee välillä -1 ja 1. Tämä tekee korrelaatiosta helpommin tulkittavan, koska se antaa suhteen voimakkuudesta selkeämmän kuvan, kun taas kovarianssin arvoja on vaikeampi verrata suoraan, koska ne voivat vaihdella muuttujien mittakaavan mukaan.</a:t>
            </a:r>
          </a:p>
          <a:p>
            <a:pPr marL="0" indent="0">
              <a:buNone/>
            </a:pPr>
            <a:br>
              <a:rPr lang="fi-FI" b="0" dirty="0">
                <a:solidFill>
                  <a:srgbClr val="FFFFFF"/>
                </a:solidFill>
                <a:effectLst/>
                <a:latin typeface="Consolas" panose="020B0609020204030204" pitchFamily="49" charset="0"/>
              </a:rPr>
            </a:br>
            <a:endParaRPr lang="fi-FI" b="0" dirty="0">
              <a:solidFill>
                <a:srgbClr val="FFFFFF"/>
              </a:solidFill>
              <a:effectLst/>
              <a:latin typeface="Consolas" panose="020B0609020204030204" pitchFamily="49" charset="0"/>
            </a:endParaRPr>
          </a:p>
          <a:p>
            <a:pPr marL="0" indent="0">
              <a:buNone/>
            </a:pPr>
            <a:endParaRPr lang="en-FI" dirty="0"/>
          </a:p>
        </p:txBody>
      </p:sp>
      <p:sp>
        <p:nvSpPr>
          <p:cNvPr id="4" name="Footer Placeholder 3">
            <a:extLst>
              <a:ext uri="{FF2B5EF4-FFF2-40B4-BE49-F238E27FC236}">
                <a16:creationId xmlns:a16="http://schemas.microsoft.com/office/drawing/2014/main" id="{0B3D1A84-3A07-D3E2-AE15-D4ADF007D1E5}"/>
              </a:ext>
            </a:extLst>
          </p:cNvPr>
          <p:cNvSpPr>
            <a:spLocks noGrp="1"/>
          </p:cNvSpPr>
          <p:nvPr>
            <p:ph type="ftr" sz="quarter" idx="11"/>
          </p:nvPr>
        </p:nvSpPr>
        <p:spPr/>
        <p:txBody>
          <a:bodyPr/>
          <a:lstStyle/>
          <a:p>
            <a:r>
              <a:rPr lang="en-US"/>
              <a:t>Sagan osuus</a:t>
            </a:r>
            <a:endParaRPr lang="en-US" dirty="0"/>
          </a:p>
        </p:txBody>
      </p:sp>
    </p:spTree>
    <p:extLst>
      <p:ext uri="{BB962C8B-B14F-4D97-AF65-F5344CB8AC3E}">
        <p14:creationId xmlns:p14="http://schemas.microsoft.com/office/powerpoint/2010/main" val="3687680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FD71D-DCD3-2B2D-1371-8A2D951A7718}"/>
              </a:ext>
            </a:extLst>
          </p:cNvPr>
          <p:cNvSpPr>
            <a:spLocks noGrp="1"/>
          </p:cNvSpPr>
          <p:nvPr>
            <p:ph type="title"/>
          </p:nvPr>
        </p:nvSpPr>
        <p:spPr/>
        <p:txBody>
          <a:bodyPr/>
          <a:lstStyle/>
          <a:p>
            <a:r>
              <a:rPr lang="fi-FI" sz="4400" b="0" dirty="0">
                <a:solidFill>
                  <a:schemeClr val="tx1"/>
                </a:solidFill>
                <a:effectLst/>
                <a:latin typeface="Franklin Gothic Book" panose="020B0503020102020204" pitchFamily="34" charset="0"/>
              </a:rPr>
              <a:t>Lyhyesti Korrelaatiosta</a:t>
            </a:r>
            <a:br>
              <a:rPr lang="fi-FI" sz="4400" b="0" dirty="0">
                <a:solidFill>
                  <a:schemeClr val="tx1"/>
                </a:solidFill>
                <a:effectLst/>
                <a:latin typeface="Franklin Gothic Book" panose="020B0503020102020204" pitchFamily="34" charset="0"/>
              </a:rPr>
            </a:br>
            <a:endParaRPr lang="en-FI" dirty="0"/>
          </a:p>
        </p:txBody>
      </p:sp>
      <p:sp>
        <p:nvSpPr>
          <p:cNvPr id="3" name="Content Placeholder 2">
            <a:extLst>
              <a:ext uri="{FF2B5EF4-FFF2-40B4-BE49-F238E27FC236}">
                <a16:creationId xmlns:a16="http://schemas.microsoft.com/office/drawing/2014/main" id="{47BF42ED-7699-F929-D9B4-87E7F37996BA}"/>
              </a:ext>
            </a:extLst>
          </p:cNvPr>
          <p:cNvSpPr>
            <a:spLocks noGrp="1"/>
          </p:cNvSpPr>
          <p:nvPr>
            <p:ph idx="1"/>
          </p:nvPr>
        </p:nvSpPr>
        <p:spPr>
          <a:xfrm>
            <a:off x="1371600" y="1658471"/>
            <a:ext cx="9601200" cy="4760258"/>
          </a:xfrm>
        </p:spPr>
        <p:txBody>
          <a:bodyPr>
            <a:normAutofit fontScale="25000" lnSpcReduction="20000"/>
          </a:bodyPr>
          <a:lstStyle/>
          <a:p>
            <a:pPr marL="0" indent="0">
              <a:buNone/>
            </a:pPr>
            <a:r>
              <a:rPr lang="fi-FI" sz="6400" b="0" dirty="0">
                <a:solidFill>
                  <a:schemeClr val="tx1"/>
                </a:solidFill>
                <a:effectLst/>
                <a:latin typeface="Franklin Gothic Book" panose="020B0503020102020204" pitchFamily="34" charset="0"/>
              </a:rPr>
              <a:t>Ennen lineaarisen regressiomallin rakentamisen, on olennaista suorittaa </a:t>
            </a:r>
            <a:r>
              <a:rPr lang="fi-FI" sz="6400" b="0" dirty="0" err="1">
                <a:solidFill>
                  <a:schemeClr val="tx1"/>
                </a:solidFill>
                <a:effectLst/>
                <a:latin typeface="Franklin Gothic Book" panose="020B0503020102020204" pitchFamily="34" charset="0"/>
              </a:rPr>
              <a:t>Pearsonin</a:t>
            </a:r>
            <a:r>
              <a:rPr lang="fi-FI" sz="6400" b="0" dirty="0">
                <a:solidFill>
                  <a:schemeClr val="tx1"/>
                </a:solidFill>
                <a:effectLst/>
                <a:latin typeface="Franklin Gothic Book" panose="020B0503020102020204" pitchFamily="34" charset="0"/>
              </a:rPr>
              <a:t> korrelaatiokertoimet, jotka mittaavat kahden tai useamman numeerisen muuttujan välistä lineaarista suhdetta. Korrelaation laskeminen ennen regressiomallin luomista auttaa ymmärtämään muuttujien välisiä suhteita. Se tarjoaa arvokasta tietoa siitä, miten muuttujat liittyvät toisiinsa ja kuinka vahva niiden välinen lineaarinen yhteys on. Tämä on hyödyllistä, koska regressiomallissa pyritään ennustamaan yhden muuttujan arvoa toisen tai useamman muuttujan perusteella. Vahva korrelaatio ennustajan ja tavoitemuuttujan välillä voi viitata siihen, että malli on parempi ja antaa tarkempia ennusteita. Se auttaa myös välttämään mahdollisia virheitä tai harhaanjohtavia tuloksia mallin luomisessa, mikäli muuttujien välinen suhde ei ole riittävän vahva.</a:t>
            </a:r>
          </a:p>
          <a:p>
            <a:pPr marL="0" indent="0">
              <a:buNone/>
            </a:pPr>
            <a:r>
              <a:rPr lang="fi-FI" sz="6400" b="0" dirty="0">
                <a:solidFill>
                  <a:schemeClr val="tx1"/>
                </a:solidFill>
                <a:effectLst/>
                <a:latin typeface="Franklin Gothic Book" panose="020B0503020102020204" pitchFamily="34" charset="0"/>
              </a:rPr>
              <a:t>Vastaa kysymykseen: mitkä muuttujat erityisesti ovat merkittäviä ennustajia lopputuloksen muuttujille?</a:t>
            </a:r>
          </a:p>
          <a:p>
            <a:pPr marL="0" indent="0">
              <a:buNone/>
            </a:pPr>
            <a:r>
              <a:rPr lang="fi-FI" sz="6400" b="0" dirty="0">
                <a:solidFill>
                  <a:schemeClr val="tx1"/>
                </a:solidFill>
                <a:effectLst/>
                <a:latin typeface="Franklin Gothic Book" panose="020B0503020102020204" pitchFamily="34" charset="0"/>
              </a:rPr>
              <a:t>Voimme siis laskea kahden muuttujan riippuvuussuhteen vahvuuden korrelaatiolla. </a:t>
            </a:r>
          </a:p>
          <a:p>
            <a:pPr marL="0" indent="0">
              <a:buNone/>
            </a:pPr>
            <a:r>
              <a:rPr lang="fi-FI" sz="6400" b="0" dirty="0">
                <a:solidFill>
                  <a:schemeClr val="tx1"/>
                </a:solidFill>
                <a:effectLst/>
                <a:latin typeface="Franklin Gothic Book" panose="020B0503020102020204" pitchFamily="34" charset="0"/>
              </a:rPr>
              <a:t>Korrelaation maksimiarvo on 1, jolloin meillä on positiivinen-nouseva suora, joka menee koordinaatiston pisteiden läpi. Korrelaatiokerroin  0.jotain kertoo siitä, miten kaukana positiivisella suoralla pisteet sijaitsevat suhteessa suoraan. </a:t>
            </a:r>
          </a:p>
          <a:p>
            <a:pPr marL="0" indent="0">
              <a:buNone/>
            </a:pPr>
            <a:r>
              <a:rPr lang="fi-FI" sz="6400" b="0" dirty="0">
                <a:solidFill>
                  <a:schemeClr val="tx1"/>
                </a:solidFill>
                <a:effectLst/>
                <a:latin typeface="Franklin Gothic Book" panose="020B0503020102020204" pitchFamily="34" charset="0"/>
              </a:rPr>
              <a:t>Mutta korrelaatio ei kerron kuinka jyrkkä suoran kulma on, eikä otosjoukon suuruus vaikuta korrelaatioon, siten esimerkiksi 2 pisteen välinen suora koordinaatistossa antaa arvoksi 1, mutta tulos ei ole luotettava, sillä kahden pisteen väliin voidaan aina piirtää suora koordinaatistossa. Siten otosjoukon suuruuden kasvaessa myös korrelaatin luotettavuus kasvaa. </a:t>
            </a:r>
          </a:p>
          <a:p>
            <a:pPr marL="0" indent="0">
              <a:buNone/>
            </a:pPr>
            <a:r>
              <a:rPr lang="fi-FI" sz="6400" b="0" dirty="0">
                <a:solidFill>
                  <a:schemeClr val="tx1"/>
                </a:solidFill>
                <a:effectLst/>
                <a:latin typeface="Franklin Gothic Book" panose="020B0503020102020204" pitchFamily="34" charset="0"/>
              </a:rPr>
              <a:t>Tätä luotettavuutta voidaan mitata myös p-</a:t>
            </a:r>
            <a:r>
              <a:rPr lang="fi-FI" sz="6400" b="0" dirty="0" err="1">
                <a:solidFill>
                  <a:schemeClr val="tx1"/>
                </a:solidFill>
                <a:effectLst/>
                <a:latin typeface="Franklin Gothic Book" panose="020B0503020102020204" pitchFamily="34" charset="0"/>
              </a:rPr>
              <a:t>value'lla</a:t>
            </a:r>
            <a:r>
              <a:rPr lang="fi-FI" sz="6400" b="0" dirty="0">
                <a:solidFill>
                  <a:schemeClr val="tx1"/>
                </a:solidFill>
                <a:effectLst/>
                <a:latin typeface="Franklin Gothic Book" panose="020B0503020102020204" pitchFamily="34" charset="0"/>
              </a:rPr>
              <a:t>. Korrelaatioarvo voi olla siis mitä tahansa -1 ja 1 välillä. Korrelaation minimiarvo on -1, jolloin meillä on negatiivinen-laskeva suora, joka menee koordinaatiston pisteiden läpi. Korrelaatiokerroin -0.jotain kertoo siitä, miten kaukana negatiivisella suoralla pisteet sijaitsevat suhteessa suoraan.</a:t>
            </a:r>
          </a:p>
          <a:p>
            <a:pPr marL="0" indent="0">
              <a:buNone/>
            </a:pPr>
            <a:endParaRPr lang="en-FI" dirty="0"/>
          </a:p>
        </p:txBody>
      </p:sp>
      <p:sp>
        <p:nvSpPr>
          <p:cNvPr id="4" name="Footer Placeholder 3">
            <a:extLst>
              <a:ext uri="{FF2B5EF4-FFF2-40B4-BE49-F238E27FC236}">
                <a16:creationId xmlns:a16="http://schemas.microsoft.com/office/drawing/2014/main" id="{2622781A-6C0D-2140-394B-CFD1B6029790}"/>
              </a:ext>
            </a:extLst>
          </p:cNvPr>
          <p:cNvSpPr>
            <a:spLocks noGrp="1"/>
          </p:cNvSpPr>
          <p:nvPr>
            <p:ph type="ftr" sz="quarter" idx="11"/>
          </p:nvPr>
        </p:nvSpPr>
        <p:spPr/>
        <p:txBody>
          <a:bodyPr/>
          <a:lstStyle/>
          <a:p>
            <a:r>
              <a:rPr lang="en-US"/>
              <a:t>Sagan osuus</a:t>
            </a:r>
            <a:endParaRPr lang="en-US" dirty="0"/>
          </a:p>
        </p:txBody>
      </p:sp>
    </p:spTree>
    <p:extLst>
      <p:ext uri="{BB962C8B-B14F-4D97-AF65-F5344CB8AC3E}">
        <p14:creationId xmlns:p14="http://schemas.microsoft.com/office/powerpoint/2010/main" val="3711165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65BA4-759C-2B97-88CE-2D1BF494A043}"/>
              </a:ext>
            </a:extLst>
          </p:cNvPr>
          <p:cNvSpPr>
            <a:spLocks noGrp="1"/>
          </p:cNvSpPr>
          <p:nvPr>
            <p:ph type="title"/>
          </p:nvPr>
        </p:nvSpPr>
        <p:spPr/>
        <p:txBody>
          <a:bodyPr>
            <a:normAutofit fontScale="90000"/>
          </a:bodyPr>
          <a:lstStyle/>
          <a:p>
            <a:br>
              <a:rPr lang="en-US" sz="3100" dirty="0"/>
            </a:br>
            <a:br>
              <a:rPr lang="en-US" dirty="0"/>
            </a:br>
            <a:r>
              <a:rPr lang="en-US" dirty="0"/>
              <a:t> </a:t>
            </a:r>
            <a:endParaRPr lang="en-FI" dirty="0"/>
          </a:p>
        </p:txBody>
      </p:sp>
      <p:sp>
        <p:nvSpPr>
          <p:cNvPr id="6" name="Sisällön paikkamerkki 5">
            <a:extLst>
              <a:ext uri="{FF2B5EF4-FFF2-40B4-BE49-F238E27FC236}">
                <a16:creationId xmlns:a16="http://schemas.microsoft.com/office/drawing/2014/main" id="{7C2A506E-57AB-DE9E-3B74-FB6304E52AAB}"/>
              </a:ext>
            </a:extLst>
          </p:cNvPr>
          <p:cNvSpPr>
            <a:spLocks noGrp="1"/>
          </p:cNvSpPr>
          <p:nvPr>
            <p:ph idx="1"/>
          </p:nvPr>
        </p:nvSpPr>
        <p:spPr>
          <a:xfrm>
            <a:off x="1371600" y="849507"/>
            <a:ext cx="9601200" cy="3114859"/>
          </a:xfrm>
        </p:spPr>
        <p:txBody>
          <a:bodyPr/>
          <a:lstStyle/>
          <a:p>
            <a:pPr marL="0" indent="0">
              <a:buNone/>
            </a:pPr>
            <a:r>
              <a:rPr lang="fi-FI" dirty="0"/>
              <a:t>Dataa on helppo nopeasti katsoa </a:t>
            </a:r>
            <a:r>
              <a:rPr lang="fi-FI" dirty="0" err="1"/>
              <a:t>sns.pairplot</a:t>
            </a:r>
            <a:r>
              <a:rPr lang="fi-FI" dirty="0"/>
              <a:t> </a:t>
            </a:r>
            <a:r>
              <a:rPr lang="fi-FI" dirty="0" err="1"/>
              <a:t>kommennolla</a:t>
            </a:r>
            <a:r>
              <a:rPr lang="fi-FI" dirty="0"/>
              <a:t>.</a:t>
            </a:r>
          </a:p>
          <a:p>
            <a:pPr marL="0" indent="0">
              <a:buNone/>
            </a:pPr>
            <a:r>
              <a:rPr lang="fi-FI" dirty="0"/>
              <a:t>Siitä näkee nopeasti millä muuttujilla on yhteyksiä, siitä näkee myös nopealla vilkaisulla suunnilleen kuinka vahva yhteys muuttujilla on.</a:t>
            </a:r>
          </a:p>
          <a:p>
            <a:pPr marL="0" indent="0">
              <a:buNone/>
            </a:pPr>
            <a:r>
              <a:rPr lang="fi-FI" dirty="0"/>
              <a:t>Mutta sitten kun niitä muuttujia aletaan valitsemaan, nii korrelaatio matriisi on siihen parempi, koska sillä saadaan suoraan kovia numeroita.</a:t>
            </a:r>
          </a:p>
          <a:p>
            <a:pPr marL="0" indent="0">
              <a:buNone/>
            </a:pPr>
            <a:r>
              <a:rPr lang="fi-FI" dirty="0"/>
              <a:t>Esimerkiksi jos sylintereiden, tilavuuden, hevosvoimien ja painon väliltä pitäisi yksi muuttuja valita, jolla lähtee mallia rakentamaan, on niiden eroja vaikea huomata </a:t>
            </a:r>
            <a:r>
              <a:rPr lang="fi-FI" dirty="0" err="1"/>
              <a:t>pairplotista</a:t>
            </a:r>
            <a:r>
              <a:rPr lang="fi-FI" dirty="0"/>
              <a:t>, koska niiden arvot ovat hyvin lähellä toisiaan.</a:t>
            </a:r>
          </a:p>
          <a:p>
            <a:pPr marL="0" indent="0">
              <a:buNone/>
            </a:pPr>
            <a:endParaRPr lang="fi-FI" dirty="0"/>
          </a:p>
        </p:txBody>
      </p:sp>
      <p:sp>
        <p:nvSpPr>
          <p:cNvPr id="5" name="Footer Placeholder 4">
            <a:extLst>
              <a:ext uri="{FF2B5EF4-FFF2-40B4-BE49-F238E27FC236}">
                <a16:creationId xmlns:a16="http://schemas.microsoft.com/office/drawing/2014/main" id="{2231EE3F-A47D-864D-0062-1A95F4735F31}"/>
              </a:ext>
            </a:extLst>
          </p:cNvPr>
          <p:cNvSpPr>
            <a:spLocks noGrp="1"/>
          </p:cNvSpPr>
          <p:nvPr>
            <p:ph type="ftr" sz="quarter" idx="11"/>
          </p:nvPr>
        </p:nvSpPr>
        <p:spPr/>
        <p:txBody>
          <a:bodyPr/>
          <a:lstStyle/>
          <a:p>
            <a:r>
              <a:rPr lang="en-US"/>
              <a:t>Ilari Tuokko</a:t>
            </a:r>
            <a:endParaRPr lang="en-US" dirty="0"/>
          </a:p>
        </p:txBody>
      </p:sp>
      <p:sp>
        <p:nvSpPr>
          <p:cNvPr id="8" name="Tekstiruutu 7">
            <a:extLst>
              <a:ext uri="{FF2B5EF4-FFF2-40B4-BE49-F238E27FC236}">
                <a16:creationId xmlns:a16="http://schemas.microsoft.com/office/drawing/2014/main" id="{32A5B83D-2D89-C60B-A971-91301A4D550E}"/>
              </a:ext>
            </a:extLst>
          </p:cNvPr>
          <p:cNvSpPr txBox="1"/>
          <p:nvPr/>
        </p:nvSpPr>
        <p:spPr>
          <a:xfrm>
            <a:off x="700602" y="99814"/>
            <a:ext cx="11491398" cy="707886"/>
          </a:xfrm>
          <a:prstGeom prst="rect">
            <a:avLst/>
          </a:prstGeom>
          <a:noFill/>
        </p:spPr>
        <p:txBody>
          <a:bodyPr wrap="square">
            <a:spAutoFit/>
          </a:bodyPr>
          <a:lstStyle/>
          <a:p>
            <a:pPr algn="ctr"/>
            <a:r>
              <a:rPr lang="fi-FI" sz="4000" dirty="0"/>
              <a:t>Muuttujien valitsiminen</a:t>
            </a:r>
          </a:p>
        </p:txBody>
      </p:sp>
      <p:pic>
        <p:nvPicPr>
          <p:cNvPr id="9" name="Kuva 8">
            <a:extLst>
              <a:ext uri="{FF2B5EF4-FFF2-40B4-BE49-F238E27FC236}">
                <a16:creationId xmlns:a16="http://schemas.microsoft.com/office/drawing/2014/main" id="{B0286F40-1E2B-952C-835D-A69881E03DD4}"/>
              </a:ext>
            </a:extLst>
          </p:cNvPr>
          <p:cNvPicPr>
            <a:picLocks noChangeAspect="1"/>
          </p:cNvPicPr>
          <p:nvPr/>
        </p:nvPicPr>
        <p:blipFill>
          <a:blip r:embed="rId2"/>
          <a:stretch>
            <a:fillRect/>
          </a:stretch>
        </p:blipFill>
        <p:spPr>
          <a:xfrm>
            <a:off x="2383904" y="4265280"/>
            <a:ext cx="5727911" cy="1378709"/>
          </a:xfrm>
          <a:prstGeom prst="rect">
            <a:avLst/>
          </a:prstGeom>
        </p:spPr>
      </p:pic>
    </p:spTree>
    <p:extLst>
      <p:ext uri="{BB962C8B-B14F-4D97-AF65-F5344CB8AC3E}">
        <p14:creationId xmlns:p14="http://schemas.microsoft.com/office/powerpoint/2010/main" val="3942463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65BA4-759C-2B97-88CE-2D1BF494A043}"/>
              </a:ext>
            </a:extLst>
          </p:cNvPr>
          <p:cNvSpPr>
            <a:spLocks noGrp="1"/>
          </p:cNvSpPr>
          <p:nvPr>
            <p:ph type="title"/>
          </p:nvPr>
        </p:nvSpPr>
        <p:spPr>
          <a:xfrm>
            <a:off x="1371600" y="338667"/>
            <a:ext cx="9601200" cy="1833033"/>
          </a:xfrm>
        </p:spPr>
        <p:txBody>
          <a:bodyPr>
            <a:normAutofit/>
          </a:bodyPr>
          <a:lstStyle/>
          <a:p>
            <a:br>
              <a:rPr lang="en-US" sz="3100" dirty="0"/>
            </a:br>
            <a:br>
              <a:rPr lang="en-US" dirty="0"/>
            </a:br>
            <a:r>
              <a:rPr lang="en-US" dirty="0"/>
              <a:t> </a:t>
            </a:r>
            <a:endParaRPr lang="en-FI" dirty="0"/>
          </a:p>
        </p:txBody>
      </p:sp>
      <p:sp>
        <p:nvSpPr>
          <p:cNvPr id="3" name="Content Placeholder 2">
            <a:extLst>
              <a:ext uri="{FF2B5EF4-FFF2-40B4-BE49-F238E27FC236}">
                <a16:creationId xmlns:a16="http://schemas.microsoft.com/office/drawing/2014/main" id="{A6FEEFE8-78E9-A15F-0059-6B28D8A21503}"/>
              </a:ext>
            </a:extLst>
          </p:cNvPr>
          <p:cNvSpPr>
            <a:spLocks noGrp="1"/>
          </p:cNvSpPr>
          <p:nvPr>
            <p:ph idx="1"/>
          </p:nvPr>
        </p:nvSpPr>
        <p:spPr>
          <a:xfrm>
            <a:off x="1371600" y="747587"/>
            <a:ext cx="9601200" cy="5119813"/>
          </a:xfrm>
        </p:spPr>
        <p:txBody>
          <a:bodyPr/>
          <a:lstStyle/>
          <a:p>
            <a:pPr marL="0" indent="0">
              <a:buNone/>
            </a:pPr>
            <a:r>
              <a:rPr lang="fi-FI" dirty="0"/>
              <a:t>Jos lähdemme vertailemaan korrelaatio matriisin ja itse mallin tuloksia, huomaamme ettei korrelaatio matriisikaan pakolta kerro koko totuutta.</a:t>
            </a:r>
          </a:p>
          <a:p>
            <a:pPr marL="0" indent="0">
              <a:buNone/>
            </a:pPr>
            <a:r>
              <a:rPr lang="fi-FI" dirty="0"/>
              <a:t>Jos vertaamme </a:t>
            </a:r>
            <a:r>
              <a:rPr lang="fi-FI" dirty="0" err="1"/>
              <a:t>Gallons</a:t>
            </a:r>
            <a:r>
              <a:rPr lang="fi-FI" dirty="0"/>
              <a:t> Per 100 Miles ja </a:t>
            </a:r>
            <a:r>
              <a:rPr lang="fi-FI" dirty="0" err="1"/>
              <a:t>Cylinders</a:t>
            </a:r>
            <a:r>
              <a:rPr lang="fi-FI" dirty="0"/>
              <a:t> välisten muuttujien tuloksia nii korrelaatio matriisi näyttää niiden riippuvuus on 0.839. Mutta jos teemme näistä kahdesta muuttujasta korrelaatio mallin ja tulostamme siitä mallista </a:t>
            </a:r>
            <a:r>
              <a:rPr lang="fi-FI" dirty="0" err="1"/>
              <a:t>scoren</a:t>
            </a:r>
            <a:r>
              <a:rPr lang="fi-FI" dirty="0"/>
              <a:t>, saamme tulokseksi 0.704 lähdetään seuraavaksi tämän eron syytä tutkimaan tarkemmin.</a:t>
            </a:r>
          </a:p>
          <a:p>
            <a:pPr marL="0" indent="0">
              <a:buNone/>
            </a:pPr>
            <a:endParaRPr lang="en-FI" dirty="0"/>
          </a:p>
        </p:txBody>
      </p:sp>
      <p:sp>
        <p:nvSpPr>
          <p:cNvPr id="5" name="Footer Placeholder 4">
            <a:extLst>
              <a:ext uri="{FF2B5EF4-FFF2-40B4-BE49-F238E27FC236}">
                <a16:creationId xmlns:a16="http://schemas.microsoft.com/office/drawing/2014/main" id="{2231EE3F-A47D-864D-0062-1A95F4735F31}"/>
              </a:ext>
            </a:extLst>
          </p:cNvPr>
          <p:cNvSpPr>
            <a:spLocks noGrp="1"/>
          </p:cNvSpPr>
          <p:nvPr>
            <p:ph type="ftr" sz="quarter" idx="11"/>
          </p:nvPr>
        </p:nvSpPr>
        <p:spPr/>
        <p:txBody>
          <a:bodyPr/>
          <a:lstStyle/>
          <a:p>
            <a:r>
              <a:rPr lang="en-US"/>
              <a:t>Ilari Tuokko</a:t>
            </a:r>
            <a:endParaRPr lang="en-US" dirty="0"/>
          </a:p>
        </p:txBody>
      </p:sp>
      <p:sp>
        <p:nvSpPr>
          <p:cNvPr id="6" name="Tekstiruutu 5">
            <a:extLst>
              <a:ext uri="{FF2B5EF4-FFF2-40B4-BE49-F238E27FC236}">
                <a16:creationId xmlns:a16="http://schemas.microsoft.com/office/drawing/2014/main" id="{3D19BC82-F075-EDC6-A048-5A5EF53C8D37}"/>
              </a:ext>
            </a:extLst>
          </p:cNvPr>
          <p:cNvSpPr txBox="1"/>
          <p:nvPr/>
        </p:nvSpPr>
        <p:spPr>
          <a:xfrm>
            <a:off x="741896" y="39701"/>
            <a:ext cx="11450104" cy="707886"/>
          </a:xfrm>
          <a:prstGeom prst="rect">
            <a:avLst/>
          </a:prstGeom>
          <a:noFill/>
        </p:spPr>
        <p:txBody>
          <a:bodyPr wrap="square">
            <a:spAutoFit/>
          </a:bodyPr>
          <a:lstStyle/>
          <a:p>
            <a:pPr algn="ctr"/>
            <a:r>
              <a:rPr lang="fi-FI" sz="4000" dirty="0"/>
              <a:t>Korrelaatio matriisi</a:t>
            </a:r>
          </a:p>
        </p:txBody>
      </p:sp>
      <p:pic>
        <p:nvPicPr>
          <p:cNvPr id="7" name="Kuva 6">
            <a:extLst>
              <a:ext uri="{FF2B5EF4-FFF2-40B4-BE49-F238E27FC236}">
                <a16:creationId xmlns:a16="http://schemas.microsoft.com/office/drawing/2014/main" id="{16293745-076E-97A7-8410-702C521D0836}"/>
              </a:ext>
            </a:extLst>
          </p:cNvPr>
          <p:cNvPicPr>
            <a:picLocks noChangeAspect="1"/>
          </p:cNvPicPr>
          <p:nvPr/>
        </p:nvPicPr>
        <p:blipFill>
          <a:blip r:embed="rId2"/>
          <a:stretch>
            <a:fillRect/>
          </a:stretch>
        </p:blipFill>
        <p:spPr>
          <a:xfrm>
            <a:off x="806872" y="3074960"/>
            <a:ext cx="3543681" cy="3512866"/>
          </a:xfrm>
          <a:prstGeom prst="rect">
            <a:avLst/>
          </a:prstGeom>
        </p:spPr>
      </p:pic>
      <p:pic>
        <p:nvPicPr>
          <p:cNvPr id="8" name="Kuva 7">
            <a:extLst>
              <a:ext uri="{FF2B5EF4-FFF2-40B4-BE49-F238E27FC236}">
                <a16:creationId xmlns:a16="http://schemas.microsoft.com/office/drawing/2014/main" id="{B5171D20-B14D-70EF-EB71-B31722DFCB27}"/>
              </a:ext>
            </a:extLst>
          </p:cNvPr>
          <p:cNvPicPr>
            <a:picLocks noChangeAspect="1"/>
          </p:cNvPicPr>
          <p:nvPr/>
        </p:nvPicPr>
        <p:blipFill>
          <a:blip r:embed="rId3"/>
          <a:stretch>
            <a:fillRect/>
          </a:stretch>
        </p:blipFill>
        <p:spPr>
          <a:xfrm>
            <a:off x="4538781" y="3157551"/>
            <a:ext cx="5727911" cy="1378709"/>
          </a:xfrm>
          <a:prstGeom prst="rect">
            <a:avLst/>
          </a:prstGeom>
        </p:spPr>
      </p:pic>
    </p:spTree>
    <p:extLst>
      <p:ext uri="{BB962C8B-B14F-4D97-AF65-F5344CB8AC3E}">
        <p14:creationId xmlns:p14="http://schemas.microsoft.com/office/powerpoint/2010/main" val="3413050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65BA4-759C-2B97-88CE-2D1BF494A043}"/>
              </a:ext>
            </a:extLst>
          </p:cNvPr>
          <p:cNvSpPr>
            <a:spLocks noGrp="1"/>
          </p:cNvSpPr>
          <p:nvPr>
            <p:ph type="title"/>
          </p:nvPr>
        </p:nvSpPr>
        <p:spPr>
          <a:xfrm>
            <a:off x="1371600" y="338667"/>
            <a:ext cx="9601200" cy="1833033"/>
          </a:xfrm>
        </p:spPr>
        <p:txBody>
          <a:bodyPr>
            <a:normAutofit/>
          </a:bodyPr>
          <a:lstStyle/>
          <a:p>
            <a:br>
              <a:rPr lang="en-US" sz="3100" dirty="0"/>
            </a:br>
            <a:br>
              <a:rPr lang="en-US" dirty="0"/>
            </a:br>
            <a:r>
              <a:rPr lang="en-US" dirty="0"/>
              <a:t> </a:t>
            </a:r>
            <a:endParaRPr lang="en-FI" dirty="0"/>
          </a:p>
        </p:txBody>
      </p:sp>
      <p:sp>
        <p:nvSpPr>
          <p:cNvPr id="3" name="Content Placeholder 2">
            <a:extLst>
              <a:ext uri="{FF2B5EF4-FFF2-40B4-BE49-F238E27FC236}">
                <a16:creationId xmlns:a16="http://schemas.microsoft.com/office/drawing/2014/main" id="{A6FEEFE8-78E9-A15F-0059-6B28D8A21503}"/>
              </a:ext>
            </a:extLst>
          </p:cNvPr>
          <p:cNvSpPr>
            <a:spLocks noGrp="1"/>
          </p:cNvSpPr>
          <p:nvPr>
            <p:ph idx="1"/>
          </p:nvPr>
        </p:nvSpPr>
        <p:spPr>
          <a:xfrm>
            <a:off x="684325" y="672526"/>
            <a:ext cx="10288475" cy="4356747"/>
          </a:xfrm>
        </p:spPr>
        <p:txBody>
          <a:bodyPr>
            <a:normAutofit fontScale="85000" lnSpcReduction="20000"/>
          </a:bodyPr>
          <a:lstStyle/>
          <a:p>
            <a:pPr marL="0" indent="0">
              <a:buNone/>
            </a:pPr>
            <a:r>
              <a:rPr lang="fi-FI" dirty="0"/>
              <a:t>Jotta voimme ymmärtää miksi korrelaatio matriisi ja mallin </a:t>
            </a:r>
            <a:r>
              <a:rPr lang="fi-FI" dirty="0" err="1"/>
              <a:t>score</a:t>
            </a:r>
            <a:r>
              <a:rPr lang="fi-FI" dirty="0"/>
              <a:t> eroaa toisistaan, meidän täytyy hieman tutkia matemaattisia kaavoja mitä ne käyttävät.</a:t>
            </a:r>
          </a:p>
          <a:p>
            <a:pPr marL="0" indent="0">
              <a:buNone/>
            </a:pPr>
            <a:r>
              <a:rPr lang="fi-FI" dirty="0"/>
              <a:t>Korrelaatio matriisi, nimestään huolimatta, laskee </a:t>
            </a:r>
            <a:r>
              <a:rPr lang="fi-FI" dirty="0" err="1"/>
              <a:t>koeffisienttiä</a:t>
            </a:r>
            <a:r>
              <a:rPr lang="fi-FI" dirty="0"/>
              <a:t> käyttäen tätä kaavaa:</a:t>
            </a:r>
          </a:p>
          <a:p>
            <a:pPr marL="342900" indent="-342900">
              <a:buFont typeface="+mj-lt"/>
              <a:buAutoNum type="arabicPeriod"/>
            </a:pPr>
            <a:r>
              <a:rPr lang="fi-FI" dirty="0"/>
              <a:t>Ensin lasketaan X:n ja Y:n kovarianssi.</a:t>
            </a:r>
          </a:p>
          <a:p>
            <a:pPr marL="342900" indent="-342900">
              <a:buFont typeface="+mj-lt"/>
              <a:buAutoNum type="arabicPeriod"/>
            </a:pPr>
            <a:r>
              <a:rPr lang="fi-FI" dirty="0"/>
              <a:t>Sen jälkeen lasketaan keskihajonta X:lle ja Y:lle jotka kerrotaan yhteen</a:t>
            </a:r>
          </a:p>
          <a:p>
            <a:pPr marL="342900" indent="-342900">
              <a:buFont typeface="+mj-lt"/>
              <a:buAutoNum type="arabicPeriod"/>
            </a:pPr>
            <a:r>
              <a:rPr lang="fi-FI" dirty="0"/>
              <a:t>Viimeisenä kovarianssi jaetaan keskihajonnasta saadulla luvulla ja täten saamme tuloksen, P.</a:t>
            </a:r>
          </a:p>
          <a:p>
            <a:pPr marL="342900" indent="-342900">
              <a:buFont typeface="+mj-lt"/>
              <a:buAutoNum type="arabicPeriod"/>
            </a:pPr>
            <a:endParaRPr lang="fi-FI" dirty="0"/>
          </a:p>
          <a:p>
            <a:endParaRPr lang="fi-FI" dirty="0"/>
          </a:p>
          <a:p>
            <a:pPr marL="0" indent="0">
              <a:buNone/>
            </a:pPr>
            <a:r>
              <a:rPr lang="fi-FI" dirty="0"/>
              <a:t>Sitten taas kun olemme mallintaneet ja laskemme </a:t>
            </a:r>
            <a:r>
              <a:rPr lang="fi-FI" dirty="0" err="1"/>
              <a:t>scorea</a:t>
            </a:r>
            <a:r>
              <a:rPr lang="fi-FI" dirty="0"/>
              <a:t> mallille, se käyttää kaavaa:</a:t>
            </a:r>
          </a:p>
          <a:p>
            <a:pPr marL="342900" indent="-342900">
              <a:buFont typeface="+mj-lt"/>
              <a:buAutoNum type="arabicPeriod"/>
            </a:pPr>
            <a:r>
              <a:rPr lang="fi-FI" dirty="0" err="1"/>
              <a:t>SS_res</a:t>
            </a:r>
            <a:r>
              <a:rPr lang="fi-FI" dirty="0"/>
              <a:t>: Käyt jokaisen datapisteen lävitse, lasket etäisyyden mallin ennustamaan kohtaan ja otat siitä luvusta neliöjuuren. Kun olet käynyt kaikki läpi ne plussataan yhteen.</a:t>
            </a:r>
          </a:p>
          <a:p>
            <a:pPr marL="342900" indent="-342900">
              <a:buFont typeface="+mj-lt"/>
              <a:buAutoNum type="arabicPeriod"/>
            </a:pPr>
            <a:r>
              <a:rPr lang="fi-FI" dirty="0" err="1"/>
              <a:t>SS_tot</a:t>
            </a:r>
            <a:r>
              <a:rPr lang="fi-FI" dirty="0"/>
              <a:t>: Lasket ensin koko datalle keskiarvon, jonka jälkeen miinustat sen keskiarvon jokaisesta yksittäisestä datapisteestä. Tämän jälkeen niistä otetaan neliöjuuri ja nämä luvut plussataan yhteen.</a:t>
            </a:r>
          </a:p>
          <a:p>
            <a:pPr marL="342900" indent="-342900">
              <a:buFont typeface="+mj-lt"/>
              <a:buAutoNum type="arabicPeriod"/>
            </a:pPr>
            <a:r>
              <a:rPr lang="fi-FI" dirty="0"/>
              <a:t>Sen jälkeen jaetaan nämä luvut keskenään ja miinustetaan saatu tulos ykkösestä.</a:t>
            </a:r>
          </a:p>
          <a:p>
            <a:pPr marL="0" indent="0">
              <a:buNone/>
            </a:pPr>
            <a:endParaRPr lang="fi-FI" dirty="0"/>
          </a:p>
          <a:p>
            <a:pPr marL="0" indent="0">
              <a:buNone/>
            </a:pPr>
            <a:endParaRPr lang="fi-FI" dirty="0"/>
          </a:p>
          <a:p>
            <a:pPr marL="0" indent="0">
              <a:buNone/>
            </a:pPr>
            <a:endParaRPr lang="en-FI" dirty="0"/>
          </a:p>
        </p:txBody>
      </p:sp>
      <p:sp>
        <p:nvSpPr>
          <p:cNvPr id="5" name="Footer Placeholder 4">
            <a:extLst>
              <a:ext uri="{FF2B5EF4-FFF2-40B4-BE49-F238E27FC236}">
                <a16:creationId xmlns:a16="http://schemas.microsoft.com/office/drawing/2014/main" id="{2231EE3F-A47D-864D-0062-1A95F4735F31}"/>
              </a:ext>
            </a:extLst>
          </p:cNvPr>
          <p:cNvSpPr>
            <a:spLocks noGrp="1"/>
          </p:cNvSpPr>
          <p:nvPr>
            <p:ph type="ftr" sz="quarter" idx="11"/>
          </p:nvPr>
        </p:nvSpPr>
        <p:spPr/>
        <p:txBody>
          <a:bodyPr/>
          <a:lstStyle/>
          <a:p>
            <a:r>
              <a:rPr lang="en-US"/>
              <a:t>Ilari Tuokko</a:t>
            </a:r>
            <a:endParaRPr lang="en-US" dirty="0"/>
          </a:p>
        </p:txBody>
      </p:sp>
      <p:sp>
        <p:nvSpPr>
          <p:cNvPr id="6" name="Tekstiruutu 5">
            <a:extLst>
              <a:ext uri="{FF2B5EF4-FFF2-40B4-BE49-F238E27FC236}">
                <a16:creationId xmlns:a16="http://schemas.microsoft.com/office/drawing/2014/main" id="{D2D6D9B3-DCE8-59AA-B1C0-8B5BDAC7A77A}"/>
              </a:ext>
            </a:extLst>
          </p:cNvPr>
          <p:cNvSpPr txBox="1"/>
          <p:nvPr/>
        </p:nvSpPr>
        <p:spPr>
          <a:xfrm>
            <a:off x="741844" y="39701"/>
            <a:ext cx="11450156" cy="707886"/>
          </a:xfrm>
          <a:prstGeom prst="rect">
            <a:avLst/>
          </a:prstGeom>
          <a:noFill/>
        </p:spPr>
        <p:txBody>
          <a:bodyPr wrap="square">
            <a:spAutoFit/>
          </a:bodyPr>
          <a:lstStyle/>
          <a:p>
            <a:pPr algn="ctr"/>
            <a:r>
              <a:rPr lang="fi-FI" sz="4000" dirty="0"/>
              <a:t>Matikkaa</a:t>
            </a:r>
          </a:p>
        </p:txBody>
      </p:sp>
      <p:pic>
        <p:nvPicPr>
          <p:cNvPr id="7" name="Kuva 6">
            <a:extLst>
              <a:ext uri="{FF2B5EF4-FFF2-40B4-BE49-F238E27FC236}">
                <a16:creationId xmlns:a16="http://schemas.microsoft.com/office/drawing/2014/main" id="{15D8D120-78AF-1D49-A7F4-694E1F1746C0}"/>
              </a:ext>
            </a:extLst>
          </p:cNvPr>
          <p:cNvPicPr>
            <a:picLocks noChangeAspect="1"/>
          </p:cNvPicPr>
          <p:nvPr/>
        </p:nvPicPr>
        <p:blipFill>
          <a:blip r:embed="rId2"/>
          <a:stretch>
            <a:fillRect/>
          </a:stretch>
        </p:blipFill>
        <p:spPr>
          <a:xfrm>
            <a:off x="8666537" y="957857"/>
            <a:ext cx="2596315" cy="845109"/>
          </a:xfrm>
          <a:prstGeom prst="rect">
            <a:avLst/>
          </a:prstGeom>
        </p:spPr>
      </p:pic>
      <p:pic>
        <p:nvPicPr>
          <p:cNvPr id="8" name="Kuva 7">
            <a:extLst>
              <a:ext uri="{FF2B5EF4-FFF2-40B4-BE49-F238E27FC236}">
                <a16:creationId xmlns:a16="http://schemas.microsoft.com/office/drawing/2014/main" id="{0E6349F6-951F-F0F1-ECF5-C78C60E702BA}"/>
              </a:ext>
            </a:extLst>
          </p:cNvPr>
          <p:cNvPicPr>
            <a:picLocks noChangeAspect="1"/>
          </p:cNvPicPr>
          <p:nvPr/>
        </p:nvPicPr>
        <p:blipFill>
          <a:blip r:embed="rId3"/>
          <a:stretch>
            <a:fillRect/>
          </a:stretch>
        </p:blipFill>
        <p:spPr>
          <a:xfrm>
            <a:off x="8666537" y="2804525"/>
            <a:ext cx="2154907" cy="785121"/>
          </a:xfrm>
          <a:prstGeom prst="rect">
            <a:avLst/>
          </a:prstGeom>
        </p:spPr>
      </p:pic>
      <p:sp>
        <p:nvSpPr>
          <p:cNvPr id="15" name="Tekstiruutu 14">
            <a:extLst>
              <a:ext uri="{FF2B5EF4-FFF2-40B4-BE49-F238E27FC236}">
                <a16:creationId xmlns:a16="http://schemas.microsoft.com/office/drawing/2014/main" id="{CB11DF55-1998-7296-BCA3-9DDF2FDD4E2F}"/>
              </a:ext>
            </a:extLst>
          </p:cNvPr>
          <p:cNvSpPr txBox="1"/>
          <p:nvPr/>
        </p:nvSpPr>
        <p:spPr>
          <a:xfrm>
            <a:off x="741845" y="5250426"/>
            <a:ext cx="11450156" cy="1200329"/>
          </a:xfrm>
          <a:prstGeom prst="rect">
            <a:avLst/>
          </a:prstGeom>
          <a:noFill/>
        </p:spPr>
        <p:txBody>
          <a:bodyPr wrap="square" rtlCol="0">
            <a:spAutoFit/>
          </a:bodyPr>
          <a:lstStyle/>
          <a:p>
            <a:r>
              <a:rPr lang="fi-FI" dirty="0"/>
              <a:t>Jos koneoppimista, ja varsinkin syväoppimista, haluaa enemmänkin opiskella,</a:t>
            </a:r>
          </a:p>
          <a:p>
            <a:r>
              <a:rPr lang="fi-FI" dirty="0"/>
              <a:t>nii pitää olla tarkkana mitä komentoja käyttää.</a:t>
            </a:r>
          </a:p>
          <a:p>
            <a:r>
              <a:rPr lang="fi-FI" dirty="0"/>
              <a:t>Vaikka tulokset voi olla samanlaisia nii taustalla olevat kaavat voivat olla hyvinkin erilaisia ja täten aiheuttaa ongelmia myöhemmin.</a:t>
            </a:r>
          </a:p>
        </p:txBody>
      </p:sp>
    </p:spTree>
    <p:extLst>
      <p:ext uri="{BB962C8B-B14F-4D97-AF65-F5344CB8AC3E}">
        <p14:creationId xmlns:p14="http://schemas.microsoft.com/office/powerpoint/2010/main" val="20310990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1A559D788F75448FABBD334CB3135B" ma:contentTypeVersion="9" ma:contentTypeDescription="Create a new document." ma:contentTypeScope="" ma:versionID="825b653ed5d00f3193365e578ff5b187">
  <xsd:schema xmlns:xsd="http://www.w3.org/2001/XMLSchema" xmlns:xs="http://www.w3.org/2001/XMLSchema" xmlns:p="http://schemas.microsoft.com/office/2006/metadata/properties" xmlns:ns2="b8091df4-8db3-45e0-af87-ba2bf75ac563" xmlns:ns3="578be5b9-f0df-4f6b-96c8-9dd979db57c0" targetNamespace="http://schemas.microsoft.com/office/2006/metadata/properties" ma:root="true" ma:fieldsID="8fe7ea74e386894eba77a48b4536fb14" ns2:_="" ns3:_="">
    <xsd:import namespace="b8091df4-8db3-45e0-af87-ba2bf75ac563"/>
    <xsd:import namespace="578be5b9-f0df-4f6b-96c8-9dd979db57c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091df4-8db3-45e0-af87-ba2bf75ac5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78be5b9-f0df-4f6b-96c8-9dd979db57c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F32D47E-5499-4514-8D28-EA12397614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091df4-8db3-45e0-af87-ba2bf75ac563"/>
    <ds:schemaRef ds:uri="578be5b9-f0df-4f6b-96c8-9dd979db5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872A198-7E9B-41F0-A997-72C9C5418671}">
  <ds:schemaRefs>
    <ds:schemaRef ds:uri="http://schemas.microsoft.com/sharepoint/v3/contenttype/forms"/>
  </ds:schemaRefs>
</ds:datastoreItem>
</file>

<file path=customXml/itemProps3.xml><?xml version="1.0" encoding="utf-8"?>
<ds:datastoreItem xmlns:ds="http://schemas.openxmlformats.org/officeDocument/2006/customXml" ds:itemID="{B2A40DE7-30E9-43C6-88F1-64A9C05B44D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{44011AB9-F8AA-4EA2-9C99-BBABE7FD51EE}tf10001105</Template>
  <TotalTime>237</TotalTime>
  <Words>1327</Words>
  <Application>Microsoft Office PowerPoint</Application>
  <PresentationFormat>Laajakuva</PresentationFormat>
  <Paragraphs>85</Paragraphs>
  <Slides>9</Slides>
  <Notes>0</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9</vt:i4>
      </vt:variant>
    </vt:vector>
  </HeadingPairs>
  <TitlesOfParts>
    <vt:vector size="13" baseType="lpstr">
      <vt:lpstr>Calibri</vt:lpstr>
      <vt:lpstr>Consolas</vt:lpstr>
      <vt:lpstr>Franklin Gothic Book</vt:lpstr>
      <vt:lpstr>Crop</vt:lpstr>
      <vt:lpstr>                                     ryhmätehtävä 3: Ohjattu oppiminen-lineaarinen regressio</vt:lpstr>
      <vt:lpstr> Jokainen ryhmässä toteutti tehtävän kokonaisuudessaan.   Raportointi esityksessä on jaettu kolmeen 5 min osaan.   </vt:lpstr>
      <vt:lpstr>Datan attribuutit</vt:lpstr>
      <vt:lpstr>Exploratory Data Analysis </vt:lpstr>
      <vt:lpstr>Lyhyesti Kovarianssista </vt:lpstr>
      <vt:lpstr>Lyhyesti Korrelaatiosta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Assignment 3: Supervised learning,  linear regression</dc:title>
  <dc:creator>S N</dc:creator>
  <cp:lastModifiedBy>Ilari Tuokko</cp:lastModifiedBy>
  <cp:revision>12</cp:revision>
  <dcterms:created xsi:type="dcterms:W3CDTF">2023-11-14T14:49:04Z</dcterms:created>
  <dcterms:modified xsi:type="dcterms:W3CDTF">2023-11-17T13:40:48Z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0x0101000A1A559D788F75448FABBD334CB3135B</vt:lpwstr>
  </property>
</Properties>
</file>