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9" r:id="rId7"/>
    <p:sldId id="263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533C4-3F75-4E6C-A3B4-D460EE62AD5C}" v="4" dt="2023-10-31T11:23:06.351"/>
    <p1510:client id="{C3AFEA6F-7BAE-4CF9-86CA-2401B0D82C59}" v="728" dt="2023-10-31T07:51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9F28-6BD4-491A-9BD6-777C4FB672D4}" type="datetimeFigureOut">
              <a:rPr lang="fi-FI" smtClean="0"/>
              <a:t>17.11.2023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3BEF-DC4D-4623-A902-8F6451FE51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34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de/ghadiyaayush/diabetes-classification-using-knn/inpu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3s-conferences.org/articles/e3sconf/pdf/2020/62/e3sconf_icenis2020_16005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sample-dataset" TargetMode="External"/><Relationship Id="rId2" Type="http://schemas.openxmlformats.org/officeDocument/2006/relationships/hyperlink" Target="https://www.sciencedirect.com/science/article/pii/S2667102622000754#tbl000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764" y="1327355"/>
            <a:ext cx="3559425" cy="4482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100" b="1"/>
              <a:t>                  </a:t>
            </a:r>
          </a:p>
          <a:p>
            <a:pPr algn="l"/>
            <a:br>
              <a:rPr lang="en-US" sz="3100" b="1"/>
            </a:br>
            <a:r>
              <a:rPr lang="en-US" sz="3100" b="1"/>
              <a:t>             </a:t>
            </a:r>
            <a:br>
              <a:rPr lang="en-US" sz="3100" b="1"/>
            </a:br>
            <a:br>
              <a:rPr lang="en-US" sz="3100" b="1"/>
            </a:br>
            <a:br>
              <a:rPr lang="en-US" sz="3100" b="1"/>
            </a:br>
            <a:br>
              <a:rPr lang="en-US" sz="3100" b="1"/>
            </a:br>
            <a:r>
              <a:rPr lang="en-US" sz="3100" b="1"/>
              <a:t>Assignment 1: Supervised learning, kNN algorithm</a:t>
            </a:r>
            <a:endParaRPr lang="en-US" sz="3100"/>
          </a:p>
          <a:p>
            <a:pPr algn="l"/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346" y="1327356"/>
            <a:ext cx="6876453" cy="4482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83540" algn="l">
              <a:lnSpc>
                <a:spcPct val="94000"/>
              </a:lnSpc>
              <a:spcAft>
                <a:spcPts val="200"/>
              </a:spcAft>
            </a:pPr>
            <a:r>
              <a:rPr lang="en-US" b="1" dirty="0" err="1"/>
              <a:t>Opiskelijat</a:t>
            </a:r>
            <a:r>
              <a:rPr lang="en-US" b="1" dirty="0"/>
              <a:t>: Saga Nyhuus ja Ilari </a:t>
            </a:r>
            <a:r>
              <a:rPr lang="en-US" b="1" dirty="0" err="1"/>
              <a:t>Tuokko</a:t>
            </a:r>
            <a:endParaRPr lang="en-US" b="1" dirty="0"/>
          </a:p>
          <a:p>
            <a:pPr indent="-383540" algn="l">
              <a:lnSpc>
                <a:spcPct val="94000"/>
              </a:lnSpc>
              <a:spcAft>
                <a:spcPts val="200"/>
              </a:spcAft>
            </a:pPr>
            <a:r>
              <a:rPr lang="en-US" b="1" dirty="0" err="1"/>
              <a:t>Kurssi</a:t>
            </a:r>
            <a:r>
              <a:rPr lang="en-US" b="1" dirty="0"/>
              <a:t>: </a:t>
            </a:r>
            <a:r>
              <a:rPr lang="en-US" b="1" dirty="0" err="1"/>
              <a:t>Ennakoivat</a:t>
            </a:r>
            <a:r>
              <a:rPr lang="en-US" b="1" dirty="0"/>
              <a:t> </a:t>
            </a:r>
            <a:r>
              <a:rPr lang="en-US" b="1" dirty="0" err="1"/>
              <a:t>analytiikkamenetelmät</a:t>
            </a:r>
            <a:r>
              <a:rPr lang="en-US" b="1" dirty="0"/>
              <a:t> </a:t>
            </a:r>
            <a:r>
              <a:rPr lang="en-US" b="1" dirty="0" err="1"/>
              <a:t>Pythonilla</a:t>
            </a:r>
            <a:endParaRPr lang="en-US" b="1" dirty="0"/>
          </a:p>
          <a:p>
            <a:pPr indent="-383540" algn="l">
              <a:lnSpc>
                <a:spcPct val="94000"/>
              </a:lnSpc>
              <a:spcAft>
                <a:spcPts val="200"/>
              </a:spcAft>
            </a:pPr>
            <a:r>
              <a:rPr lang="en-US" b="1" dirty="0" err="1"/>
              <a:t>Opettaja</a:t>
            </a:r>
            <a:r>
              <a:rPr lang="en-US" b="1" dirty="0"/>
              <a:t>: Tommi Lahti</a:t>
            </a:r>
          </a:p>
          <a:p>
            <a:pPr indent="-383540" algn="l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31.10.2023</a:t>
            </a:r>
            <a:endParaRPr lang="en-US" dirty="0"/>
          </a:p>
          <a:p>
            <a:pPr indent="-383540" algn="l">
              <a:lnSpc>
                <a:spcPct val="94000"/>
              </a:lnSpc>
              <a:spcAft>
                <a:spcPts val="200"/>
              </a:spcAft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D20BD8F0-0E2A-4CE0-C704-86603C22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19200"/>
          </a:xfrm>
        </p:spPr>
        <p:txBody>
          <a:bodyPr>
            <a:normAutofit/>
          </a:bodyPr>
          <a:lstStyle/>
          <a:p>
            <a:pPr algn="ctr"/>
            <a:r>
              <a:rPr lang="fi-FI" sz="4000" dirty="0"/>
              <a:t>Matikkaa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28EB717-FB06-C3BF-1311-86F1310E9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endParaRPr lang="fi-FI" sz="1600" dirty="0"/>
          </a:p>
          <a:p>
            <a:pPr algn="l"/>
            <a:endParaRPr lang="fi-FI" sz="1600" dirty="0">
              <a:ea typeface="+mn-lt"/>
              <a:cs typeface="+mn-lt"/>
            </a:endParaRPr>
          </a:p>
        </p:txBody>
      </p:sp>
      <p:sp>
        <p:nvSpPr>
          <p:cNvPr id="2" name="Alatunnisteen paikkamerkki 1">
            <a:extLst>
              <a:ext uri="{FF2B5EF4-FFF2-40B4-BE49-F238E27FC236}">
                <a16:creationId xmlns:a16="http://schemas.microsoft.com/office/drawing/2014/main" id="{7FB44A35-A860-A093-BF37-C851BBA2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Tuokko</a:t>
            </a:r>
            <a:endParaRPr lang="en-US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3974356D-B162-118F-7B2E-845B177A8DD0}"/>
              </a:ext>
            </a:extLst>
          </p:cNvPr>
          <p:cNvSpPr txBox="1"/>
          <p:nvPr/>
        </p:nvSpPr>
        <p:spPr>
          <a:xfrm>
            <a:off x="0" y="1582341"/>
            <a:ext cx="10984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Jotta voimme ymmärtää miksi korrelaatio matriisi ja mallin </a:t>
            </a:r>
            <a:r>
              <a:rPr lang="fi-FI" dirty="0" err="1"/>
              <a:t>score</a:t>
            </a:r>
            <a:r>
              <a:rPr lang="fi-FI" dirty="0"/>
              <a:t> eroaa toisistaan, meidän täytyy hieman tutkia matemaattisia kaavoja mitä ne käyttävät.</a:t>
            </a:r>
          </a:p>
          <a:p>
            <a:r>
              <a:rPr lang="fi-FI" dirty="0"/>
              <a:t>Korrelaatio matriisi, nimestään huolimatta, laskee </a:t>
            </a:r>
            <a:r>
              <a:rPr lang="fi-FI" dirty="0" err="1"/>
              <a:t>koeffisienttiä</a:t>
            </a:r>
            <a:r>
              <a:rPr lang="fi-FI" dirty="0"/>
              <a:t> käyttäen tätä kaavaa: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Ensin lasketaan X:n ja Y:n kovarianssi.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Sen jälkeen lasketaan keskihajonta X:lle ja Y:lle jotka kerrotaan yhteen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Viimeisenä kovarianssi jaetaan keskihajonnasta saadulla luvulla ja täten saamme tuloksen, P.</a:t>
            </a:r>
          </a:p>
          <a:p>
            <a:endParaRPr lang="fi-FI" dirty="0"/>
          </a:p>
          <a:p>
            <a:r>
              <a:rPr lang="fi-FI" dirty="0"/>
              <a:t>Sitten taas kun olemme mallintaneet ja laskemme </a:t>
            </a:r>
            <a:r>
              <a:rPr lang="fi-FI" dirty="0" err="1"/>
              <a:t>scorea</a:t>
            </a:r>
            <a:r>
              <a:rPr lang="fi-FI" dirty="0"/>
              <a:t> mallille, se käyttää kaavaa: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SS_res</a:t>
            </a:r>
            <a:r>
              <a:rPr lang="fi-FI" dirty="0"/>
              <a:t>: Käyt jokaisen datapisteen lävitse, lasket etäisyyden mallin ennustamaan kohtaan ja otat siitä luvusta neliöjuuren. Kun olet käynyt kaikki läpi ne plussataan yhteen.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SS_tot</a:t>
            </a:r>
            <a:r>
              <a:rPr lang="fi-FI" dirty="0"/>
              <a:t>: Lasket ensin koko datalle keskiarvon, jonka jälkeen miinustat sen keskiarvon jokaisesta yksittäisestä datapisteestä. Tämän jälkeen niistä otetaan neliöjuuri ja nämä luvut plussataan yhteen.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Sen jälkeen jaetaan nämä luvut keskenään ja miinustetaan saatu tulos ykkösestä.</a:t>
            </a:r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D15D5E1E-E025-CCB0-2978-2C956B22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17" y="2146587"/>
            <a:ext cx="2596315" cy="845109"/>
          </a:xfrm>
          <a:prstGeom prst="rect">
            <a:avLst/>
          </a:prstGeom>
        </p:spPr>
      </p:pic>
      <p:pic>
        <p:nvPicPr>
          <p:cNvPr id="16" name="Kuva 15">
            <a:extLst>
              <a:ext uri="{FF2B5EF4-FFF2-40B4-BE49-F238E27FC236}">
                <a16:creationId xmlns:a16="http://schemas.microsoft.com/office/drawing/2014/main" id="{8927818D-CF02-0522-8170-00F37236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925" y="4925096"/>
            <a:ext cx="2154907" cy="785121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7BF3EF09-593F-D204-6E38-AE7D5502AABB}"/>
              </a:ext>
            </a:extLst>
          </p:cNvPr>
          <p:cNvSpPr txBox="1"/>
          <p:nvPr/>
        </p:nvSpPr>
        <p:spPr>
          <a:xfrm>
            <a:off x="0" y="5359652"/>
            <a:ext cx="808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Jos koneoppimista, ja varsinkin syväoppimista, haluaa enemmänkin opiskella,</a:t>
            </a:r>
          </a:p>
          <a:p>
            <a:r>
              <a:rPr lang="fi-FI" dirty="0"/>
              <a:t>nii pitää olla tarkkana mitä komentoja käyttää.</a:t>
            </a:r>
          </a:p>
          <a:p>
            <a:r>
              <a:rPr lang="fi-FI" dirty="0"/>
              <a:t>Vaikka tulokset voi olla samanlaisia nii taustalla olevat kaavat voicat olla hyvin erilaisia ja myöhemmässä vaiheessa </a:t>
            </a:r>
            <a:r>
              <a:rPr lang="fi-FI"/>
              <a:t>tuottaa ongelmia.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44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3AE837A-21FD-30F2-4672-AFC8D668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Diabetes Classification using KNN</a:t>
            </a:r>
            <a:br>
              <a:rPr lang="en-US" sz="1400"/>
            </a:br>
            <a:r>
              <a:rPr lang="en-US" sz="1400">
                <a:hlinkClick r:id="rId2"/>
              </a:rPr>
              <a:t>https://www.kaggle.com/code/ghadiyaayush/diabetes-classification-using-knn/input</a:t>
            </a:r>
            <a:br>
              <a:rPr lang="en-US" sz="1400"/>
            </a:br>
            <a:br>
              <a:rPr lang="en-US" sz="1400"/>
            </a:br>
            <a:r>
              <a:rPr lang="en-US" sz="1400" dirty="0"/>
              <a:t>Dataset: </a:t>
            </a:r>
            <a:r>
              <a:rPr lang="en-US" sz="1400" b="1"/>
              <a:t>diabetes.csv</a:t>
            </a:r>
            <a:endParaRPr lang="en-US" sz="1400"/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8" name="Sisällön paikkamerkki 7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ED5A0DB7-DC9C-1B77-F3A1-104D5BE3D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2711" y="645106"/>
            <a:ext cx="6458764" cy="5247747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FC16AF4-12EF-EC7A-720B-7722202D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3186" y="1674519"/>
            <a:ext cx="4503084" cy="4832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  <a:buNone/>
            </a:pPr>
            <a:r>
              <a:rPr lang="en-US" sz="1300" dirty="0"/>
              <a:t>         </a:t>
            </a:r>
            <a:r>
              <a:rPr lang="en-US" sz="1400" dirty="0" err="1">
                <a:latin typeface="Calibri"/>
                <a:cs typeface="Calibri"/>
              </a:rPr>
              <a:t>Tässä</a:t>
            </a:r>
            <a:r>
              <a:rPr lang="en-US" sz="1400" dirty="0">
                <a:latin typeface="Calibri"/>
                <a:cs typeface="Calibri"/>
              </a:rPr>
              <a:t> Diabetes </a:t>
            </a:r>
            <a:r>
              <a:rPr lang="en-US" sz="1400" dirty="0" err="1">
                <a:latin typeface="Calibri"/>
                <a:cs typeface="Calibri"/>
              </a:rPr>
              <a:t>datasetissä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listataan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muuttujia</a:t>
            </a:r>
            <a:r>
              <a:rPr lang="en-US" sz="1400" dirty="0">
                <a:latin typeface="Calibri"/>
                <a:cs typeface="Calibri"/>
              </a:rPr>
              <a:t> 9:ssä </a:t>
            </a:r>
            <a:r>
              <a:rPr lang="en-US" sz="1400" dirty="0" err="1">
                <a:latin typeface="Calibri"/>
                <a:cs typeface="Calibri"/>
              </a:rPr>
              <a:t>sarakkeessa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joista</a:t>
            </a:r>
            <a:r>
              <a:rPr lang="en-US" sz="1400" dirty="0">
                <a:latin typeface="Calibri"/>
                <a:cs typeface="Calibri"/>
              </a:rPr>
              <a:t> 8:ssa </a:t>
            </a:r>
            <a:r>
              <a:rPr lang="en-US" sz="1400" dirty="0" err="1">
                <a:latin typeface="Calibri"/>
                <a:cs typeface="Calibri"/>
              </a:rPr>
              <a:t>sarakkeessa</a:t>
            </a:r>
            <a:r>
              <a:rPr lang="en-US" sz="1400" dirty="0">
                <a:latin typeface="Calibri"/>
                <a:cs typeface="Calibri"/>
              </a:rPr>
              <a:t> on </a:t>
            </a:r>
            <a:r>
              <a:rPr lang="en-US" sz="1400" dirty="0" err="1">
                <a:latin typeface="Calibri"/>
                <a:cs typeface="Calibri"/>
              </a:rPr>
              <a:t>mittaustuloksista</a:t>
            </a:r>
            <a:r>
              <a:rPr lang="en-US" sz="1400" dirty="0">
                <a:latin typeface="Calibri"/>
                <a:cs typeface="Calibri"/>
              </a:rPr>
              <a:t> ja </a:t>
            </a:r>
            <a:r>
              <a:rPr lang="en-US" sz="1400" dirty="0" err="1">
                <a:latin typeface="Calibri"/>
                <a:cs typeface="Calibri"/>
              </a:rPr>
              <a:t>niistä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johdetuista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laskennoissa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saatua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numeerista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dataa</a:t>
            </a:r>
            <a:r>
              <a:rPr lang="en-US" sz="1400" dirty="0">
                <a:latin typeface="Calibri"/>
                <a:cs typeface="Calibri"/>
              </a:rPr>
              <a:t>, ja </a:t>
            </a:r>
            <a:r>
              <a:rPr lang="en-US" sz="1400" dirty="0" err="1">
                <a:latin typeface="Calibri"/>
                <a:cs typeface="Calibri"/>
              </a:rPr>
              <a:t>nämä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ovat</a:t>
            </a:r>
            <a:r>
              <a:rPr lang="en-US" sz="1400" dirty="0">
                <a:latin typeface="Calibri"/>
                <a:cs typeface="Calibri"/>
              </a:rPr>
              <a:t> independent variable/</a:t>
            </a:r>
            <a:r>
              <a:rPr lang="en-US" sz="1400" dirty="0" err="1">
                <a:latin typeface="Calibri"/>
                <a:cs typeface="Calibri"/>
              </a:rPr>
              <a:t>riippumaton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muuttuja</a:t>
            </a:r>
            <a:r>
              <a:rPr lang="en-US" sz="1400" dirty="0">
                <a:latin typeface="Calibri"/>
                <a:cs typeface="Calibri"/>
              </a:rPr>
              <a:t>/</a:t>
            </a:r>
            <a:r>
              <a:rPr lang="en-US" sz="1400" dirty="0" err="1">
                <a:latin typeface="Calibri"/>
                <a:cs typeface="Calibri"/>
              </a:rPr>
              <a:t>piirremuuttujia</a:t>
            </a:r>
            <a:r>
              <a:rPr lang="en-US" sz="1400" dirty="0">
                <a:latin typeface="Calibri"/>
                <a:cs typeface="Calibri"/>
              </a:rPr>
              <a:t>.</a:t>
            </a:r>
            <a:endParaRPr lang="fi-FI" sz="1400" dirty="0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None/>
            </a:pPr>
            <a:r>
              <a:rPr lang="en-US" sz="1400" dirty="0">
                <a:latin typeface="Calibri"/>
                <a:cs typeface="Calibri"/>
              </a:rPr>
              <a:t>         Outcome </a:t>
            </a:r>
            <a:r>
              <a:rPr lang="en-US" sz="1400" dirty="0" err="1">
                <a:latin typeface="Calibri"/>
                <a:cs typeface="Calibri"/>
              </a:rPr>
              <a:t>sarakkeessa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listataan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nollia</a:t>
            </a:r>
            <a:r>
              <a:rPr lang="en-US" sz="1400" dirty="0">
                <a:latin typeface="Calibri"/>
                <a:cs typeface="Calibri"/>
              </a:rPr>
              <a:t> ja </a:t>
            </a:r>
            <a:r>
              <a:rPr lang="en-US" sz="1400" dirty="0" err="1">
                <a:latin typeface="Calibri"/>
                <a:cs typeface="Calibri"/>
              </a:rPr>
              <a:t>ykkösiä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joiden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merkitys</a:t>
            </a:r>
            <a:r>
              <a:rPr lang="en-US" sz="1400" dirty="0">
                <a:latin typeface="Calibri"/>
                <a:cs typeface="Calibri"/>
              </a:rPr>
              <a:t> on </a:t>
            </a:r>
            <a:r>
              <a:rPr lang="en-US" sz="1400" dirty="0" err="1">
                <a:latin typeface="Calibri"/>
                <a:cs typeface="Calibri"/>
              </a:rPr>
              <a:t>seuraava</a:t>
            </a:r>
            <a:r>
              <a:rPr lang="en-US" sz="1400" dirty="0">
                <a:latin typeface="Calibri"/>
                <a:cs typeface="Calibri"/>
              </a:rPr>
              <a:t>: 0 = </a:t>
            </a:r>
            <a:r>
              <a:rPr lang="en-US" sz="1400" dirty="0" err="1">
                <a:latin typeface="Calibri"/>
                <a:cs typeface="Calibri"/>
              </a:rPr>
              <a:t>Henkilöllä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ei</a:t>
            </a:r>
            <a:r>
              <a:rPr lang="en-US" sz="1400" dirty="0">
                <a:latin typeface="Calibri"/>
                <a:cs typeface="Calibri"/>
              </a:rPr>
              <a:t> ole </a:t>
            </a:r>
            <a:r>
              <a:rPr lang="en-US" sz="1400" dirty="0" err="1">
                <a:latin typeface="Calibri"/>
                <a:cs typeface="Calibri"/>
              </a:rPr>
              <a:t>diabetesta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mittausten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perusteella</a:t>
            </a:r>
            <a:r>
              <a:rPr lang="en-US" sz="1400" dirty="0">
                <a:latin typeface="Calibri"/>
                <a:cs typeface="Calibri"/>
              </a:rPr>
              <a:t>, 1 = </a:t>
            </a:r>
            <a:r>
              <a:rPr lang="en-US" sz="1400" dirty="0" err="1">
                <a:latin typeface="Calibri"/>
                <a:cs typeface="Calibri"/>
              </a:rPr>
              <a:t>Henkilöllä</a:t>
            </a:r>
            <a:r>
              <a:rPr lang="en-US" sz="1400" dirty="0">
                <a:latin typeface="Calibri"/>
                <a:cs typeface="Calibri"/>
              </a:rPr>
              <a:t> on diabetes </a:t>
            </a:r>
            <a:r>
              <a:rPr lang="en-US" sz="1400" dirty="0" err="1">
                <a:latin typeface="Calibri"/>
                <a:cs typeface="Calibri"/>
              </a:rPr>
              <a:t>mittausten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perusteella</a:t>
            </a:r>
            <a:r>
              <a:rPr lang="en-US" sz="1400" dirty="0">
                <a:latin typeface="Calibri"/>
                <a:cs typeface="Calibri"/>
              </a:rPr>
              <a:t>. </a:t>
            </a:r>
            <a:r>
              <a:rPr lang="en-US" sz="1400" dirty="0" err="1">
                <a:latin typeface="Calibri"/>
                <a:cs typeface="Calibri"/>
              </a:rPr>
              <a:t>Tässä</a:t>
            </a:r>
            <a:r>
              <a:rPr lang="en-US" sz="1400" dirty="0">
                <a:latin typeface="Calibri"/>
                <a:cs typeface="Calibri"/>
              </a:rPr>
              <a:t> Outcome </a:t>
            </a:r>
            <a:r>
              <a:rPr lang="en-US" sz="1400" dirty="0" err="1">
                <a:latin typeface="Calibri"/>
                <a:cs typeface="Calibri"/>
              </a:rPr>
              <a:t>muuttujassa</a:t>
            </a:r>
            <a:r>
              <a:rPr lang="en-US" sz="1400" dirty="0">
                <a:latin typeface="Calibri"/>
                <a:cs typeface="Calibri"/>
              </a:rPr>
              <a:t> on </a:t>
            </a:r>
            <a:r>
              <a:rPr lang="en-US" sz="1400" dirty="0" err="1">
                <a:latin typeface="Calibri"/>
                <a:cs typeface="Calibri"/>
              </a:rPr>
              <a:t>siten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kaksi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luokkaa</a:t>
            </a:r>
            <a:r>
              <a:rPr lang="en-US" sz="1400" dirty="0">
                <a:latin typeface="Calibri"/>
                <a:cs typeface="Calibri"/>
              </a:rPr>
              <a:t>, ja </a:t>
            </a:r>
            <a:r>
              <a:rPr lang="en-US" sz="1400" dirty="0" err="1">
                <a:latin typeface="Calibri"/>
                <a:cs typeface="Calibri"/>
              </a:rPr>
              <a:t>mittaustulosten</a:t>
            </a:r>
            <a:r>
              <a:rPr lang="en-US" sz="1400" dirty="0">
                <a:latin typeface="Calibri"/>
                <a:cs typeface="Calibri"/>
              </a:rPr>
              <a:t> data on </a:t>
            </a:r>
            <a:r>
              <a:rPr lang="en-US" sz="1400" dirty="0" err="1">
                <a:latin typeface="Calibri"/>
                <a:cs typeface="Calibri"/>
              </a:rPr>
              <a:t>luokiteltava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jompaan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kumpaan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luokkaan</a:t>
            </a:r>
            <a:r>
              <a:rPr lang="en-US" sz="1400" dirty="0">
                <a:latin typeface="Calibri"/>
                <a:cs typeface="Calibri"/>
              </a:rPr>
              <a:t>. Outcome-</a:t>
            </a:r>
            <a:r>
              <a:rPr lang="en-US" sz="1400" dirty="0" err="1">
                <a:latin typeface="Calibri"/>
                <a:cs typeface="Calibri"/>
              </a:rPr>
              <a:t>muuttuja</a:t>
            </a:r>
            <a:r>
              <a:rPr lang="en-US" sz="1400" dirty="0">
                <a:latin typeface="Calibri"/>
                <a:cs typeface="Calibri"/>
              </a:rPr>
              <a:t> on dependent variable/</a:t>
            </a:r>
            <a:r>
              <a:rPr lang="en-US" sz="1400" dirty="0" err="1">
                <a:latin typeface="Calibri"/>
                <a:cs typeface="Calibri"/>
              </a:rPr>
              <a:t>riippuva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muuttuja</a:t>
            </a:r>
            <a:r>
              <a:rPr lang="en-US" sz="1400" dirty="0">
                <a:latin typeface="Calibri"/>
                <a:cs typeface="Calibri"/>
              </a:rPr>
              <a:t>/</a:t>
            </a:r>
            <a:r>
              <a:rPr lang="en-US" sz="1400" dirty="0" err="1">
                <a:latin typeface="Calibri"/>
                <a:cs typeface="Calibri"/>
              </a:rPr>
              <a:t>kohdemuuttuja</a:t>
            </a:r>
            <a:r>
              <a:rPr lang="en-US" sz="1400" dirty="0">
                <a:latin typeface="Calibri"/>
                <a:cs typeface="Calibri"/>
              </a:rPr>
              <a:t>/target variable.</a:t>
            </a:r>
            <a:endParaRPr lang="fi-FI" sz="1400">
              <a:latin typeface="Calibri"/>
              <a:cs typeface="Calibri"/>
            </a:endParaRPr>
          </a:p>
          <a:p>
            <a:pPr marL="383540" indent="-383540"/>
            <a:endParaRPr lang="en-US" sz="130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25CB4C64-151D-7E05-68AD-ED27096EA1DD}"/>
              </a:ext>
            </a:extLst>
          </p:cNvPr>
          <p:cNvSpPr txBox="1"/>
          <p:nvPr/>
        </p:nvSpPr>
        <p:spPr>
          <a:xfrm>
            <a:off x="10037704" y="197555"/>
            <a:ext cx="1962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400" b="1" dirty="0" err="1">
                <a:latin typeface="Rod"/>
                <a:cs typeface="Aharoni"/>
              </a:rPr>
              <a:t>Dia:Saga</a:t>
            </a:r>
            <a:r>
              <a:rPr lang="fi-FI" sz="1400" b="1" dirty="0">
                <a:latin typeface="Rod"/>
                <a:cs typeface="Aharoni"/>
              </a:rPr>
              <a:t> </a:t>
            </a:r>
            <a:r>
              <a:rPr lang="fi-FI" sz="1400" b="1" dirty="0" err="1">
                <a:latin typeface="Rod"/>
                <a:cs typeface="Aharoni"/>
              </a:rPr>
              <a:t>Nyhuus</a:t>
            </a:r>
          </a:p>
        </p:txBody>
      </p:sp>
    </p:spTree>
    <p:extLst>
      <p:ext uri="{BB962C8B-B14F-4D97-AF65-F5344CB8AC3E}">
        <p14:creationId xmlns:p14="http://schemas.microsoft.com/office/powerpoint/2010/main" val="3025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28EB717-FB06-C3BF-1311-86F1310E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583" y="302847"/>
            <a:ext cx="10459635" cy="52261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fi-FI" sz="1600" dirty="0"/>
          </a:p>
          <a:p>
            <a:pPr algn="l"/>
            <a:endParaRPr lang="fi-FI" sz="1600" dirty="0">
              <a:ea typeface="+mn-lt"/>
              <a:cs typeface="+mn-lt"/>
            </a:endParaRPr>
          </a:p>
          <a:p>
            <a:pPr algn="l"/>
            <a:r>
              <a:rPr lang="fi-FI" sz="1600" dirty="0">
                <a:ea typeface="+mn-lt"/>
                <a:cs typeface="+mn-lt"/>
              </a:rPr>
              <a:t>Tutkittuamme Diabetes datasettiä, huomasimme joissakin sarakkeissa 0 arvoja (alla kyseiset sarakkeet), jotka edustavat mitä luultavimmin puuttuvia arvoja, sillä näistä kyseisistä mittauksista ihmisillä ei voi olla 0 arvona:</a:t>
            </a:r>
            <a:endParaRPr lang="fi-FI" sz="1600" dirty="0"/>
          </a:p>
          <a:p>
            <a:pPr algn="l"/>
            <a:endParaRPr lang="fi-FI" sz="1600" dirty="0">
              <a:ea typeface="+mn-lt"/>
              <a:cs typeface="+mn-lt"/>
            </a:endParaRPr>
          </a:p>
          <a:p>
            <a:pPr algn="l"/>
            <a:r>
              <a:rPr lang="fi-FI" sz="1600" dirty="0">
                <a:ea typeface="+mn-lt"/>
                <a:cs typeface="+mn-lt"/>
              </a:rPr>
              <a:t>1. </a:t>
            </a:r>
            <a:r>
              <a:rPr lang="fi-FI" sz="1600" err="1">
                <a:ea typeface="+mn-lt"/>
                <a:cs typeface="+mn-lt"/>
              </a:rPr>
              <a:t>Glucose</a:t>
            </a:r>
            <a:endParaRPr lang="fi-FI" sz="1600"/>
          </a:p>
          <a:p>
            <a:pPr algn="l"/>
            <a:r>
              <a:rPr lang="fi-FI" sz="1600" dirty="0">
                <a:ea typeface="+mn-lt"/>
                <a:cs typeface="+mn-lt"/>
              </a:rPr>
              <a:t>2. </a:t>
            </a:r>
            <a:r>
              <a:rPr lang="fi-FI" sz="1600" err="1">
                <a:ea typeface="+mn-lt"/>
                <a:cs typeface="+mn-lt"/>
              </a:rPr>
              <a:t>BloodPressure</a:t>
            </a:r>
            <a:endParaRPr lang="fi-FI" sz="1600"/>
          </a:p>
          <a:p>
            <a:pPr algn="l"/>
            <a:r>
              <a:rPr lang="fi-FI" sz="1600" dirty="0">
                <a:ea typeface="+mn-lt"/>
                <a:cs typeface="+mn-lt"/>
              </a:rPr>
              <a:t>3. </a:t>
            </a:r>
            <a:r>
              <a:rPr lang="fi-FI" sz="1600" err="1">
                <a:ea typeface="+mn-lt"/>
                <a:cs typeface="+mn-lt"/>
              </a:rPr>
              <a:t>SkinThickness</a:t>
            </a:r>
            <a:endParaRPr lang="fi-FI" sz="1600"/>
          </a:p>
          <a:p>
            <a:pPr algn="l"/>
            <a:r>
              <a:rPr lang="fi-FI" sz="1600" dirty="0">
                <a:ea typeface="+mn-lt"/>
                <a:cs typeface="+mn-lt"/>
              </a:rPr>
              <a:t>4. </a:t>
            </a:r>
            <a:r>
              <a:rPr lang="fi-FI" sz="1600" err="1">
                <a:ea typeface="+mn-lt"/>
                <a:cs typeface="+mn-lt"/>
              </a:rPr>
              <a:t>Insulin</a:t>
            </a:r>
            <a:endParaRPr lang="fi-FI" sz="1600"/>
          </a:p>
          <a:p>
            <a:pPr algn="l"/>
            <a:r>
              <a:rPr lang="fi-FI" sz="1600" dirty="0">
                <a:ea typeface="+mn-lt"/>
                <a:cs typeface="+mn-lt"/>
              </a:rPr>
              <a:t>5. BMI</a:t>
            </a:r>
            <a:endParaRPr lang="fi-FI" sz="1600" dirty="0"/>
          </a:p>
          <a:p>
            <a:pPr algn="l"/>
            <a:endParaRPr lang="fi-FI" sz="1600" dirty="0"/>
          </a:p>
          <a:p>
            <a:pPr algn="l"/>
            <a:r>
              <a:rPr lang="fi-FI" sz="1600" dirty="0">
                <a:ea typeface="+mn-lt"/>
                <a:cs typeface="+mn-lt"/>
              </a:rPr>
              <a:t>Siten, voi kokeilla korvata 0 arvot </a:t>
            </a:r>
            <a:r>
              <a:rPr lang="fi-FI" sz="1600" err="1">
                <a:ea typeface="+mn-lt"/>
                <a:cs typeface="+mn-lt"/>
              </a:rPr>
              <a:t>nan</a:t>
            </a:r>
            <a:r>
              <a:rPr lang="fi-FI" sz="1600" dirty="0">
                <a:ea typeface="+mn-lt"/>
                <a:cs typeface="+mn-lt"/>
              </a:rPr>
              <a:t>-arvolla, jotta 0 arvot eivät vaikuta negatiivisesti datankäsittelyyn eri kirjastoissa, ja numeerisen datan käsittelyssä. Käytin mallina seuraaviin toimenpiteisiin toisen </a:t>
            </a:r>
            <a:r>
              <a:rPr lang="fi-FI" sz="1600" err="1">
                <a:ea typeface="+mn-lt"/>
                <a:cs typeface="+mn-lt"/>
              </a:rPr>
              <a:t>Kagglesta</a:t>
            </a:r>
            <a:r>
              <a:rPr lang="fi-FI" sz="1600" dirty="0">
                <a:ea typeface="+mn-lt"/>
                <a:cs typeface="+mn-lt"/>
              </a:rPr>
              <a:t> löytämäni </a:t>
            </a:r>
            <a:r>
              <a:rPr lang="fi-FI" sz="1600" err="1">
                <a:ea typeface="+mn-lt"/>
                <a:cs typeface="+mn-lt"/>
              </a:rPr>
              <a:t>Notebookin</a:t>
            </a:r>
            <a:r>
              <a:rPr lang="fi-FI" sz="1600" dirty="0">
                <a:ea typeface="+mn-lt"/>
                <a:cs typeface="+mn-lt"/>
              </a:rPr>
              <a:t> toteutusta samasta datasetistä: </a:t>
            </a:r>
            <a:r>
              <a:rPr lang="fi-FI" sz="1600" err="1">
                <a:solidFill>
                  <a:schemeClr val="tx1"/>
                </a:solidFill>
                <a:latin typeface="Calibri"/>
                <a:cs typeface="Calibri"/>
              </a:rPr>
              <a:t>Step</a:t>
            </a:r>
            <a:r>
              <a:rPr lang="fi-FI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fi-FI" sz="1600" err="1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lang="fi-FI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fi-FI" sz="1600" err="1">
                <a:solidFill>
                  <a:schemeClr val="tx1"/>
                </a:solidFill>
                <a:latin typeface="Calibri"/>
                <a:cs typeface="Calibri"/>
              </a:rPr>
              <a:t>Step</a:t>
            </a:r>
            <a:r>
              <a:rPr lang="fi-FI" sz="1600" dirty="0">
                <a:solidFill>
                  <a:schemeClr val="tx1"/>
                </a:solidFill>
                <a:latin typeface="Calibri"/>
                <a:cs typeface="Calibri"/>
              </a:rPr>
              <a:t> Diabetes </a:t>
            </a:r>
            <a:r>
              <a:rPr lang="fi-FI" sz="1600" err="1">
                <a:solidFill>
                  <a:schemeClr val="tx1"/>
                </a:solidFill>
                <a:latin typeface="Calibri"/>
                <a:cs typeface="Calibri"/>
              </a:rPr>
              <a:t>Classification</a:t>
            </a:r>
            <a:r>
              <a:rPr lang="fi-FI" sz="1600" dirty="0">
                <a:solidFill>
                  <a:schemeClr val="tx1"/>
                </a:solidFill>
                <a:latin typeface="Calibri"/>
                <a:cs typeface="Calibri"/>
              </a:rPr>
              <a:t>-KNN-</a:t>
            </a:r>
            <a:r>
              <a:rPr lang="fi-FI" sz="1600" err="1">
                <a:solidFill>
                  <a:schemeClr val="tx1"/>
                </a:solidFill>
                <a:latin typeface="Calibri"/>
                <a:cs typeface="Calibri"/>
              </a:rPr>
              <a:t>detailed</a:t>
            </a:r>
            <a:endParaRPr lang="fi-FI" sz="1600">
              <a:solidFill>
                <a:schemeClr val="tx1"/>
              </a:solidFill>
              <a:latin typeface="Calibri"/>
              <a:cs typeface="Calibri"/>
            </a:endParaRPr>
          </a:p>
          <a:p>
            <a:pPr algn="l"/>
            <a:r>
              <a:rPr lang="fi-FI" sz="1600" dirty="0">
                <a:ea typeface="+mn-lt"/>
                <a:cs typeface="+mn-lt"/>
              </a:rPr>
              <a:t>https://www.kaggle.com/code/shrutimechlearn/step-by-step-diabetes-classification-knn-detailed/notebook</a:t>
            </a:r>
            <a:endParaRPr lang="fi-FI" sz="1600" dirty="0"/>
          </a:p>
          <a:p>
            <a:pPr algn="l"/>
            <a:endParaRPr lang="fi-FI" sz="1600" dirty="0">
              <a:ea typeface="+mn-lt"/>
              <a:cs typeface="+mn-lt"/>
            </a:endParaRPr>
          </a:p>
          <a:p>
            <a:pPr algn="l"/>
            <a:r>
              <a:rPr lang="fi-FI" sz="1600" dirty="0">
                <a:ea typeface="+mn-lt"/>
                <a:cs typeface="+mn-lt"/>
              </a:rPr>
              <a:t>Korvaan 0 arvot </a:t>
            </a:r>
            <a:r>
              <a:rPr lang="fi-FI" sz="1600" err="1">
                <a:ea typeface="+mn-lt"/>
                <a:cs typeface="+mn-lt"/>
              </a:rPr>
              <a:t>nan</a:t>
            </a:r>
            <a:r>
              <a:rPr lang="fi-FI" sz="1600" dirty="0">
                <a:ea typeface="+mn-lt"/>
                <a:cs typeface="+mn-lt"/>
              </a:rPr>
              <a:t> arvoilla, ja tulostan sen jälkeen datasta yksikertaiset histogrammit, jotta voidaan vertailla, miten 0 arvojen poistaminen numeerisesta datasta vaikutti dataan. Sen jälkeen korvaan </a:t>
            </a:r>
            <a:r>
              <a:rPr lang="fi-FI" sz="1600" err="1">
                <a:ea typeface="+mn-lt"/>
                <a:cs typeface="+mn-lt"/>
              </a:rPr>
              <a:t>nan</a:t>
            </a:r>
            <a:r>
              <a:rPr lang="fi-FI" sz="1600" dirty="0">
                <a:ea typeface="+mn-lt"/>
                <a:cs typeface="+mn-lt"/>
              </a:rPr>
              <a:t> arvot </a:t>
            </a:r>
            <a:r>
              <a:rPr lang="fi-FI" sz="1600" err="1">
                <a:ea typeface="+mn-lt"/>
                <a:cs typeface="+mn-lt"/>
              </a:rPr>
              <a:t>mean</a:t>
            </a:r>
            <a:r>
              <a:rPr lang="fi-FI" sz="1600" dirty="0">
                <a:ea typeface="+mn-lt"/>
                <a:cs typeface="+mn-lt"/>
              </a:rPr>
              <a:t>, tai median- arvoilla datassa, jonka jälkeen tulostan kuvaajat uudelleen. Kuvaajien tulkinta jää tämän kurssityön ulkopuolelle. </a:t>
            </a:r>
            <a:r>
              <a:rPr lang="fi-FI" sz="1600" dirty="0"/>
              <a:t> 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DFAE8DF-FCD6-1010-0D17-0C9131E2AF4A}"/>
              </a:ext>
            </a:extLst>
          </p:cNvPr>
          <p:cNvSpPr txBox="1"/>
          <p:nvPr/>
        </p:nvSpPr>
        <p:spPr>
          <a:xfrm>
            <a:off x="10037704" y="197555"/>
            <a:ext cx="1962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400" b="1" err="1">
                <a:latin typeface="Rod"/>
                <a:cs typeface="Aharoni"/>
              </a:rPr>
              <a:t>Dia:Saga</a:t>
            </a:r>
            <a:r>
              <a:rPr lang="fi-FI" sz="1400" b="1" dirty="0">
                <a:latin typeface="Rod"/>
                <a:cs typeface="Aharoni"/>
              </a:rPr>
              <a:t> </a:t>
            </a:r>
            <a:r>
              <a:rPr lang="fi-FI" sz="1400" b="1" err="1">
                <a:latin typeface="Rod"/>
                <a:cs typeface="Aharoni"/>
              </a:rPr>
              <a:t>Nyhuus</a:t>
            </a:r>
            <a:endParaRPr lang="fi-FI" sz="1400" b="1">
              <a:latin typeface="Ro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33686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Kuva, joka sisältää kohteen teksti, kuvakaappaus, Fontti, ohjelmisto&#10;&#10;Kuvaus luotu automaattisesti">
            <a:extLst>
              <a:ext uri="{FF2B5EF4-FFF2-40B4-BE49-F238E27FC236}">
                <a16:creationId xmlns:a16="http://schemas.microsoft.com/office/drawing/2014/main" id="{56C3D97B-F03D-153A-2BCA-70583E7E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8" y="356663"/>
            <a:ext cx="6393273" cy="3218968"/>
          </a:xfrm>
          <a:prstGeom prst="rect">
            <a:avLst/>
          </a:prstGeom>
        </p:spPr>
      </p:pic>
      <p:pic>
        <p:nvPicPr>
          <p:cNvPr id="3" name="Kuva 2" descr="Kuva, joka sisältää kohteen teksti, kuvakaappaus, Fontti, ohjelmisto&#10;&#10;Kuvaus luotu automaattisesti">
            <a:extLst>
              <a:ext uri="{FF2B5EF4-FFF2-40B4-BE49-F238E27FC236}">
                <a16:creationId xmlns:a16="http://schemas.microsoft.com/office/drawing/2014/main" id="{100C0957-F98C-BF6B-5CA8-0169F107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67" y="4310752"/>
            <a:ext cx="7540977" cy="1884303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7A290ED3-70E6-68DB-74D4-264E4D93F7E4}"/>
              </a:ext>
            </a:extLst>
          </p:cNvPr>
          <p:cNvSpPr txBox="1"/>
          <p:nvPr/>
        </p:nvSpPr>
        <p:spPr>
          <a:xfrm>
            <a:off x="7516518" y="1476962"/>
            <a:ext cx="42954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Lähdin suorittamaan KNN luokittelua Diabetes.csv datasta tekemälläni kopiolla, jossa olin ensin korvannut -arvot </a:t>
            </a:r>
            <a:r>
              <a:rPr lang="fi-FI" dirty="0" err="1">
                <a:solidFill>
                  <a:schemeClr val="bg1"/>
                </a:solidFill>
              </a:rPr>
              <a:t>nan</a:t>
            </a:r>
            <a:r>
              <a:rPr lang="fi-FI" dirty="0">
                <a:solidFill>
                  <a:schemeClr val="bg1"/>
                </a:solidFill>
              </a:rPr>
              <a:t> arvoilla, ja sitten, korvannut </a:t>
            </a:r>
            <a:r>
              <a:rPr lang="fi-FI" dirty="0" err="1">
                <a:solidFill>
                  <a:schemeClr val="bg1"/>
                </a:solidFill>
              </a:rPr>
              <a:t>nan</a:t>
            </a:r>
            <a:r>
              <a:rPr lang="fi-FI" dirty="0">
                <a:solidFill>
                  <a:schemeClr val="bg1"/>
                </a:solidFill>
              </a:rPr>
              <a:t>-arvot median-, ja </a:t>
            </a:r>
            <a:r>
              <a:rPr lang="fi-FI" dirty="0" err="1">
                <a:solidFill>
                  <a:schemeClr val="bg1"/>
                </a:solidFill>
              </a:rPr>
              <a:t>mean</a:t>
            </a:r>
            <a:r>
              <a:rPr lang="fi-FI" dirty="0">
                <a:solidFill>
                  <a:schemeClr val="bg1"/>
                </a:solidFill>
              </a:rPr>
              <a:t>- arvoilla diabetes datasta, ja sen jälkeen suoritin datalle </a:t>
            </a:r>
            <a:r>
              <a:rPr lang="fi-FI" dirty="0" err="1">
                <a:solidFill>
                  <a:schemeClr val="bg1"/>
                </a:solidFill>
              </a:rPr>
              <a:t>StandardScaler</a:t>
            </a:r>
            <a:r>
              <a:rPr lang="fi-FI" dirty="0">
                <a:solidFill>
                  <a:schemeClr val="bg1"/>
                </a:solidFill>
              </a:rPr>
              <a:t>-  standardoinnin. 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A466AFDC-EE16-25A1-7389-EED687A39441}"/>
              </a:ext>
            </a:extLst>
          </p:cNvPr>
          <p:cNvSpPr txBox="1"/>
          <p:nvPr/>
        </p:nvSpPr>
        <p:spPr>
          <a:xfrm>
            <a:off x="10037704" y="197555"/>
            <a:ext cx="1962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400" b="1" err="1">
                <a:solidFill>
                  <a:srgbClr val="FFFFFF"/>
                </a:solidFill>
                <a:latin typeface="Rod"/>
                <a:cs typeface="Aharoni"/>
              </a:rPr>
              <a:t>Dia:Saga</a:t>
            </a:r>
            <a:r>
              <a:rPr lang="fi-FI" sz="1400" b="1" dirty="0">
                <a:solidFill>
                  <a:srgbClr val="FFFFFF"/>
                </a:solidFill>
                <a:latin typeface="Rod"/>
                <a:cs typeface="Aharoni"/>
              </a:rPr>
              <a:t> </a:t>
            </a:r>
            <a:r>
              <a:rPr lang="fi-FI" sz="1400" b="1" err="1">
                <a:solidFill>
                  <a:srgbClr val="FFFFFF"/>
                </a:solidFill>
                <a:latin typeface="Rod"/>
                <a:cs typeface="Aharoni"/>
              </a:rPr>
              <a:t>Nyhuus</a:t>
            </a:r>
            <a:endParaRPr lang="fi-FI" sz="1400" b="1">
              <a:solidFill>
                <a:srgbClr val="FFFFFF"/>
              </a:solidFill>
              <a:latin typeface="Ro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9224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uva, joka sisältää kohteen teksti, kuvakaappaus, ohjelmisto, näyttö&#10;&#10;Kuvaus luotu automaattisesti">
            <a:extLst>
              <a:ext uri="{FF2B5EF4-FFF2-40B4-BE49-F238E27FC236}">
                <a16:creationId xmlns:a16="http://schemas.microsoft.com/office/drawing/2014/main" id="{6F3D7F57-5F4D-9F5C-5621-D17D486D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5" y="243640"/>
            <a:ext cx="6092236" cy="3191015"/>
          </a:xfrm>
          <a:prstGeom prst="rect">
            <a:avLst/>
          </a:prstGeom>
        </p:spPr>
      </p:pic>
      <p:pic>
        <p:nvPicPr>
          <p:cNvPr id="5" name="Kuva 4" descr="Kuva, joka sisältää kohteen diagrammi, teksti, viiva, Tontti&#10;&#10;Kuvaus luotu automaattisesti">
            <a:extLst>
              <a:ext uri="{FF2B5EF4-FFF2-40B4-BE49-F238E27FC236}">
                <a16:creationId xmlns:a16="http://schemas.microsoft.com/office/drawing/2014/main" id="{F77B3A52-1750-FE73-4139-82A022A7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88" y="337862"/>
            <a:ext cx="2508015" cy="2400500"/>
          </a:xfrm>
          <a:prstGeom prst="rect">
            <a:avLst/>
          </a:prstGeom>
        </p:spPr>
      </p:pic>
      <p:pic>
        <p:nvPicPr>
          <p:cNvPr id="6" name="Kuva 5" descr="Kuva, joka sisältää kohteen teksti, kuvakaappaus, Fontti, ohjelmisto&#10;&#10;Kuvaus luotu automaattisesti">
            <a:extLst>
              <a:ext uri="{FF2B5EF4-FFF2-40B4-BE49-F238E27FC236}">
                <a16:creationId xmlns:a16="http://schemas.microsoft.com/office/drawing/2014/main" id="{E2418013-BB98-6FC9-EBEC-DA511385B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85" y="3684425"/>
            <a:ext cx="6092236" cy="1652852"/>
          </a:xfrm>
          <a:prstGeom prst="rect">
            <a:avLst/>
          </a:prstGeom>
        </p:spPr>
      </p:pic>
      <p:pic>
        <p:nvPicPr>
          <p:cNvPr id="7" name="Kuva 6" descr="Kuva, joka sisältää kohteen diagrammi, teksti, viiva, Tontti&#10;&#10;Kuvaus luotu automaattisesti">
            <a:extLst>
              <a:ext uri="{FF2B5EF4-FFF2-40B4-BE49-F238E27FC236}">
                <a16:creationId xmlns:a16="http://schemas.microsoft.com/office/drawing/2014/main" id="{63579636-0211-F12E-04A8-937687A4A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289" y="3118387"/>
            <a:ext cx="2508015" cy="2352189"/>
          </a:xfrm>
          <a:prstGeom prst="rect">
            <a:avLst/>
          </a:prstGeom>
        </p:spPr>
      </p:pic>
      <p:sp>
        <p:nvSpPr>
          <p:cNvPr id="3" name="Tekstiruutu 2">
            <a:extLst>
              <a:ext uri="{FF2B5EF4-FFF2-40B4-BE49-F238E27FC236}">
                <a16:creationId xmlns:a16="http://schemas.microsoft.com/office/drawing/2014/main" id="{F230F2C0-3A35-5967-D5A0-C5E59AA68407}"/>
              </a:ext>
            </a:extLst>
          </p:cNvPr>
          <p:cNvSpPr txBox="1"/>
          <p:nvPr/>
        </p:nvSpPr>
        <p:spPr>
          <a:xfrm>
            <a:off x="10037704" y="197555"/>
            <a:ext cx="1962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400" b="1" err="1">
                <a:latin typeface="Rod"/>
                <a:cs typeface="Aharoni"/>
              </a:rPr>
              <a:t>Dia:Saga</a:t>
            </a:r>
            <a:r>
              <a:rPr lang="fi-FI" sz="1400" b="1" dirty="0">
                <a:latin typeface="Rod"/>
                <a:cs typeface="Aharoni"/>
              </a:rPr>
              <a:t> </a:t>
            </a:r>
            <a:r>
              <a:rPr lang="fi-FI" sz="1400" b="1" err="1">
                <a:latin typeface="Rod"/>
                <a:cs typeface="Aharoni"/>
              </a:rPr>
              <a:t>Nyhuus</a:t>
            </a:r>
            <a:endParaRPr lang="fi-FI" sz="1400" b="1">
              <a:latin typeface="Ro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83245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1223F5E-DB94-201E-C0A2-78DCBFC0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1648106"/>
            <a:ext cx="9612971" cy="371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err="1">
                <a:latin typeface="Calibri Light"/>
                <a:cs typeface="Calibri Light"/>
              </a:rPr>
              <a:t>Luettu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err="1">
                <a:latin typeface="Calibri Light"/>
                <a:cs typeface="Calibri Light"/>
              </a:rPr>
              <a:t>artikkeli</a:t>
            </a:r>
            <a:r>
              <a:rPr lang="en-US" sz="1400" dirty="0">
                <a:latin typeface="Calibri Light"/>
                <a:cs typeface="Calibri Light"/>
              </a:rPr>
              <a:t> 1: </a:t>
            </a:r>
            <a:endParaRPr lang="fi-FI">
              <a:latin typeface="Franklin Gothic Book" panose="020B0503020102020204"/>
              <a:cs typeface="Calibri Light"/>
            </a:endParaRPr>
          </a:p>
          <a:p>
            <a:pPr algn="just"/>
            <a:endParaRPr lang="en-US" sz="1400" dirty="0">
              <a:latin typeface="Calibri Light"/>
              <a:cs typeface="Calibri Light"/>
            </a:endParaRPr>
          </a:p>
          <a:p>
            <a:pPr algn="just"/>
            <a:r>
              <a:rPr lang="fi-FI" sz="1600" dirty="0">
                <a:latin typeface="Calibri Light"/>
                <a:cs typeface="Calibri Light"/>
              </a:rPr>
              <a:t>Business </a:t>
            </a:r>
            <a:r>
              <a:rPr lang="fi-FI" sz="1600" err="1">
                <a:latin typeface="Calibri Light"/>
                <a:cs typeface="Calibri Light"/>
              </a:rPr>
              <a:t>Intelligence</a:t>
            </a:r>
            <a:r>
              <a:rPr lang="fi-FI" sz="1600" dirty="0">
                <a:latin typeface="Calibri Light"/>
                <a:cs typeface="Calibri Light"/>
              </a:rPr>
              <a:t> </a:t>
            </a:r>
            <a:r>
              <a:rPr lang="fi-FI" sz="1600" err="1">
                <a:latin typeface="Calibri Light"/>
                <a:cs typeface="Calibri Light"/>
              </a:rPr>
              <a:t>using</a:t>
            </a:r>
            <a:r>
              <a:rPr lang="fi-FI" sz="1600" dirty="0">
                <a:latin typeface="Calibri Light"/>
                <a:cs typeface="Calibri Light"/>
              </a:rPr>
              <a:t> </a:t>
            </a:r>
            <a:r>
              <a:rPr lang="fi-FI" sz="1600" err="1">
                <a:latin typeface="Calibri Light"/>
                <a:cs typeface="Calibri Light"/>
              </a:rPr>
              <a:t>the</a:t>
            </a:r>
            <a:r>
              <a:rPr lang="fi-FI" sz="1600" dirty="0">
                <a:latin typeface="Calibri Light"/>
                <a:cs typeface="Calibri Light"/>
              </a:rPr>
              <a:t> K-</a:t>
            </a:r>
            <a:r>
              <a:rPr lang="fi-FI" sz="1600" err="1">
                <a:latin typeface="Calibri Light"/>
                <a:cs typeface="Calibri Light"/>
              </a:rPr>
              <a:t>Nearest</a:t>
            </a:r>
            <a:r>
              <a:rPr lang="fi-FI" sz="1600" dirty="0">
                <a:latin typeface="Calibri Light"/>
                <a:cs typeface="Calibri Light"/>
              </a:rPr>
              <a:t> </a:t>
            </a:r>
            <a:r>
              <a:rPr lang="fi-FI" sz="1600" err="1">
                <a:latin typeface="Calibri Light"/>
                <a:cs typeface="Calibri Light"/>
              </a:rPr>
              <a:t>Neighbor</a:t>
            </a:r>
            <a:r>
              <a:rPr lang="fi-FI" sz="1600" dirty="0">
                <a:latin typeface="Calibri Light"/>
                <a:cs typeface="Calibri Light"/>
              </a:rPr>
              <a:t> </a:t>
            </a:r>
            <a:r>
              <a:rPr lang="fi-FI" sz="1600" err="1">
                <a:latin typeface="Calibri Light"/>
                <a:cs typeface="Calibri Light"/>
              </a:rPr>
              <a:t>Algorithm</a:t>
            </a:r>
            <a:r>
              <a:rPr lang="fi-FI" sz="1600" dirty="0">
                <a:latin typeface="Calibri Light"/>
                <a:cs typeface="Calibri Light"/>
              </a:rPr>
              <a:t> to </a:t>
            </a:r>
            <a:r>
              <a:rPr lang="fi-FI" sz="1600" err="1">
                <a:latin typeface="Calibri Light"/>
                <a:cs typeface="Calibri Light"/>
              </a:rPr>
              <a:t>Analyze</a:t>
            </a:r>
            <a:r>
              <a:rPr lang="fi-FI" sz="1600" dirty="0">
                <a:latin typeface="Calibri Light"/>
                <a:cs typeface="Calibri Light"/>
              </a:rPr>
              <a:t> </a:t>
            </a:r>
            <a:r>
              <a:rPr lang="fi-FI" sz="1600" err="1">
                <a:latin typeface="Calibri Light"/>
                <a:cs typeface="Calibri Light"/>
              </a:rPr>
              <a:t>Customer</a:t>
            </a:r>
            <a:r>
              <a:rPr lang="fi-FI" sz="1600" dirty="0">
                <a:latin typeface="Calibri Light"/>
                <a:cs typeface="Calibri Light"/>
              </a:rPr>
              <a:t> </a:t>
            </a:r>
            <a:r>
              <a:rPr lang="fi-FI" sz="1600" err="1">
                <a:latin typeface="Calibri Light"/>
                <a:cs typeface="Calibri Light"/>
              </a:rPr>
              <a:t>Behavior</a:t>
            </a:r>
            <a:r>
              <a:rPr lang="fi-FI" sz="1600" dirty="0">
                <a:latin typeface="Calibri Light"/>
                <a:cs typeface="Calibri Light"/>
              </a:rPr>
              <a:t> in Online </a:t>
            </a:r>
            <a:r>
              <a:rPr lang="fi-FI" sz="1600" err="1">
                <a:latin typeface="Calibri Light"/>
                <a:cs typeface="Calibri Light"/>
              </a:rPr>
              <a:t>Crowdfunding</a:t>
            </a:r>
            <a:r>
              <a:rPr lang="fi-FI" sz="1600" dirty="0">
                <a:latin typeface="Calibri Light"/>
                <a:cs typeface="Calibri Light"/>
              </a:rPr>
              <a:t> Systems</a:t>
            </a:r>
            <a:r>
              <a:rPr lang="en-US" sz="1600" dirty="0">
                <a:latin typeface="Calibri Light"/>
                <a:cs typeface="Calibri Light"/>
              </a:rPr>
              <a:t>(2020)</a:t>
            </a:r>
            <a:endParaRPr lang="fi-FI" sz="1600" dirty="0"/>
          </a:p>
          <a:p>
            <a:pPr algn="just"/>
            <a:endParaRPr lang="en-US" sz="1600" dirty="0">
              <a:latin typeface="Calibri Light"/>
              <a:cs typeface="Calibri Light"/>
            </a:endParaRPr>
          </a:p>
          <a:p>
            <a:pPr algn="just"/>
            <a:r>
              <a:rPr lang="en-US" sz="1400" dirty="0">
                <a:latin typeface="Calibri Light"/>
                <a:cs typeface="Calibri Light"/>
                <a:hlinkClick r:id="rId2"/>
              </a:rPr>
              <a:t>https://www.e3s-conferences.org/articles/e3sconf/pdf/2020/62/e3sconf_icenis2020_16005.pdf</a:t>
            </a:r>
            <a:endParaRPr lang="fi-FI"/>
          </a:p>
          <a:p>
            <a:pPr algn="just"/>
            <a:r>
              <a:rPr lang="en-US" sz="1400" dirty="0">
                <a:latin typeface="Calibri Light"/>
                <a:cs typeface="Calibri Light"/>
              </a:rPr>
              <a:t>K-</a:t>
            </a:r>
            <a:r>
              <a:rPr lang="en-US" sz="1400" dirty="0" err="1">
                <a:latin typeface="Calibri Light"/>
                <a:cs typeface="Calibri Light"/>
              </a:rPr>
              <a:t>lähimmät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naapurit</a:t>
            </a:r>
            <a:r>
              <a:rPr lang="en-US" sz="1400" dirty="0">
                <a:latin typeface="Calibri Light"/>
                <a:cs typeface="Calibri Light"/>
              </a:rPr>
              <a:t> (KNN) -</a:t>
            </a:r>
            <a:r>
              <a:rPr lang="en-US" sz="1400" dirty="0" err="1">
                <a:latin typeface="Calibri Light"/>
                <a:cs typeface="Calibri Light"/>
              </a:rPr>
              <a:t>algoritmi</a:t>
            </a:r>
            <a:r>
              <a:rPr lang="en-US" sz="1400" dirty="0">
                <a:latin typeface="Calibri Light"/>
                <a:cs typeface="Calibri Light"/>
              </a:rPr>
              <a:t> on </a:t>
            </a:r>
            <a:r>
              <a:rPr lang="en-US" sz="1400" dirty="0" err="1">
                <a:latin typeface="Calibri Light"/>
                <a:cs typeface="Calibri Light"/>
              </a:rPr>
              <a:t>yksi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mahdollinen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datatyökalu</a:t>
            </a:r>
            <a:r>
              <a:rPr lang="en-US" sz="1400" dirty="0">
                <a:latin typeface="Calibri Light"/>
                <a:cs typeface="Calibri Light"/>
              </a:rPr>
              <a:t>, jota </a:t>
            </a:r>
            <a:r>
              <a:rPr lang="en-US" sz="1400" dirty="0" err="1">
                <a:latin typeface="Calibri Light"/>
                <a:cs typeface="Calibri Light"/>
              </a:rPr>
              <a:t>esimerkiksi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yrittäjä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voi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käyttää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pysyäkseen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kilpailun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edellä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yrityksen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keräämää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asiakasdataa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hyödyntäen</a:t>
            </a:r>
            <a:r>
              <a:rPr lang="en-US" sz="1400" dirty="0">
                <a:latin typeface="Calibri Light"/>
                <a:cs typeface="Calibri Light"/>
              </a:rPr>
              <a:t>.   </a:t>
            </a:r>
            <a:endParaRPr lang="en-US" dirty="0"/>
          </a:p>
          <a:p>
            <a:pPr algn="just"/>
            <a:endParaRPr lang="en-US" sz="1400" dirty="0">
              <a:latin typeface="Calibri Light"/>
              <a:cs typeface="Calibri Light"/>
            </a:endParaRPr>
          </a:p>
          <a:p>
            <a:pPr algn="just"/>
            <a:r>
              <a:rPr lang="en-US" sz="1400" dirty="0">
                <a:latin typeface="Calibri Light"/>
                <a:cs typeface="Calibri Light"/>
              </a:rPr>
              <a:t>Yksi tapa, </a:t>
            </a:r>
            <a:r>
              <a:rPr lang="en-US" sz="1400" dirty="0" err="1">
                <a:latin typeface="Calibri Light"/>
                <a:cs typeface="Calibri Light"/>
              </a:rPr>
              <a:t>jolla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KNN:ää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voi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käyttää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yrittäjänä</a:t>
            </a:r>
            <a:r>
              <a:rPr lang="en-US" sz="1400" dirty="0">
                <a:latin typeface="Calibri Light"/>
                <a:cs typeface="Calibri Light"/>
              </a:rPr>
              <a:t>, on </a:t>
            </a:r>
            <a:r>
              <a:rPr lang="en-US" sz="1400" dirty="0" err="1">
                <a:latin typeface="Calibri Light"/>
                <a:cs typeface="Calibri Light"/>
              </a:rPr>
              <a:t>asiakkaiden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luokittelu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eri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segmentteihin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heidän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ostokäyttäytymisensä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perusteella</a:t>
            </a:r>
            <a:r>
              <a:rPr lang="en-US" sz="1400" dirty="0">
                <a:latin typeface="Calibri Light"/>
                <a:cs typeface="Calibri Light"/>
              </a:rPr>
              <a:t>. </a:t>
            </a:r>
            <a:r>
              <a:rPr lang="en-US" sz="1400" dirty="0" err="1">
                <a:latin typeface="Calibri Light"/>
                <a:cs typeface="Calibri Light"/>
              </a:rPr>
              <a:t>Tämä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voisi</a:t>
            </a:r>
            <a:r>
              <a:rPr lang="en-US" sz="1400" dirty="0">
                <a:latin typeface="Calibri Light"/>
                <a:cs typeface="Calibri Light"/>
              </a:rPr>
              <a:t> olla </a:t>
            </a:r>
            <a:r>
              <a:rPr lang="en-US" sz="1400" dirty="0" err="1">
                <a:latin typeface="Calibri Light"/>
                <a:cs typeface="Calibri Light"/>
              </a:rPr>
              <a:t>hyödyllistä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kohdennetussa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markkinoinnissa</a:t>
            </a:r>
            <a:r>
              <a:rPr lang="en-US" sz="1400" dirty="0">
                <a:latin typeface="Calibri Light"/>
                <a:cs typeface="Calibri Light"/>
              </a:rPr>
              <a:t> ja </a:t>
            </a:r>
            <a:r>
              <a:rPr lang="en-US" sz="1400" dirty="0" err="1">
                <a:latin typeface="Calibri Light"/>
                <a:cs typeface="Calibri Light"/>
              </a:rPr>
              <a:t>henkilökohtaisissa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suosituksissa</a:t>
            </a:r>
            <a:r>
              <a:rPr lang="en-US" sz="1400" dirty="0">
                <a:latin typeface="Calibri Light"/>
                <a:cs typeface="Calibri Light"/>
              </a:rPr>
              <a:t>.  </a:t>
            </a:r>
            <a:r>
              <a:rPr lang="en-US" sz="1400" dirty="0" err="1">
                <a:latin typeface="Calibri Light"/>
                <a:cs typeface="Calibri Light"/>
              </a:rPr>
              <a:t>Lisäksi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KNN:tä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voidaan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käyttää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eri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asiakkaiden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samankaltaisuuden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löytämiseen</a:t>
            </a:r>
            <a:r>
              <a:rPr lang="en-US" sz="1400" dirty="0">
                <a:latin typeface="Calibri Light"/>
                <a:cs typeface="Calibri Light"/>
              </a:rPr>
              <a:t>. </a:t>
            </a:r>
            <a:r>
              <a:rPr lang="en-US" sz="1400" dirty="0" err="1">
                <a:latin typeface="Calibri Light"/>
                <a:cs typeface="Calibri Light"/>
              </a:rPr>
              <a:t>Tämä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voi</a:t>
            </a:r>
            <a:r>
              <a:rPr lang="en-US" sz="1400" dirty="0">
                <a:latin typeface="Calibri Light"/>
                <a:cs typeface="Calibri Light"/>
              </a:rPr>
              <a:t> olla </a:t>
            </a:r>
            <a:r>
              <a:rPr lang="en-US" sz="1400" dirty="0" err="1">
                <a:latin typeface="Calibri Light"/>
                <a:cs typeface="Calibri Light"/>
              </a:rPr>
              <a:t>hyödyllistä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yrittäjälle</a:t>
            </a:r>
            <a:r>
              <a:rPr lang="en-US" sz="1400" dirty="0">
                <a:latin typeface="Calibri Light"/>
                <a:cs typeface="Calibri Light"/>
              </a:rPr>
              <a:t>, </a:t>
            </a:r>
            <a:r>
              <a:rPr lang="en-US" sz="1400" dirty="0" err="1">
                <a:latin typeface="Calibri Light"/>
                <a:cs typeface="Calibri Light"/>
              </a:rPr>
              <a:t>jotta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hän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tietää</a:t>
            </a:r>
            <a:r>
              <a:rPr lang="en-US" sz="1400" dirty="0">
                <a:latin typeface="Calibri Light"/>
                <a:cs typeface="Calibri Light"/>
              </a:rPr>
              <a:t>, </a:t>
            </a:r>
            <a:r>
              <a:rPr lang="en-US" sz="1400" dirty="0" err="1">
                <a:latin typeface="Calibri Light"/>
                <a:cs typeface="Calibri Light"/>
              </a:rPr>
              <a:t>mitkä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asiakkaat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ovat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eniten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samankaltaisia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toisiinsa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nähden</a:t>
            </a:r>
            <a:r>
              <a:rPr lang="en-US" sz="1400" dirty="0">
                <a:latin typeface="Calibri Light"/>
                <a:cs typeface="Calibri Light"/>
              </a:rPr>
              <a:t>, </a:t>
            </a:r>
            <a:r>
              <a:rPr lang="en-US" sz="1400" dirty="0" err="1">
                <a:latin typeface="Calibri Light"/>
                <a:cs typeface="Calibri Light"/>
              </a:rPr>
              <a:t>jotta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heihin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voidaan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kohdistaa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samanlaisia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tarjouksia</a:t>
            </a:r>
            <a:r>
              <a:rPr lang="en-US" sz="1400" dirty="0">
                <a:latin typeface="Calibri Light"/>
                <a:cs typeface="Calibri Light"/>
              </a:rPr>
              <a:t> tai </a:t>
            </a:r>
            <a:r>
              <a:rPr lang="en-US" sz="1400" dirty="0" err="1">
                <a:latin typeface="Calibri Light"/>
                <a:cs typeface="Calibri Light"/>
              </a:rPr>
              <a:t>mainoksia</a:t>
            </a:r>
            <a:r>
              <a:rPr lang="en-US" sz="1400" dirty="0">
                <a:latin typeface="Calibri Light"/>
                <a:cs typeface="Calibri Light"/>
              </a:rPr>
              <a:t>.</a:t>
            </a:r>
            <a:endParaRPr lang="en-US" dirty="0"/>
          </a:p>
          <a:p>
            <a:pPr algn="just"/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6AA4E1A-7CE9-4EA1-1F1B-F784B4DE4A43}"/>
              </a:ext>
            </a:extLst>
          </p:cNvPr>
          <p:cNvSpPr txBox="1"/>
          <p:nvPr/>
        </p:nvSpPr>
        <p:spPr>
          <a:xfrm>
            <a:off x="10037704" y="197555"/>
            <a:ext cx="1962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400" b="1" err="1">
                <a:latin typeface="Rod"/>
                <a:cs typeface="Aharoni"/>
              </a:rPr>
              <a:t>Dia:Saga</a:t>
            </a:r>
            <a:r>
              <a:rPr lang="fi-FI" sz="1400" b="1" dirty="0">
                <a:latin typeface="Rod"/>
                <a:cs typeface="Aharoni"/>
              </a:rPr>
              <a:t> </a:t>
            </a:r>
            <a:r>
              <a:rPr lang="fi-FI" sz="1400" b="1" err="1">
                <a:latin typeface="Rod"/>
                <a:cs typeface="Aharoni"/>
              </a:rPr>
              <a:t>Nyhuus</a:t>
            </a:r>
            <a:endParaRPr lang="fi-FI" sz="1400" b="1">
              <a:latin typeface="Ro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87324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1223F5E-DB94-201E-C0A2-78DCBFC0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518878"/>
            <a:ext cx="9612971" cy="6052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1400" dirty="0">
              <a:latin typeface="Calibri Light"/>
              <a:cs typeface="Calibri Light"/>
            </a:endParaRPr>
          </a:p>
          <a:p>
            <a:pPr algn="just"/>
            <a:r>
              <a:rPr lang="en-US" sz="1400" dirty="0" err="1">
                <a:latin typeface="Calibri Light"/>
                <a:cs typeface="Calibri Light"/>
              </a:rPr>
              <a:t>Luettu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artikkeli</a:t>
            </a:r>
            <a:r>
              <a:rPr lang="en-US" sz="1400" dirty="0">
                <a:latin typeface="Calibri Light"/>
                <a:cs typeface="Calibri Light"/>
              </a:rPr>
              <a:t> 2: </a:t>
            </a:r>
            <a:endParaRPr lang="en-US" dirty="0"/>
          </a:p>
          <a:p>
            <a:pPr algn="just"/>
            <a:endParaRPr lang="en-US" sz="1400" dirty="0">
              <a:latin typeface="Calibri Light"/>
              <a:cs typeface="Calibri Light"/>
            </a:endParaRPr>
          </a:p>
          <a:p>
            <a:pPr algn="just"/>
            <a:r>
              <a:rPr lang="en-US" sz="1600" dirty="0">
                <a:latin typeface="Calibri Light"/>
                <a:cs typeface="Calibri Light"/>
              </a:rPr>
              <a:t>State-of-the-art machine learning techniques for melanoma skin cancer detection and classification: a comprehensive review (2023)</a:t>
            </a:r>
            <a:endParaRPr lang="en-US" sz="1600" dirty="0"/>
          </a:p>
          <a:p>
            <a:pPr algn="just"/>
            <a:endParaRPr lang="en-US" sz="1400" dirty="0">
              <a:latin typeface="Calibri Light"/>
              <a:cs typeface="Calibri Light"/>
            </a:endParaRPr>
          </a:p>
          <a:p>
            <a:pPr marL="285750" indent="-285750" algn="just">
              <a:buFont typeface="Arial" panose="020B0503020102020204" pitchFamily="34" charset="0"/>
              <a:buChar char="•"/>
            </a:pPr>
            <a:r>
              <a:rPr lang="en-US" sz="1400" dirty="0">
                <a:latin typeface="Calibri Light"/>
                <a:cs typeface="Calibri Light"/>
              </a:rPr>
              <a:t>“It has been established and repeatedly observed that the </a:t>
            </a:r>
            <a:r>
              <a:rPr lang="en-US" sz="1400" b="1" dirty="0">
                <a:latin typeface="Calibri Light"/>
                <a:cs typeface="Calibri Light"/>
              </a:rPr>
              <a:t>accuracy, specificity, and sensitivity</a:t>
            </a:r>
            <a:r>
              <a:rPr lang="en-US" sz="1400" dirty="0">
                <a:latin typeface="Calibri Light"/>
                <a:cs typeface="Calibri Light"/>
              </a:rPr>
              <a:t> of the classifier's performance in detecting cancer are the most important factors to consider, all of which generate </a:t>
            </a:r>
            <a:r>
              <a:rPr lang="en-US" sz="1400" b="1" dirty="0">
                <a:latin typeface="Calibri Light"/>
                <a:cs typeface="Calibri Light"/>
              </a:rPr>
              <a:t>lower results for KNN</a:t>
            </a:r>
            <a:r>
              <a:rPr lang="en-US" sz="1400" dirty="0">
                <a:latin typeface="Calibri Light"/>
                <a:cs typeface="Calibri Light"/>
              </a:rPr>
              <a:t> compared to the other two classifiers (</a:t>
            </a:r>
            <a:r>
              <a:rPr lang="en-US" sz="1400" dirty="0">
                <a:ea typeface="+mn-lt"/>
                <a:cs typeface="+mn-lt"/>
                <a:hlinkClick r:id="rId2"/>
              </a:rPr>
              <a:t>Table 4</a:t>
            </a:r>
            <a:r>
              <a:rPr lang="en-US" sz="1400" dirty="0">
                <a:ea typeface="+mn-lt"/>
                <a:cs typeface="+mn-lt"/>
              </a:rPr>
              <a:t>). This is because it demands a </a:t>
            </a:r>
            <a:r>
              <a:rPr lang="en-US" sz="1400" b="1" dirty="0">
                <a:ea typeface="+mn-lt"/>
                <a:cs typeface="+mn-lt"/>
              </a:rPr>
              <a:t>large computational runtime with larger </a:t>
            </a:r>
            <a:r>
              <a:rPr lang="en-US" sz="1400" b="1" dirty="0">
                <a:ea typeface="+mn-lt"/>
                <a:cs typeface="+mn-lt"/>
                <a:hlinkClick r:id="rId3"/>
              </a:rPr>
              <a:t>sample dataset</a:t>
            </a:r>
            <a:r>
              <a:rPr lang="en-US" sz="1400" dirty="0">
                <a:ea typeface="+mn-lt"/>
                <a:cs typeface="+mn-lt"/>
              </a:rPr>
              <a:t>, which is the runtime of the classifier is commensurate with the sample size. It can also be due to the </a:t>
            </a:r>
            <a:r>
              <a:rPr lang="en-US" sz="1400" b="1" dirty="0">
                <a:ea typeface="+mn-lt"/>
                <a:cs typeface="+mn-lt"/>
              </a:rPr>
              <a:t>suboptimal values of k-neighbors being chosen</a:t>
            </a:r>
            <a:r>
              <a:rPr lang="en-US" sz="1400" dirty="0">
                <a:ea typeface="+mn-lt"/>
                <a:cs typeface="+mn-lt"/>
              </a:rPr>
              <a:t>, and hence generating results that are little less than expected. Furthermore, </a:t>
            </a:r>
            <a:r>
              <a:rPr lang="en-US" sz="1400" b="1" dirty="0">
                <a:ea typeface="+mn-lt"/>
                <a:cs typeface="+mn-lt"/>
              </a:rPr>
              <a:t>scaling also plays a critical role in obtaining the results</a:t>
            </a:r>
            <a:r>
              <a:rPr lang="en-US" sz="1400" dirty="0">
                <a:ea typeface="+mn-lt"/>
                <a:cs typeface="+mn-lt"/>
              </a:rPr>
              <a:t>. To ensure fair treatment among features, proper scaling must be performed.</a:t>
            </a:r>
            <a:r>
              <a:rPr lang="en-US" sz="1400" dirty="0">
                <a:latin typeface="Calibri Light"/>
                <a:cs typeface="Calibri Light"/>
              </a:rPr>
              <a:t>”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 sz="1400" dirty="0">
              <a:latin typeface="Calibri Light"/>
              <a:cs typeface="Calibri Light"/>
            </a:endParaRPr>
          </a:p>
        </p:txBody>
      </p:sp>
      <p:pic>
        <p:nvPicPr>
          <p:cNvPr id="2" name="Kuva 1" descr="Kuva, joka sisältää kohteen teksti, kuvakaappaus, Fontti, numero&#10;&#10;Kuvaus luotu automaattisesti">
            <a:extLst>
              <a:ext uri="{FF2B5EF4-FFF2-40B4-BE49-F238E27FC236}">
                <a16:creationId xmlns:a16="http://schemas.microsoft.com/office/drawing/2014/main" id="{80EA90FD-F6D3-75DF-A2B7-B7DB066AB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85" y="3620427"/>
            <a:ext cx="4812829" cy="2723855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D0BDC76-5131-6C39-5343-354A644BE786}"/>
              </a:ext>
            </a:extLst>
          </p:cNvPr>
          <p:cNvSpPr txBox="1"/>
          <p:nvPr/>
        </p:nvSpPr>
        <p:spPr>
          <a:xfrm>
            <a:off x="10037704" y="197555"/>
            <a:ext cx="1962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400" b="1" err="1">
                <a:latin typeface="Rod"/>
                <a:cs typeface="Aharoni"/>
              </a:rPr>
              <a:t>Dia:Saga</a:t>
            </a:r>
            <a:r>
              <a:rPr lang="fi-FI" sz="1400" b="1" dirty="0">
                <a:latin typeface="Rod"/>
                <a:cs typeface="Aharoni"/>
              </a:rPr>
              <a:t> </a:t>
            </a:r>
            <a:r>
              <a:rPr lang="fi-FI" sz="1400" b="1" err="1">
                <a:latin typeface="Rod"/>
                <a:cs typeface="Aharoni"/>
              </a:rPr>
              <a:t>Nyhuus</a:t>
            </a:r>
            <a:endParaRPr lang="fi-FI" sz="1400" b="1">
              <a:latin typeface="Ro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0909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>
            <a:extLst>
              <a:ext uri="{FF2B5EF4-FFF2-40B4-BE49-F238E27FC236}">
                <a16:creationId xmlns:a16="http://schemas.microsoft.com/office/drawing/2014/main" id="{A841889A-C89B-5BEF-937C-610B2296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13"/>
            <a:ext cx="12192000" cy="1090507"/>
          </a:xfrm>
        </p:spPr>
        <p:txBody>
          <a:bodyPr>
            <a:normAutofit/>
          </a:bodyPr>
          <a:lstStyle/>
          <a:p>
            <a:pPr algn="ctr"/>
            <a:r>
              <a:rPr lang="fi-FI" sz="4000" dirty="0"/>
              <a:t>Datan tutkiminen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28EB717-FB06-C3BF-1311-86F1310E9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endParaRPr lang="fi-FI" sz="1600" dirty="0"/>
          </a:p>
          <a:p>
            <a:pPr algn="l"/>
            <a:endParaRPr lang="fi-FI" sz="1600" dirty="0">
              <a:ea typeface="+mn-lt"/>
              <a:cs typeface="+mn-lt"/>
            </a:endParaRPr>
          </a:p>
        </p:txBody>
      </p:sp>
      <p:sp>
        <p:nvSpPr>
          <p:cNvPr id="2" name="Alatunnisteen paikkamerkki 1">
            <a:extLst>
              <a:ext uri="{FF2B5EF4-FFF2-40B4-BE49-F238E27FC236}">
                <a16:creationId xmlns:a16="http://schemas.microsoft.com/office/drawing/2014/main" id="{78F25CD0-B3CB-320B-ABDF-2DDF5623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Tuokko</a:t>
            </a:r>
            <a:endParaRPr lang="en-US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64FB758C-3C21-6487-9334-3E6B9DA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973"/>
            <a:ext cx="5727911" cy="1378709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FCA12CCC-31D2-679C-5FFE-2B8C82D82797}"/>
              </a:ext>
            </a:extLst>
          </p:cNvPr>
          <p:cNvSpPr txBox="1"/>
          <p:nvPr/>
        </p:nvSpPr>
        <p:spPr>
          <a:xfrm>
            <a:off x="94827" y="1584960"/>
            <a:ext cx="1085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Dataa on helppo nopeasti katsoa </a:t>
            </a:r>
            <a:r>
              <a:rPr lang="fi-FI" dirty="0" err="1"/>
              <a:t>sns.pairplot</a:t>
            </a:r>
            <a:r>
              <a:rPr lang="fi-FI" dirty="0"/>
              <a:t> </a:t>
            </a:r>
            <a:r>
              <a:rPr lang="fi-FI" dirty="0" err="1"/>
              <a:t>kommennolla</a:t>
            </a:r>
            <a:r>
              <a:rPr lang="fi-FI" dirty="0"/>
              <a:t>.</a:t>
            </a:r>
          </a:p>
          <a:p>
            <a:r>
              <a:rPr lang="fi-FI" dirty="0"/>
              <a:t>Siitä näkee nopeasti millä muuttujilla on yhteyksiä, siitä näkee myös nopealla vilkaisulla suunnilleen kuinka vahva yhteys muuttujilla on.</a:t>
            </a:r>
          </a:p>
          <a:p>
            <a:r>
              <a:rPr lang="fi-FI" dirty="0"/>
              <a:t>Mutta sitten kun niitä muuttujia aletaan valitsemaan, nii korrelaatio matriisi on siihen parempi, koska sillä saadaan suoraan kovia numeroita.</a:t>
            </a:r>
          </a:p>
          <a:p>
            <a:r>
              <a:rPr lang="fi-FI" dirty="0"/>
              <a:t>Esimerkiksi jos sylintereiden, tilavuuden, hevosvoimien ja painon väliltä pitäisi yksi muuttuja valita, jolla lähtee mallia rakentamaan, on niiden eroja vaikea huomata </a:t>
            </a:r>
            <a:r>
              <a:rPr lang="fi-FI" dirty="0" err="1"/>
              <a:t>pairplotista</a:t>
            </a:r>
            <a:r>
              <a:rPr lang="fi-FI" dirty="0"/>
              <a:t>, koska ne ovat nii lähellä toisiaan. </a:t>
            </a:r>
          </a:p>
        </p:txBody>
      </p:sp>
    </p:spTree>
    <p:extLst>
      <p:ext uri="{BB962C8B-B14F-4D97-AF65-F5344CB8AC3E}">
        <p14:creationId xmlns:p14="http://schemas.microsoft.com/office/powerpoint/2010/main" val="214760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037F39D5-D2FC-63DC-3514-970EC054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3733"/>
          </a:xfrm>
        </p:spPr>
        <p:txBody>
          <a:bodyPr>
            <a:normAutofit/>
          </a:bodyPr>
          <a:lstStyle/>
          <a:p>
            <a:pPr algn="ctr"/>
            <a:r>
              <a:rPr lang="fi-FI" sz="4000" dirty="0"/>
              <a:t>Korrelaatio</a:t>
            </a:r>
            <a:r>
              <a:rPr lang="fi-FI" sz="3600" dirty="0"/>
              <a:t> matriisi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28EB717-FB06-C3BF-1311-86F1310E9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endParaRPr lang="fi-FI" sz="1600" dirty="0"/>
          </a:p>
          <a:p>
            <a:pPr algn="l"/>
            <a:endParaRPr lang="fi-FI" sz="1600" dirty="0">
              <a:ea typeface="+mn-lt"/>
              <a:cs typeface="+mn-lt"/>
            </a:endParaRPr>
          </a:p>
        </p:txBody>
      </p:sp>
      <p:sp>
        <p:nvSpPr>
          <p:cNvPr id="2" name="Alatunnisteen paikkamerkki 1">
            <a:extLst>
              <a:ext uri="{FF2B5EF4-FFF2-40B4-BE49-F238E27FC236}">
                <a16:creationId xmlns:a16="http://schemas.microsoft.com/office/drawing/2014/main" id="{A1FD3E9B-A9E9-CF0C-4329-99871E8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Ilari Tuokko</a:t>
            </a:r>
            <a:endParaRPr lang="en-US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456AD12F-88E8-4C8B-FC13-46460978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06" y="2886181"/>
            <a:ext cx="5727911" cy="1378709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64BB728D-6624-5F3B-E77D-3439FF1EB744}"/>
              </a:ext>
            </a:extLst>
          </p:cNvPr>
          <p:cNvSpPr txBox="1"/>
          <p:nvPr/>
        </p:nvSpPr>
        <p:spPr>
          <a:xfrm>
            <a:off x="0" y="1408853"/>
            <a:ext cx="1100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Jos lähdemme vertailemaan tuloksia mitä saamme korrelaatio matriisista vastaan tulokset mitä saamme mallista nii näemme, ettei korrelaatio matriisikaan koko totuutta kerro.</a:t>
            </a:r>
          </a:p>
          <a:p>
            <a:r>
              <a:rPr lang="fi-FI" dirty="0"/>
              <a:t>Jos vertaamme </a:t>
            </a:r>
            <a:r>
              <a:rPr lang="fi-FI" dirty="0" err="1"/>
              <a:t>Gallons</a:t>
            </a:r>
            <a:r>
              <a:rPr lang="fi-FI" dirty="0"/>
              <a:t> Per 100 Miles ja </a:t>
            </a:r>
            <a:r>
              <a:rPr lang="fi-FI" dirty="0" err="1"/>
              <a:t>Cylinders</a:t>
            </a:r>
            <a:r>
              <a:rPr lang="fi-FI" dirty="0"/>
              <a:t> välisten muuttujien tuloksia nii korrelaatio matriisi näyttää niiden riippuvuus on 0.839. Mutta jos teemme näistä kahdesta muuttujasta korrelaatio mallin ja tulostamme siitä mallista </a:t>
            </a:r>
            <a:r>
              <a:rPr lang="fi-FI" dirty="0" err="1"/>
              <a:t>scoren</a:t>
            </a:r>
            <a:r>
              <a:rPr lang="fi-FI" dirty="0"/>
              <a:t>, saamme tulokseksi 0.704 lähdetään seuraavaksi tämän syytä tutkimaan tarkemmin.</a:t>
            </a:r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DA3AF323-51D6-6E34-69BB-A7C8FD3D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1" y="2886181"/>
            <a:ext cx="3543681" cy="35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03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78be5b9-f0df-4f6b-96c8-9dd979db57c0">
      <UserInfo>
        <DisplayName>Ilari Tuokko</DisplayName>
        <AccountId>10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1A559D788F75448FABBD334CB3135B" ma:contentTypeVersion="9" ma:contentTypeDescription="Luo uusi asiakirja." ma:contentTypeScope="" ma:versionID="ef0acda535d5634c12747b99ec2ff5ff">
  <xsd:schema xmlns:xsd="http://www.w3.org/2001/XMLSchema" xmlns:xs="http://www.w3.org/2001/XMLSchema" xmlns:p="http://schemas.microsoft.com/office/2006/metadata/properties" xmlns:ns2="b8091df4-8db3-45e0-af87-ba2bf75ac563" xmlns:ns3="578be5b9-f0df-4f6b-96c8-9dd979db57c0" targetNamespace="http://schemas.microsoft.com/office/2006/metadata/properties" ma:root="true" ma:fieldsID="5980bd155b09d0b40c9ff5a99aa7a75b" ns2:_="" ns3:_="">
    <xsd:import namespace="b8091df4-8db3-45e0-af87-ba2bf75ac563"/>
    <xsd:import namespace="578be5b9-f0df-4f6b-96c8-9dd979db57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91df4-8db3-45e0-af87-ba2bf75ac5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be5b9-f0df-4f6b-96c8-9dd979db57c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C45275-63EB-418B-8B3D-F35D3E232F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62FBB-EB0E-4FFC-BF18-C535A354AEF2}">
  <ds:schemaRefs>
    <ds:schemaRef ds:uri="http://schemas.microsoft.com/office/2006/metadata/properties"/>
    <ds:schemaRef ds:uri="http://schemas.microsoft.com/office/infopath/2007/PartnerControls"/>
    <ds:schemaRef ds:uri="578be5b9-f0df-4f6b-96c8-9dd979db57c0"/>
  </ds:schemaRefs>
</ds:datastoreItem>
</file>

<file path=customXml/itemProps3.xml><?xml version="1.0" encoding="utf-8"?>
<ds:datastoreItem xmlns:ds="http://schemas.openxmlformats.org/officeDocument/2006/customXml" ds:itemID="{59F362F6-A2AA-445D-94CE-4E9CE2024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91df4-8db3-45e0-af87-ba2bf75ac563"/>
    <ds:schemaRef ds:uri="578be5b9-f0df-4f6b-96c8-9dd979db5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250</TotalTime>
  <Words>1021</Words>
  <Application>Microsoft Office PowerPoint</Application>
  <PresentationFormat>Laajakuva</PresentationFormat>
  <Paragraphs>69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Rod</vt:lpstr>
      <vt:lpstr>Crop</vt:lpstr>
      <vt:lpstr>                                     Assignment 1: Supervised learning, kNN algorithm </vt:lpstr>
      <vt:lpstr>Diabetes Classification using KNN https://www.kaggle.com/code/ghadiyaayush/diabetes-classification-using-knn/input  Dataset: diabetes.csv </vt:lpstr>
      <vt:lpstr>PowerPoint-esitys</vt:lpstr>
      <vt:lpstr>PowerPoint-esitys</vt:lpstr>
      <vt:lpstr>PowerPoint-esitys</vt:lpstr>
      <vt:lpstr>PowerPoint-esitys</vt:lpstr>
      <vt:lpstr>PowerPoint-esitys</vt:lpstr>
      <vt:lpstr>Datan tutkiminen</vt:lpstr>
      <vt:lpstr>Korrelaatio matriisi</vt:lpstr>
      <vt:lpstr>Matikkaa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 N</dc:creator>
  <cp:lastModifiedBy>Ilari Tuokko</cp:lastModifiedBy>
  <cp:revision>255</cp:revision>
  <dcterms:created xsi:type="dcterms:W3CDTF">2023-10-31T04:53:31Z</dcterms:created>
  <dcterms:modified xsi:type="dcterms:W3CDTF">2023-11-17T10:09:57Z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0x0101000A1A559D788F75448FABBD334CB3135B</vt:lpwstr>
  </property>
</Properties>
</file>