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71" r:id="rId15"/>
    <p:sldId id="268" r:id="rId16"/>
    <p:sldId id="272" r:id="rId17"/>
    <p:sldId id="269" r:id="rId18"/>
    <p:sldId id="273"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c:v>
                </c:pt>
              </c:strCache>
            </c:strRef>
          </c:tx>
          <c:dPt>
            <c:idx val="0"/>
            <c:bubble3D val="0"/>
            <c:spPr>
              <a:solidFill>
                <a:schemeClr val="accent6"/>
              </a:solidFill>
              <a:ln>
                <a:noFill/>
              </a:ln>
              <a:effectLst>
                <a:outerShdw blurRad="254000" sx="102000" sy="102000" algn="ctr" rotWithShape="0">
                  <a:prstClr val="black">
                    <a:alpha val="20000"/>
                  </a:prstClr>
                </a:outerShdw>
              </a:effectLst>
              <a:sp3d/>
            </c:spPr>
          </c:dPt>
          <c:dPt>
            <c:idx val="1"/>
            <c:bubble3D val="0"/>
            <c:spPr>
              <a:solidFill>
                <a:schemeClr val="accent5"/>
              </a:solidFill>
              <a:ln>
                <a:noFill/>
              </a:ln>
              <a:effectLst>
                <a:outerShdw blurRad="254000" sx="102000" sy="102000" algn="ctr" rotWithShape="0">
                  <a:prstClr val="black">
                    <a:alpha val="20000"/>
                  </a:prstClr>
                </a:outerShdw>
              </a:effectLst>
              <a:sp3d/>
            </c:spPr>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n-US" sz="133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Sheet1!$A$2:$A$3</c:f>
              <c:numCache>
                <c:formatCode>General</c:formatCode>
                <c:ptCount val="2"/>
                <c:pt idx="0">
                  <c:v>1</c:v>
                </c:pt>
                <c:pt idx="1">
                  <c:v>2</c:v>
                </c:pt>
              </c:numCache>
            </c:numRef>
          </c:cat>
          <c:val>
            <c:numRef>
              <c:f>Sheet1!$B$2:$B$3</c:f>
              <c:numCache>
                <c:formatCode>General</c:formatCode>
                <c:ptCount val="2"/>
                <c:pt idx="0">
                  <c:v>88.3</c:v>
                </c:pt>
                <c:pt idx="1">
                  <c:v>11.68</c:v>
                </c:pt>
              </c:numCache>
            </c:numRef>
          </c:val>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5"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5"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5"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5"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5"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5"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5"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5"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48A87A34-81AB-432B-8DAE-1953F412C126}" type="datetimeFigureOut">
              <a:rPr lang="en-US" smtClean="0"/>
              <a:t>11/22/2021</a:t>
            </a:fld>
            <a:endParaRPr lang="en-US" dirty="0"/>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6D22F896-40B5-4ADD-8801-0D06FADFA095}" type="slidenum">
              <a:rPr lang="en-US" smtClean="0"/>
              <a:t>‹#›</a:t>
            </a:fld>
            <a:endParaRPr lang="en-US" dirty="0"/>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dirty="0"/>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11/22/2021</a:t>
            </a:fld>
            <a:endParaRPr lang="en-US" dirty="0"/>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7"/>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48A87A34-81AB-432B-8DAE-1953F412C126}" type="datetimeFigureOut">
              <a:rPr lang="en-US" smtClean="0"/>
              <a:t>11/22/2021</a:t>
            </a:fld>
            <a:endParaRPr lang="en-US" dirty="0"/>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6D22F896-40B5-4ADD-8801-0D06FADFA0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7.png"/><Relationship Id="rId4" Type="http://schemas.openxmlformats.org/officeDocument/2006/relationships/image" Target="../media/image26.wmf"/></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21536"/>
            <a:ext cx="9448800" cy="1825096"/>
          </a:xfrm>
        </p:spPr>
        <p:txBody>
          <a:bodyPr/>
          <a:lstStyle/>
          <a:p>
            <a:r>
              <a:rPr lang="en-IN" dirty="0">
                <a:latin typeface="Algerian" panose="04020705040A02060702" pitchFamily="82" charset="0"/>
              </a:rPr>
              <a:t>Micro-Credit Defaulter Model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402" y="728566"/>
            <a:ext cx="5007585" cy="601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Box 2"/>
          <p:cNvSpPr txBox="1"/>
          <p:nvPr/>
        </p:nvSpPr>
        <p:spPr>
          <a:xfrm>
            <a:off x="462280" y="182245"/>
            <a:ext cx="5331460" cy="460375"/>
          </a:xfrm>
          <a:prstGeom prst="rect">
            <a:avLst/>
          </a:prstGeom>
          <a:noFill/>
        </p:spPr>
        <p:txBody>
          <a:bodyPr wrap="none" rtlCol="0">
            <a:spAutoFit/>
          </a:bodyPr>
          <a:lstStyle/>
          <a:p>
            <a:pPr algn="l"/>
            <a:r>
              <a:rPr lang="en-US" sz="2400"/>
              <a:t>Run and Evaluate selected models</a:t>
            </a:r>
          </a:p>
        </p:txBody>
      </p:sp>
      <p:sp>
        <p:nvSpPr>
          <p:cNvPr id="4" name="Text Box 3"/>
          <p:cNvSpPr txBox="1"/>
          <p:nvPr/>
        </p:nvSpPr>
        <p:spPr>
          <a:xfrm>
            <a:off x="6451600" y="182245"/>
            <a:ext cx="5026660" cy="829945"/>
          </a:xfrm>
          <a:prstGeom prst="rect">
            <a:avLst/>
          </a:prstGeom>
          <a:noFill/>
        </p:spPr>
        <p:txBody>
          <a:bodyPr wrap="square" rtlCol="0">
            <a:spAutoFit/>
          </a:bodyPr>
          <a:lstStyle/>
          <a:p>
            <a:pPr algn="l"/>
            <a:r>
              <a:rPr lang="en-US" sz="2400"/>
              <a:t>Key Metrics for success in solving problem under consideration</a:t>
            </a:r>
          </a:p>
        </p:txBody>
      </p:sp>
      <p:pic>
        <p:nvPicPr>
          <p:cNvPr id="15" name="Picture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817597" y="3411621"/>
            <a:ext cx="4183743" cy="1333333"/>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035" y="1510641"/>
            <a:ext cx="5066239" cy="492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193" y="2278893"/>
            <a:ext cx="5057775" cy="2923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375920" y="802640"/>
            <a:ext cx="2399030" cy="460375"/>
          </a:xfrm>
          <a:prstGeom prst="rect">
            <a:avLst/>
          </a:prstGeom>
          <a:noFill/>
        </p:spPr>
        <p:txBody>
          <a:bodyPr wrap="none" rtlCol="0">
            <a:spAutoFit/>
          </a:bodyPr>
          <a:lstStyle/>
          <a:p>
            <a:r>
              <a:rPr lang="en-IN" altLang="en-US" sz="2400"/>
              <a:t>Random Forest</a:t>
            </a:r>
          </a:p>
        </p:txBody>
      </p:sp>
      <p:sp>
        <p:nvSpPr>
          <p:cNvPr id="3" name="Text Box 2"/>
          <p:cNvSpPr txBox="1"/>
          <p:nvPr/>
        </p:nvSpPr>
        <p:spPr>
          <a:xfrm>
            <a:off x="3180080" y="-20320"/>
            <a:ext cx="5593080" cy="706755"/>
          </a:xfrm>
          <a:prstGeom prst="rect">
            <a:avLst/>
          </a:prstGeom>
          <a:noFill/>
        </p:spPr>
        <p:txBody>
          <a:bodyPr wrap="square" rtlCol="0">
            <a:spAutoFit/>
          </a:bodyPr>
          <a:lstStyle/>
          <a:p>
            <a:r>
              <a:rPr lang="en-IN" altLang="en-US" sz="4000">
                <a:latin typeface="Algerian" panose="04020705040A02060702" pitchFamily="82" charset="0"/>
                <a:cs typeface="Algerian" panose="04020705040A02060702" pitchFamily="82" charset="0"/>
              </a:rPr>
              <a:t>VISUALIZATIONS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42" y="1373872"/>
            <a:ext cx="4591050" cy="4928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478" y="2169257"/>
            <a:ext cx="4895850" cy="2520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467995" y="741680"/>
            <a:ext cx="7122160" cy="460375"/>
          </a:xfrm>
          <a:prstGeom prst="rect">
            <a:avLst/>
          </a:prstGeom>
          <a:noFill/>
        </p:spPr>
        <p:txBody>
          <a:bodyPr wrap="square" rtlCol="0">
            <a:spAutoFit/>
          </a:bodyPr>
          <a:lstStyle/>
          <a:p>
            <a:r>
              <a:rPr lang="en-IN" altLang="en-US" sz="2400"/>
              <a:t>Decision Tree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63" y="1131253"/>
            <a:ext cx="4733925" cy="5462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678" y="2324196"/>
            <a:ext cx="4800600" cy="2210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345440" y="568960"/>
            <a:ext cx="4183380" cy="460375"/>
          </a:xfrm>
          <a:prstGeom prst="rect">
            <a:avLst/>
          </a:prstGeom>
          <a:noFill/>
        </p:spPr>
        <p:txBody>
          <a:bodyPr wrap="none" rtlCol="0">
            <a:spAutoFit/>
          </a:bodyPr>
          <a:lstStyle/>
          <a:p>
            <a:r>
              <a:rPr lang="en-IN" altLang="en-US" sz="2400"/>
              <a:t>Gradient Boosting Classifier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22" y="1172674"/>
            <a:ext cx="5609893" cy="5462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167" y="2640258"/>
            <a:ext cx="4895850" cy="2048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508000" y="416560"/>
            <a:ext cx="2914015" cy="460375"/>
          </a:xfrm>
          <a:prstGeom prst="rect">
            <a:avLst/>
          </a:prstGeom>
          <a:noFill/>
        </p:spPr>
        <p:txBody>
          <a:bodyPr wrap="none" rtlCol="0">
            <a:spAutoFit/>
          </a:bodyPr>
          <a:lstStyle/>
          <a:p>
            <a:r>
              <a:rPr lang="en-IN" altLang="en-US" sz="2400"/>
              <a:t>Logistic Regression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35" y="998099"/>
            <a:ext cx="4591050" cy="568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5855" y="2353554"/>
            <a:ext cx="5114925" cy="2279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508635" y="365760"/>
            <a:ext cx="2998470" cy="460375"/>
          </a:xfrm>
          <a:prstGeom prst="rect">
            <a:avLst/>
          </a:prstGeom>
          <a:noFill/>
        </p:spPr>
        <p:txBody>
          <a:bodyPr wrap="none" rtlCol="0">
            <a:spAutoFit/>
          </a:bodyPr>
          <a:lstStyle/>
          <a:p>
            <a:r>
              <a:rPr lang="en-IN" altLang="en-US" sz="2400"/>
              <a:t>Adaboost Classifier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59" y="1008257"/>
            <a:ext cx="4926989" cy="5680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613" y="2325248"/>
            <a:ext cx="5301882" cy="2206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487680" y="325120"/>
            <a:ext cx="2975610" cy="460375"/>
          </a:xfrm>
          <a:prstGeom prst="rect">
            <a:avLst/>
          </a:prstGeom>
          <a:noFill/>
        </p:spPr>
        <p:txBody>
          <a:bodyPr wrap="none" rtlCol="0">
            <a:spAutoFit/>
          </a:bodyPr>
          <a:lstStyle/>
          <a:p>
            <a:r>
              <a:rPr lang="en-IN" altLang="en-US" sz="2400"/>
              <a:t>Extra TreesClassifier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69" y="1322241"/>
            <a:ext cx="5374686" cy="525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865" y="2473214"/>
            <a:ext cx="4829175" cy="218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Box 1"/>
          <p:cNvSpPr txBox="1"/>
          <p:nvPr/>
        </p:nvSpPr>
        <p:spPr>
          <a:xfrm>
            <a:off x="185420" y="497840"/>
            <a:ext cx="3034665" cy="460375"/>
          </a:xfrm>
          <a:prstGeom prst="rect">
            <a:avLst/>
          </a:prstGeom>
          <a:noFill/>
        </p:spPr>
        <p:txBody>
          <a:bodyPr wrap="none" rtlCol="0">
            <a:spAutoFit/>
          </a:bodyPr>
          <a:lstStyle/>
          <a:p>
            <a:r>
              <a:rPr lang="en-IN" altLang="en-US" sz="2400"/>
              <a:t>XGB Boost Classifier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 y="-119547"/>
            <a:ext cx="8610600" cy="1293028"/>
          </a:xfrm>
        </p:spPr>
        <p:txBody>
          <a:bodyPr/>
          <a:lstStyle/>
          <a:p>
            <a:r>
              <a:rPr lang="en-IN">
                <a:latin typeface="Algerian" panose="04020705040A02060702" pitchFamily="82" charset="0"/>
                <a:cs typeface="Algerian" panose="04020705040A02060702" pitchFamily="82" charset="0"/>
              </a:rPr>
              <a:t>Finalize the model</a:t>
            </a:r>
          </a:p>
        </p:txBody>
      </p:sp>
      <p:sp>
        <p:nvSpPr>
          <p:cNvPr id="3" name="Content Placeholder 2"/>
          <p:cNvSpPr>
            <a:spLocks noGrp="1"/>
          </p:cNvSpPr>
          <p:nvPr>
            <p:ph idx="1"/>
          </p:nvPr>
        </p:nvSpPr>
        <p:spPr>
          <a:xfrm>
            <a:off x="401320" y="4795520"/>
            <a:ext cx="11582400" cy="1351915"/>
          </a:xfrm>
        </p:spPr>
        <p:txBody>
          <a:bodyPr>
            <a:normAutofit fontScale="92500"/>
          </a:bodyPr>
          <a:lstStyle/>
          <a:p>
            <a:pPr marL="0" indent="0">
              <a:buNone/>
            </a:pPr>
            <a:r>
              <a:rPr lang="en-IN"/>
              <a:t>From the above visualization and matrices found that the RandomForest Classifier performed the best 98% AOC_ROC_SCORE, with precision recall score of 95%, however the max score which we were able to achieve from dataset provided.</a:t>
            </a:r>
          </a:p>
          <a:p>
            <a:endParaRPr lang="en-IN"/>
          </a:p>
        </p:txBody>
      </p:sp>
      <p:graphicFrame>
        <p:nvGraphicFramePr>
          <p:cNvPr id="4" name="Object 3"/>
          <p:cNvGraphicFramePr/>
          <p:nvPr/>
        </p:nvGraphicFramePr>
        <p:xfrm>
          <a:off x="892175" y="1039495"/>
          <a:ext cx="6033770" cy="2493645"/>
        </p:xfrm>
        <a:graphic>
          <a:graphicData uri="http://schemas.openxmlformats.org/presentationml/2006/ole">
            <mc:AlternateContent xmlns:mc="http://schemas.openxmlformats.org/markup-compatibility/2006">
              <mc:Choice xmlns:v="urn:schemas-microsoft-com:vml" Requires="v">
                <p:oleObj spid="_x0000_s1026" r:id="rId3" imgW="10271760" imgH="2095500" progId="Paint.Picture">
                  <p:embed/>
                </p:oleObj>
              </mc:Choice>
              <mc:Fallback>
                <p:oleObj r:id="rId3" imgW="10271760" imgH="2095500" progId="Paint.Picture">
                  <p:embed/>
                  <p:pic>
                    <p:nvPicPr>
                      <p:cNvPr id="0" name="Picture 4"/>
                      <p:cNvPicPr/>
                      <p:nvPr/>
                    </p:nvPicPr>
                    <p:blipFill>
                      <a:blip r:embed="rId4"/>
                      <a:stretch>
                        <a:fillRect/>
                      </a:stretch>
                    </p:blipFill>
                    <p:spPr>
                      <a:xfrm>
                        <a:off x="892175" y="1039495"/>
                        <a:ext cx="6033770" cy="2493645"/>
                      </a:xfrm>
                      <a:prstGeom prst="rect">
                        <a:avLst/>
                      </a:prstGeom>
                    </p:spPr>
                  </p:pic>
                </p:oleObj>
              </mc:Fallback>
            </mc:AlternateContent>
          </a:graphicData>
        </a:graphic>
      </p:graphicFrame>
      <p:pic>
        <p:nvPicPr>
          <p:cNvPr id="34" name="Picture 34"/>
          <p:cNvPicPr/>
          <p:nvPr/>
        </p:nvPicPr>
        <p:blipFill>
          <a:blip r:embed="rId5">
            <a:extLst>
              <a:ext uri="{28A0092B-C50C-407E-A947-70E740481C1C}">
                <a14:useLocalDpi xmlns:a14="http://schemas.microsoft.com/office/drawing/2010/main" val="0"/>
              </a:ext>
            </a:extLst>
          </a:blip>
          <a:srcRect/>
          <a:stretch>
            <a:fillRect/>
          </a:stretch>
        </p:blipFill>
        <p:spPr bwMode="auto">
          <a:xfrm>
            <a:off x="8128000" y="1173480"/>
            <a:ext cx="3093720" cy="22250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405" y="83820"/>
            <a:ext cx="5645150" cy="1292860"/>
          </a:xfrm>
        </p:spPr>
        <p:txBody>
          <a:bodyPr>
            <a:normAutofit/>
          </a:bodyPr>
          <a:lstStyle/>
          <a:p>
            <a:r>
              <a:rPr lang="en-IN" altLang="en-US">
                <a:latin typeface="Algerian" panose="04020705040A02060702" pitchFamily="82" charset="0"/>
                <a:cs typeface="Algerian" panose="04020705040A02060702" pitchFamily="82" charset="0"/>
              </a:rPr>
              <a:t>FEATURE iMPORTANCE</a:t>
            </a:r>
          </a:p>
        </p:txBody>
      </p:sp>
      <p:pic>
        <p:nvPicPr>
          <p:cNvPr id="35" name="Picture 3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7365" y="1258570"/>
            <a:ext cx="7546975" cy="3103245"/>
          </a:xfrm>
          <a:prstGeom prst="rect">
            <a:avLst/>
          </a:prstGeom>
          <a:noFill/>
          <a:ln>
            <a:noFill/>
          </a:ln>
        </p:spPr>
      </p:pic>
      <p:sp>
        <p:nvSpPr>
          <p:cNvPr id="4" name="Text Box 3"/>
          <p:cNvSpPr txBox="1"/>
          <p:nvPr/>
        </p:nvSpPr>
        <p:spPr>
          <a:xfrm>
            <a:off x="446405" y="4836160"/>
            <a:ext cx="7852410" cy="368300"/>
          </a:xfrm>
          <a:prstGeom prst="rect">
            <a:avLst/>
          </a:prstGeom>
          <a:noFill/>
        </p:spPr>
        <p:txBody>
          <a:bodyPr wrap="none" rtlCol="0">
            <a:spAutoFit/>
          </a:bodyPr>
          <a:lstStyle/>
          <a:p>
            <a:pPr algn="l"/>
            <a:r>
              <a:rPr lang="en-US"/>
              <a:t>Cnt_ma_rech90 is contribute the most as compared to other features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3578" y="764373"/>
            <a:ext cx="5537674" cy="1293028"/>
          </a:xfrm>
        </p:spPr>
        <p:txBody>
          <a:bodyPr/>
          <a:lstStyle/>
          <a:p>
            <a:r>
              <a:rPr lang="en-IN" dirty="0" smtClean="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p:cNvSpPr>
            <a:spLocks noGrp="1"/>
          </p:cNvSpPr>
          <p:nvPr>
            <p:ph idx="1"/>
          </p:nvPr>
        </p:nvSpPr>
        <p:spPr/>
        <p:txBody>
          <a:bodyPr>
            <a:normAutofit fontScale="62500" lnSpcReduction="20000"/>
          </a:bodyPr>
          <a:lstStyle/>
          <a:p>
            <a:r>
              <a:rPr lang="en-US" dirty="0"/>
              <a:t>In a </a:t>
            </a:r>
            <a:r>
              <a:rPr lang="en-US" dirty="0" err="1" smtClean="0"/>
              <a:t>statement,The</a:t>
            </a:r>
            <a:r>
              <a:rPr lang="en-US" dirty="0" smtClean="0"/>
              <a:t> </a:t>
            </a:r>
            <a:r>
              <a:rPr lang="en-US" dirty="0"/>
              <a:t>problem we will be exploring is binary classification (a sample can only be one of two things</a:t>
            </a:r>
            <a:r>
              <a:rPr lang="en-US" dirty="0" smtClean="0"/>
              <a:t>).This </a:t>
            </a:r>
            <a:r>
              <a:rPr lang="en-US" dirty="0"/>
              <a:t>is because we're going to be using a number of </a:t>
            </a:r>
            <a:r>
              <a:rPr lang="en-US" dirty="0" err="1"/>
              <a:t>differnet</a:t>
            </a:r>
            <a:r>
              <a:rPr lang="en-US" dirty="0"/>
              <a:t> features (pieces of information) about a person to predict in terms of a probability for each loan transaction, whether the customer will be paying back the loaned amount within 5 days of insurance of loan. In this case, Label ‘1’ indicates that the loan has been </a:t>
            </a:r>
            <a:r>
              <a:rPr lang="en-US" dirty="0" err="1"/>
              <a:t>payed</a:t>
            </a:r>
            <a:r>
              <a:rPr lang="en-US" dirty="0"/>
              <a:t> i.e. Non- defaulter, while, Label ‘0’ indicates that the loan has not been </a:t>
            </a:r>
            <a:r>
              <a:rPr lang="en-US" dirty="0" err="1"/>
              <a:t>payed</a:t>
            </a:r>
            <a:r>
              <a:rPr lang="en-US" dirty="0"/>
              <a:t> i.e. defaulter. </a:t>
            </a:r>
            <a:endParaRPr lang="en-US" dirty="0" smtClean="0"/>
          </a:p>
          <a:p>
            <a:pPr marL="0" indent="0">
              <a:buNone/>
            </a:pPr>
            <a:r>
              <a:rPr lang="en-US" dirty="0"/>
              <a:t>Points to Remember:</a:t>
            </a:r>
          </a:p>
          <a:p>
            <a:pPr marL="0" indent="0">
              <a:buNone/>
            </a:pPr>
            <a:r>
              <a:rPr lang="en-US" dirty="0" smtClean="0"/>
              <a:t>     •  There </a:t>
            </a:r>
            <a:r>
              <a:rPr lang="en-US" dirty="0"/>
              <a:t>are no null values in the dataset. </a:t>
            </a:r>
          </a:p>
          <a:p>
            <a:pPr marL="0" indent="0">
              <a:buNone/>
            </a:pPr>
            <a:r>
              <a:rPr lang="en-US" dirty="0" smtClean="0"/>
              <a:t>     •  There </a:t>
            </a:r>
            <a:r>
              <a:rPr lang="en-US" dirty="0"/>
              <a:t>may be some customers with no loan history. </a:t>
            </a:r>
          </a:p>
          <a:p>
            <a:pPr marL="0" indent="0">
              <a:buNone/>
            </a:pPr>
            <a:r>
              <a:rPr lang="en-US" dirty="0" smtClean="0"/>
              <a:t>     •  The </a:t>
            </a:r>
            <a:r>
              <a:rPr lang="en-US" dirty="0"/>
              <a:t>dataset is imbalanced. Label ‘1’ has approximately 87.5% records, while, label ‘0’ has </a:t>
            </a:r>
            <a:r>
              <a:rPr lang="en-US" dirty="0" smtClean="0"/>
              <a:t>     approximately </a:t>
            </a:r>
            <a:r>
              <a:rPr lang="en-US" dirty="0"/>
              <a:t>12.5% records.</a:t>
            </a:r>
          </a:p>
          <a:p>
            <a:pPr marL="0" indent="0">
              <a:buNone/>
            </a:pPr>
            <a:r>
              <a:rPr lang="en-US" dirty="0" smtClean="0"/>
              <a:t>     •  For </a:t>
            </a:r>
            <a:r>
              <a:rPr lang="en-US" dirty="0"/>
              <a:t>some features, there may be values which might not be realistic. You may have to observe them and treat them with a suitable explanation.</a:t>
            </a:r>
          </a:p>
          <a:p>
            <a:pPr marL="0" indent="0">
              <a:buNone/>
            </a:pPr>
            <a:r>
              <a:rPr lang="en-US" dirty="0" smtClean="0"/>
              <a:t>     •  You </a:t>
            </a:r>
            <a:r>
              <a:rPr lang="en-US" dirty="0"/>
              <a:t>might come across outliers in some features which you need to handle as per your </a:t>
            </a:r>
            <a:r>
              <a:rPr lang="en-US" dirty="0" smtClean="0"/>
              <a:t>   understanding</a:t>
            </a:r>
            <a:r>
              <a:rPr lang="en-US" dirty="0"/>
              <a:t>. Keep in mind that data is expensive and we cannot lose more than 7-8% of the data. </a:t>
            </a:r>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8900"/>
            <a:ext cx="3966845" cy="1292860"/>
          </a:xfrm>
        </p:spPr>
        <p:txBody>
          <a:bodyPr/>
          <a:lstStyle/>
          <a:p>
            <a:r>
              <a:rPr lang="en-US">
                <a:latin typeface="Algerian" panose="04020705040A02060702" pitchFamily="82" charset="0"/>
                <a:cs typeface="Algerian" panose="04020705040A02060702" pitchFamily="82" charset="0"/>
              </a:rPr>
              <a:t>CONCLUSION </a:t>
            </a:r>
          </a:p>
        </p:txBody>
      </p:sp>
      <p:sp>
        <p:nvSpPr>
          <p:cNvPr id="3" name="Content Placeholder 2"/>
          <p:cNvSpPr>
            <a:spLocks noGrp="1"/>
          </p:cNvSpPr>
          <p:nvPr>
            <p:ph idx="1"/>
          </p:nvPr>
        </p:nvSpPr>
        <p:spPr>
          <a:xfrm>
            <a:off x="889000" y="1076960"/>
            <a:ext cx="10820400" cy="5172075"/>
          </a:xfrm>
        </p:spPr>
        <p:txBody>
          <a:bodyPr>
            <a:normAutofit fontScale="65000" lnSpcReduction="20000"/>
          </a:bodyPr>
          <a:lstStyle/>
          <a:p>
            <a:pPr marL="0" indent="0">
              <a:buNone/>
            </a:pPr>
            <a:r>
              <a:rPr lang="en-US"/>
              <a:t>1) 28% of Users having negative or zero balance are defaulters, which is very high.</a:t>
            </a:r>
          </a:p>
          <a:p>
            <a:pPr marL="0" indent="0">
              <a:buNone/>
            </a:pPr>
            <a:r>
              <a:rPr lang="en-US"/>
              <a:t>2) 10% to 12% Users are defaulters which falls in the category of Average and Low balancecategory.</a:t>
            </a:r>
          </a:p>
          <a:p>
            <a:pPr marL="0" indent="0">
              <a:buNone/>
            </a:pPr>
            <a:r>
              <a:rPr lang="en-US"/>
              <a:t>3) Users having high balance and are defaulters are very less in number</a:t>
            </a:r>
          </a:p>
          <a:p>
            <a:pPr marL="0" indent="0">
              <a:buNone/>
            </a:pPr>
            <a:r>
              <a:rPr lang="en-IN" altLang="en-US"/>
              <a:t>4</a:t>
            </a:r>
            <a:r>
              <a:rPr lang="en-US"/>
              <a:t>) Users who take more number of loans are non-defaulters (i.e. 98% of the category) as they repays the loan within the given time i.e. 5 days.</a:t>
            </a:r>
          </a:p>
          <a:p>
            <a:pPr marL="0" indent="0">
              <a:buNone/>
            </a:pPr>
            <a:r>
              <a:rPr lang="en-IN" altLang="en-US"/>
              <a:t>5</a:t>
            </a:r>
            <a:r>
              <a:rPr lang="en-US"/>
              <a:t>) 14% of the Users are are among the average number of loan taken category are defaulters.</a:t>
            </a:r>
          </a:p>
          <a:p>
            <a:pPr marL="0" indent="0">
              <a:buNone/>
            </a:pPr>
            <a:r>
              <a:rPr lang="en-IN" altLang="en-US"/>
              <a:t>6</a:t>
            </a:r>
            <a:r>
              <a:rPr lang="en-US"/>
              <a:t>) 40 % of the Users who do not even recharged in the 90 days are defaulters only.</a:t>
            </a:r>
          </a:p>
          <a:p>
            <a:pPr marL="0" indent="0">
              <a:buNone/>
            </a:pPr>
            <a:r>
              <a:rPr lang="en-IN" altLang="en-US"/>
              <a:t>7</a:t>
            </a:r>
            <a:r>
              <a:rPr lang="en-US"/>
              <a:t>) Users who do very high amount of recharge always pays their loans on time. i.e 98% of them are non-defaulters.    	</a:t>
            </a:r>
          </a:p>
          <a:p>
            <a:pPr marL="0" indent="0">
              <a:buNone/>
            </a:pPr>
            <a:r>
              <a:rPr lang="en-IN" altLang="en-US"/>
              <a:t>8</a:t>
            </a:r>
            <a:r>
              <a:rPr lang="en-US"/>
              <a:t>) 34% of the Users who do less amount of recharge are defaulters.</a:t>
            </a:r>
          </a:p>
          <a:p>
            <a:pPr marL="0" indent="0">
              <a:buNone/>
            </a:pPr>
            <a:r>
              <a:rPr lang="en-IN" altLang="en-US"/>
              <a:t>9</a:t>
            </a:r>
            <a:r>
              <a:rPr lang="en-US"/>
              <a:t>) Users who did not take any loans are non-defaulters.</a:t>
            </a:r>
          </a:p>
          <a:p>
            <a:pPr marL="0" indent="0">
              <a:buNone/>
            </a:pPr>
            <a:r>
              <a:rPr lang="en-IN" altLang="en-US"/>
              <a:t>10</a:t>
            </a:r>
            <a:r>
              <a:rPr lang="en-US"/>
              <a:t>) Most of the Users (i.e. 97%) who take large amount of loans comes under non defaulter category.</a:t>
            </a:r>
          </a:p>
          <a:p>
            <a:pPr marL="0" indent="0">
              <a:buNone/>
            </a:pPr>
            <a:r>
              <a:rPr lang="en-IN" altLang="en-US"/>
              <a:t>11</a:t>
            </a:r>
            <a:r>
              <a:rPr lang="en-US"/>
              <a:t>) 17% of the users who take small loans are defaulters.</a:t>
            </a:r>
          </a:p>
          <a:p>
            <a:pPr marL="0" indent="0">
              <a:buNone/>
            </a:pPr>
            <a:r>
              <a:rPr lang="en-US"/>
              <a:t>1</a:t>
            </a:r>
            <a:r>
              <a:rPr lang="en-IN" altLang="en-US"/>
              <a:t>2</a:t>
            </a:r>
            <a:r>
              <a:rPr lang="en-US"/>
              <a:t>) Among the Users who have not done a single recharge in 3 months 40% are defaulters.</a:t>
            </a:r>
          </a:p>
          <a:p>
            <a:pPr marL="0" indent="0">
              <a:buNone/>
            </a:pPr>
            <a:r>
              <a:rPr lang="en-IN" altLang="en-US"/>
              <a:t>13</a:t>
            </a:r>
            <a:r>
              <a:rPr lang="en-US"/>
              <a:t>) Among the Users who are very frequent in recharging and who always pay their loans on time are more in number i.e 99% of the total category, which is a good news for the company.</a:t>
            </a:r>
          </a:p>
          <a:p>
            <a:pPr marL="0" indent="0">
              <a:buNone/>
            </a:pPr>
            <a:r>
              <a:rPr lang="en-US"/>
              <a:t>1</a:t>
            </a:r>
            <a:r>
              <a:rPr lang="en-IN" altLang="en-US"/>
              <a:t>4</a:t>
            </a:r>
            <a:r>
              <a:rPr lang="en-US"/>
              <a:t>) 32% of the users who are defaulters are the new users.</a:t>
            </a:r>
          </a:p>
          <a:p>
            <a:pPr marL="0" indent="0">
              <a:buNone/>
            </a:pPr>
            <a:r>
              <a:rPr lang="en-IN" altLang="en-US"/>
              <a:t>15</a:t>
            </a:r>
            <a:r>
              <a:rPr lang="en-US"/>
              <a:t>) Old Users are trusted and they are mostly non defaulters.</a:t>
            </a:r>
          </a:p>
          <a:p>
            <a:pPr marL="0" indent="0">
              <a:buNone/>
            </a:pPr>
            <a:r>
              <a:rPr lang="en-IN" altLang="en-US"/>
              <a:t>16)Random forest performs the best as compared to others models with high f1 score of 95% and roc_auc score 98% .</a:t>
            </a:r>
          </a:p>
          <a:p>
            <a:pPr marL="0" indent="0">
              <a:buNone/>
            </a:pPr>
            <a:r>
              <a:rPr lang="en-IN" altLang="en-US"/>
              <a:t>17)</a:t>
            </a:r>
            <a:r>
              <a:rPr lang="en-US">
                <a:sym typeface="+mn-ea"/>
              </a:rPr>
              <a:t>Cnt_ma_rech90 is contribute the most as compared to other features</a:t>
            </a:r>
            <a:endParaRPr lang="en-US"/>
          </a:p>
          <a:p>
            <a:pPr marL="0" indent="0">
              <a:buNone/>
            </a:pP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272" y="0"/>
            <a:ext cx="7663655" cy="970085"/>
          </a:xfrm>
        </p:spPr>
        <p:txBody>
          <a:bodyPr>
            <a:normAutofit fontScale="90000"/>
          </a:bodyPr>
          <a:lstStyle/>
          <a:p>
            <a:r>
              <a:rPr lang="en-IN" b="1" dirty="0">
                <a:latin typeface="Algerian" panose="04020705040A02060702" pitchFamily="82" charset="0"/>
              </a:rPr>
              <a:t>Analytical Problem Framing</a:t>
            </a:r>
            <a:r>
              <a:rPr lang="en-IN" dirty="0"/>
              <a:t/>
            </a:r>
            <a:br>
              <a:rPr lang="en-IN" dirty="0"/>
            </a:br>
            <a:endParaRPr lang="en-IN" dirty="0"/>
          </a:p>
        </p:txBody>
      </p:sp>
      <p:sp>
        <p:nvSpPr>
          <p:cNvPr id="3" name="Content Placeholder 2"/>
          <p:cNvSpPr>
            <a:spLocks noGrp="1"/>
          </p:cNvSpPr>
          <p:nvPr>
            <p:ph idx="1"/>
          </p:nvPr>
        </p:nvSpPr>
        <p:spPr>
          <a:xfrm>
            <a:off x="5409488" y="2194560"/>
            <a:ext cx="6096712" cy="4024125"/>
          </a:xfrm>
        </p:spPr>
        <p:txBody>
          <a:bodyPr>
            <a:normAutofit fontScale="70000" lnSpcReduction="20000"/>
          </a:bodyPr>
          <a:lstStyle/>
          <a:p>
            <a:r>
              <a:rPr lang="en-IN" dirty="0"/>
              <a:t>From the above statistical summary of the above part of the dataset, we can see that the min value is negative which is not even possible for most of the features like daily recharge and main account balance, and last recharge can't be negative.</a:t>
            </a:r>
          </a:p>
          <a:p>
            <a:r>
              <a:rPr lang="en-IN" dirty="0"/>
              <a:t>We created multiple group based on min, 25% to 75%, above 75% and we compared it VS payback within 5 days.</a:t>
            </a:r>
          </a:p>
          <a:p>
            <a:r>
              <a:rPr lang="en-IN" dirty="0"/>
              <a:t>We identified the outliers for features whose Z-score&gt;3, and then did mean imputing and also applied cube root to bring the data closer to distribution.</a:t>
            </a:r>
          </a:p>
          <a:p>
            <a:r>
              <a:rPr lang="en-IN" dirty="0"/>
              <a:t>We checked the correlation of the independent and dependent features and dropped the negative and less important features with the help of correlation matrix.</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7058" y="876300"/>
            <a:ext cx="4952430" cy="578777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5375" y="66676"/>
            <a:ext cx="10515600" cy="1162050"/>
          </a:xfrm>
        </p:spPr>
        <p:txBody>
          <a:bodyPr>
            <a:normAutofit/>
          </a:bodyPr>
          <a:lstStyle/>
          <a:p>
            <a:pPr lvl="0"/>
            <a:r>
              <a:rPr lang="en-IN" dirty="0">
                <a:latin typeface="Algerian" panose="04020705040A02060702" pitchFamily="82" charset="0"/>
              </a:rPr>
              <a:t>Data Pre-processing Done</a:t>
            </a:r>
          </a:p>
        </p:txBody>
      </p:sp>
      <p:sp>
        <p:nvSpPr>
          <p:cNvPr id="3" name="Subtitle 2"/>
          <p:cNvSpPr>
            <a:spLocks noGrp="1"/>
          </p:cNvSpPr>
          <p:nvPr>
            <p:ph type="subTitle" idx="1"/>
          </p:nvPr>
        </p:nvSpPr>
        <p:spPr>
          <a:xfrm>
            <a:off x="1095375" y="1908175"/>
            <a:ext cx="10610850" cy="4864099"/>
          </a:xfrm>
        </p:spPr>
        <p:txBody>
          <a:bodyPr>
            <a:normAutofit/>
          </a:bodyPr>
          <a:lstStyle/>
          <a:p>
            <a:pPr marL="342900" lvl="0" indent="-342900">
              <a:buFont typeface="Wingdings" panose="05000000000000000000" pitchFamily="2" charset="2"/>
              <a:buChar char="Ø"/>
            </a:pPr>
            <a:r>
              <a:rPr lang="en-IN" dirty="0"/>
              <a:t>We checked the correlation of the independent and dependent features and dropped the negative and less important features with the help of correlation matrix.</a:t>
            </a:r>
          </a:p>
          <a:p>
            <a:pPr marL="342900" lvl="0" indent="-342900">
              <a:buFont typeface="Wingdings" panose="05000000000000000000" pitchFamily="2" charset="2"/>
              <a:buChar char="Ø"/>
            </a:pPr>
            <a:r>
              <a:rPr lang="en-IN" dirty="0"/>
              <a:t>There were data for 30 and 90 days, so considering data for 90 days is adding more information rather than then data of 30 days.</a:t>
            </a:r>
          </a:p>
          <a:p>
            <a:pPr marL="342900" lvl="0" indent="-342900">
              <a:buFont typeface="Wingdings" panose="05000000000000000000" pitchFamily="2" charset="2"/>
              <a:buChar char="Ø"/>
            </a:pPr>
            <a:r>
              <a:rPr lang="en-IN" dirty="0"/>
              <a:t>Some features can’t have any negative value, so those features were treated accordingly.</a:t>
            </a:r>
          </a:p>
          <a:p>
            <a:pPr marL="342900" lvl="0" indent="-342900">
              <a:buFont typeface="Wingdings" panose="05000000000000000000" pitchFamily="2" charset="2"/>
              <a:buChar char="Ø"/>
            </a:pPr>
            <a:r>
              <a:rPr lang="en-IN" dirty="0"/>
              <a:t>Outliers are treated manually for the features giving some important information, and then the threshold values were set to make the data </a:t>
            </a:r>
            <a:r>
              <a:rPr lang="en-IN" dirty="0" err="1"/>
              <a:t>freee</a:t>
            </a:r>
            <a:r>
              <a:rPr lang="en-IN" dirty="0"/>
              <a:t> from outliers.</a:t>
            </a:r>
          </a:p>
          <a:p>
            <a:pPr marL="342900" lvl="0" indent="-342900">
              <a:buFont typeface="Wingdings" panose="05000000000000000000" pitchFamily="2" charset="2"/>
              <a:buChar char="Ø"/>
            </a:pPr>
            <a:r>
              <a:rPr lang="en-IN" dirty="0"/>
              <a:t>Data lost is very less </a:t>
            </a:r>
            <a:r>
              <a:rPr lang="en-IN" dirty="0" err="1"/>
              <a:t>i.e</a:t>
            </a:r>
            <a:r>
              <a:rPr lang="en-IN" dirty="0"/>
              <a:t> less than the 7% which was stated in the documentation. </a:t>
            </a:r>
          </a:p>
          <a:p>
            <a:pPr marL="342900" lvl="0" indent="-342900">
              <a:buFont typeface="Wingdings" panose="05000000000000000000" pitchFamily="2" charset="2"/>
              <a:buChar char="Ø"/>
            </a:pPr>
            <a:r>
              <a:rPr lang="en-IN" dirty="0"/>
              <a:t>Applied </a:t>
            </a:r>
            <a:r>
              <a:rPr lang="en-IN" dirty="0" err="1"/>
              <a:t>SMOTETomek</a:t>
            </a:r>
            <a:r>
              <a:rPr lang="en-IN" dirty="0"/>
              <a:t>, to balance the dataset as the dataset was imbalanced dataset.</a:t>
            </a:r>
          </a:p>
          <a:p>
            <a:pPr marL="342900" lvl="0" indent="-342900">
              <a:buFont typeface="Wingdings" panose="05000000000000000000" pitchFamily="2" charset="2"/>
              <a:buChar char="Ø"/>
            </a:pPr>
            <a:r>
              <a:rPr lang="en-IN" dirty="0"/>
              <a:t>Applied </a:t>
            </a:r>
            <a:r>
              <a:rPr lang="en-IN" dirty="0" err="1"/>
              <a:t>StandardScaler</a:t>
            </a:r>
            <a:r>
              <a:rPr lang="en-IN" dirty="0"/>
              <a:t> to our dependent features.</a:t>
            </a:r>
          </a:p>
          <a:p>
            <a:pPr marL="342900" lvl="0" indent="-342900">
              <a:buFont typeface="Wingdings" panose="05000000000000000000" pitchFamily="2" charset="2"/>
              <a:buChar char="Ø"/>
            </a:pPr>
            <a:r>
              <a:rPr lang="en-IN" dirty="0"/>
              <a:t>Applied various machine learning model and compared it.</a:t>
            </a:r>
          </a:p>
          <a:p>
            <a:pPr marL="342900" lvl="0" indent="-342900">
              <a:buFont typeface="Wingdings" panose="05000000000000000000" pitchFamily="2" charset="2"/>
              <a:buChar char="Ø"/>
            </a:pPr>
            <a:r>
              <a:rPr lang="en-IN" dirty="0"/>
              <a:t>Applied hyper </a:t>
            </a:r>
            <a:r>
              <a:rPr lang="en-IN" dirty="0" err="1"/>
              <a:t>tunning</a:t>
            </a:r>
            <a:r>
              <a:rPr lang="en-IN" dirty="0"/>
              <a:t> several models, but couldn’t achieve much better results.</a:t>
            </a:r>
          </a:p>
          <a:p>
            <a:pPr marL="342900" lvl="0" indent="-342900">
              <a:buFont typeface="Wingdings" panose="05000000000000000000" pitchFamily="2" charset="2"/>
              <a:buChar char="Ø"/>
            </a:pPr>
            <a:r>
              <a:rPr lang="en-IN" dirty="0"/>
              <a:t>Saving final predictions in file.csv format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0"/>
            <a:ext cx="12306300" cy="1857375"/>
          </a:xfrm>
        </p:spPr>
        <p:txBody>
          <a:bodyPr>
            <a:normAutofit/>
          </a:bodyPr>
          <a:lstStyle/>
          <a:p>
            <a:pPr lvl="0"/>
            <a:r>
              <a:rPr lang="en-IN" dirty="0">
                <a:latin typeface="Algerian" panose="04020705040A02060702" pitchFamily="82" charset="0"/>
              </a:rPr>
              <a:t>Data Inputs- Logic- Output Relationships</a:t>
            </a:r>
            <a:r>
              <a:rPr lang="en-IN" dirty="0"/>
              <a:t/>
            </a:r>
            <a:br>
              <a:rPr lang="en-IN" dirty="0"/>
            </a:br>
            <a:endParaRPr lang="en-IN" dirty="0"/>
          </a:p>
        </p:txBody>
      </p:sp>
      <p:pic>
        <p:nvPicPr>
          <p:cNvPr id="5" name="Content Placeholder 4"/>
          <p:cNvPicPr>
            <a:picLocks noGrp="1" noChangeAspect="1"/>
          </p:cNvPicPr>
          <p:nvPr>
            <p:ph idx="1"/>
          </p:nvPr>
        </p:nvPicPr>
        <p:blipFill>
          <a:blip r:embed="rId2"/>
          <a:stretch>
            <a:fillRect/>
          </a:stretch>
        </p:blipFill>
        <p:spPr>
          <a:xfrm>
            <a:off x="166686" y="1181099"/>
            <a:ext cx="5091113" cy="3228975"/>
          </a:xfrm>
          <a:prstGeom prst="rect">
            <a:avLst/>
          </a:prstGeom>
        </p:spPr>
      </p:pic>
      <p:pic>
        <p:nvPicPr>
          <p:cNvPr id="6" name="Picture 5"/>
          <p:cNvPicPr>
            <a:picLocks noChangeAspect="1"/>
          </p:cNvPicPr>
          <p:nvPr/>
        </p:nvPicPr>
        <p:blipFill>
          <a:blip r:embed="rId3"/>
          <a:stretch>
            <a:fillRect/>
          </a:stretch>
        </p:blipFill>
        <p:spPr>
          <a:xfrm>
            <a:off x="5800726" y="1181099"/>
            <a:ext cx="6181724" cy="3290888"/>
          </a:xfrm>
          <a:prstGeom prst="rect">
            <a:avLst/>
          </a:prstGeom>
        </p:spPr>
      </p:pic>
      <p:sp>
        <p:nvSpPr>
          <p:cNvPr id="3" name="Text Box 2"/>
          <p:cNvSpPr txBox="1"/>
          <p:nvPr/>
        </p:nvSpPr>
        <p:spPr>
          <a:xfrm>
            <a:off x="166370" y="4587240"/>
            <a:ext cx="5201920" cy="2030095"/>
          </a:xfrm>
          <a:prstGeom prst="rect">
            <a:avLst/>
          </a:prstGeom>
          <a:noFill/>
        </p:spPr>
        <p:txBody>
          <a:bodyPr wrap="square" rtlCol="0">
            <a:spAutoFit/>
          </a:bodyPr>
          <a:lstStyle/>
          <a:p>
            <a:pPr algn="l"/>
            <a:r>
              <a:rPr lang="en-US"/>
              <a:t>1) 28% of Users having negative or zero balance are defaulters, which is very high.</a:t>
            </a:r>
          </a:p>
          <a:p>
            <a:pPr algn="l"/>
            <a:r>
              <a:rPr lang="en-US"/>
              <a:t>2) 10% to 12% Users are defaulters which falls in the category of Average and Low balancecategory.</a:t>
            </a:r>
          </a:p>
          <a:p>
            <a:pPr algn="l"/>
            <a:r>
              <a:rPr lang="en-US"/>
              <a:t>3) Users having high balance and are defaulters are very less in number</a:t>
            </a:r>
          </a:p>
        </p:txBody>
      </p:sp>
      <p:sp>
        <p:nvSpPr>
          <p:cNvPr id="4" name="Text Box 3"/>
          <p:cNvSpPr txBox="1"/>
          <p:nvPr/>
        </p:nvSpPr>
        <p:spPr>
          <a:xfrm>
            <a:off x="5800725" y="4472305"/>
            <a:ext cx="6336030" cy="1476375"/>
          </a:xfrm>
          <a:prstGeom prst="rect">
            <a:avLst/>
          </a:prstGeom>
          <a:noFill/>
        </p:spPr>
        <p:txBody>
          <a:bodyPr wrap="square" rtlCol="0">
            <a:spAutoFit/>
          </a:bodyPr>
          <a:lstStyle/>
          <a:p>
            <a:pPr algn="l"/>
            <a:r>
              <a:rPr lang="en-US"/>
              <a:t>1) Users who take more number of loans are non-defaulters (i.e. 98% of the category) as they repays the loan within the given time i.e. 5 days.</a:t>
            </a:r>
          </a:p>
          <a:p>
            <a:pPr algn="l"/>
            <a:r>
              <a:rPr lang="en-US"/>
              <a:t>2) 14% of the Users are are among the average number of loan taken category are defaulters.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0500" y="35232"/>
            <a:ext cx="5162550" cy="3412818"/>
          </a:xfrm>
          <a:prstGeom prst="rect">
            <a:avLst/>
          </a:prstGeom>
        </p:spPr>
      </p:pic>
      <p:pic>
        <p:nvPicPr>
          <p:cNvPr id="5" name="Picture 4"/>
          <p:cNvPicPr>
            <a:picLocks noChangeAspect="1"/>
          </p:cNvPicPr>
          <p:nvPr/>
        </p:nvPicPr>
        <p:blipFill>
          <a:blip r:embed="rId3"/>
          <a:stretch>
            <a:fillRect/>
          </a:stretch>
        </p:blipFill>
        <p:spPr>
          <a:xfrm>
            <a:off x="6248399" y="35232"/>
            <a:ext cx="5638801" cy="3429000"/>
          </a:xfrm>
          <a:prstGeom prst="rect">
            <a:avLst/>
          </a:prstGeom>
        </p:spPr>
      </p:pic>
      <p:sp>
        <p:nvSpPr>
          <p:cNvPr id="2" name="Text Box 1"/>
          <p:cNvSpPr txBox="1"/>
          <p:nvPr/>
        </p:nvSpPr>
        <p:spPr>
          <a:xfrm>
            <a:off x="190500" y="3677920"/>
            <a:ext cx="5223510" cy="2030095"/>
          </a:xfrm>
          <a:prstGeom prst="rect">
            <a:avLst/>
          </a:prstGeom>
          <a:noFill/>
        </p:spPr>
        <p:txBody>
          <a:bodyPr wrap="square" rtlCol="0">
            <a:spAutoFit/>
          </a:bodyPr>
          <a:lstStyle/>
          <a:p>
            <a:pPr algn="l"/>
            <a:r>
              <a:rPr lang="en-US"/>
              <a:t>1) 40 % of the Users who do not even recharged in the 90 days are defaulters only.</a:t>
            </a:r>
          </a:p>
          <a:p>
            <a:pPr algn="l"/>
            <a:r>
              <a:rPr lang="en-US"/>
              <a:t>2) Users who do very high amount of recharge always pays their loans on time. i.e 98% of them are non-defaulters.    	</a:t>
            </a:r>
          </a:p>
          <a:p>
            <a:pPr algn="l"/>
            <a:r>
              <a:rPr lang="en-US"/>
              <a:t>3) 34% of the Users who do less amount of recharge are defaulters.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stretch>
            <a:fillRect/>
          </a:stretch>
        </p:blipFill>
        <p:spPr>
          <a:xfrm>
            <a:off x="0" y="6350"/>
            <a:ext cx="3767138" cy="3232150"/>
          </a:xfrm>
          <a:prstGeom prst="rect">
            <a:avLst/>
          </a:prstGeom>
        </p:spPr>
      </p:pic>
      <p:pic>
        <p:nvPicPr>
          <p:cNvPr id="6" name="Picture 5"/>
          <p:cNvPicPr>
            <a:picLocks noChangeAspect="1"/>
          </p:cNvPicPr>
          <p:nvPr/>
        </p:nvPicPr>
        <p:blipFill>
          <a:blip r:embed="rId3"/>
          <a:stretch>
            <a:fillRect/>
          </a:stretch>
        </p:blipFill>
        <p:spPr>
          <a:xfrm>
            <a:off x="4238625" y="83160"/>
            <a:ext cx="3524250" cy="3155340"/>
          </a:xfrm>
          <a:prstGeom prst="rect">
            <a:avLst/>
          </a:prstGeom>
        </p:spPr>
      </p:pic>
      <p:pic>
        <p:nvPicPr>
          <p:cNvPr id="7" name="Picture 6"/>
          <p:cNvPicPr>
            <a:picLocks noChangeAspect="1"/>
          </p:cNvPicPr>
          <p:nvPr/>
        </p:nvPicPr>
        <p:blipFill>
          <a:blip r:embed="rId4"/>
          <a:stretch>
            <a:fillRect/>
          </a:stretch>
        </p:blipFill>
        <p:spPr>
          <a:xfrm>
            <a:off x="8139112" y="6961"/>
            <a:ext cx="3929063" cy="3231539"/>
          </a:xfrm>
          <a:prstGeom prst="rect">
            <a:avLst/>
          </a:prstGeom>
        </p:spPr>
      </p:pic>
      <p:sp>
        <p:nvSpPr>
          <p:cNvPr id="2" name="Text Box 1"/>
          <p:cNvSpPr txBox="1"/>
          <p:nvPr/>
        </p:nvSpPr>
        <p:spPr>
          <a:xfrm>
            <a:off x="95250" y="3566160"/>
            <a:ext cx="3767455" cy="2306955"/>
          </a:xfrm>
          <a:prstGeom prst="rect">
            <a:avLst/>
          </a:prstGeom>
          <a:noFill/>
        </p:spPr>
        <p:txBody>
          <a:bodyPr wrap="square" rtlCol="0">
            <a:spAutoFit/>
          </a:bodyPr>
          <a:lstStyle/>
          <a:p>
            <a:pPr algn="l"/>
            <a:r>
              <a:rPr lang="en-US"/>
              <a:t>1) Users who did not take any loans are non-defaulters.</a:t>
            </a:r>
          </a:p>
          <a:p>
            <a:pPr algn="l"/>
            <a:r>
              <a:rPr lang="en-US"/>
              <a:t>2) Most of the Users (i.e. 97%) who take large amount of loans comes under non defaulter category.</a:t>
            </a:r>
          </a:p>
          <a:p>
            <a:pPr algn="l"/>
            <a:r>
              <a:rPr lang="en-US"/>
              <a:t>3) 17% of the users who take small loans are defaulters.</a:t>
            </a:r>
          </a:p>
        </p:txBody>
      </p:sp>
      <p:sp>
        <p:nvSpPr>
          <p:cNvPr id="3" name="Text Box 2"/>
          <p:cNvSpPr txBox="1"/>
          <p:nvPr/>
        </p:nvSpPr>
        <p:spPr>
          <a:xfrm>
            <a:off x="4238625" y="3566160"/>
            <a:ext cx="3304540" cy="3138170"/>
          </a:xfrm>
          <a:prstGeom prst="rect">
            <a:avLst/>
          </a:prstGeom>
          <a:noFill/>
        </p:spPr>
        <p:txBody>
          <a:bodyPr wrap="square" rtlCol="0">
            <a:spAutoFit/>
          </a:bodyPr>
          <a:lstStyle/>
          <a:p>
            <a:pPr algn="l"/>
            <a:r>
              <a:rPr lang="en-US"/>
              <a:t>1) Among the Users who have not done a single recharge in 3 months 40% are defaulters.</a:t>
            </a:r>
          </a:p>
          <a:p>
            <a:pPr algn="l"/>
            <a:r>
              <a:rPr lang="en-US"/>
              <a:t>2) Among the Users who are very frequent in recharging and who always pay their loans on time are more in number i.e 99% of the total category, which is a good news for the company.</a:t>
            </a:r>
          </a:p>
        </p:txBody>
      </p:sp>
      <p:sp>
        <p:nvSpPr>
          <p:cNvPr id="4" name="Text Box 3"/>
          <p:cNvSpPr txBox="1"/>
          <p:nvPr/>
        </p:nvSpPr>
        <p:spPr>
          <a:xfrm>
            <a:off x="8138795" y="3698240"/>
            <a:ext cx="3929380" cy="1198880"/>
          </a:xfrm>
          <a:prstGeom prst="rect">
            <a:avLst/>
          </a:prstGeom>
          <a:noFill/>
        </p:spPr>
        <p:txBody>
          <a:bodyPr wrap="square" rtlCol="0">
            <a:spAutoFit/>
          </a:bodyPr>
          <a:lstStyle/>
          <a:p>
            <a:pPr algn="l"/>
            <a:r>
              <a:rPr lang="en-US"/>
              <a:t>1) 32% of the users who are defaulters are the new users.</a:t>
            </a:r>
          </a:p>
          <a:p>
            <a:pPr algn="l"/>
            <a:r>
              <a:rPr lang="en-US"/>
              <a:t>2) Old Users are trusted and they are mostly non defaulters.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
            <a:ext cx="11677649" cy="2257424"/>
          </a:xfrm>
        </p:spPr>
        <p:txBody>
          <a:bodyPr>
            <a:normAutofit/>
          </a:bodyPr>
          <a:lstStyle/>
          <a:p>
            <a:r>
              <a:rPr lang="en-IN" b="1" dirty="0" smtClean="0">
                <a:latin typeface="Algerian" panose="04020705040A02060702" pitchFamily="82" charset="0"/>
              </a:rPr>
              <a:t>Model/s </a:t>
            </a:r>
            <a:r>
              <a:rPr lang="en-IN" b="1" dirty="0">
                <a:latin typeface="Algerian" panose="04020705040A02060702" pitchFamily="82" charset="0"/>
              </a:rPr>
              <a:t>Development and Evaluation </a:t>
            </a:r>
            <a:r>
              <a:rPr lang="en-IN" dirty="0"/>
              <a:t/>
            </a:r>
            <a:br>
              <a:rPr lang="en-IN" dirty="0"/>
            </a:br>
            <a:endParaRPr lang="en-IN" dirty="0"/>
          </a:p>
        </p:txBody>
      </p:sp>
      <p:sp>
        <p:nvSpPr>
          <p:cNvPr id="3" name="Subtitle 2"/>
          <p:cNvSpPr>
            <a:spLocks noGrp="1"/>
          </p:cNvSpPr>
          <p:nvPr>
            <p:ph type="subTitle" idx="1"/>
          </p:nvPr>
        </p:nvSpPr>
        <p:spPr>
          <a:xfrm>
            <a:off x="400050" y="1895474"/>
            <a:ext cx="11620500" cy="4429125"/>
          </a:xfrm>
        </p:spPr>
        <p:txBody>
          <a:bodyPr/>
          <a:lstStyle/>
          <a:p>
            <a:r>
              <a:rPr lang="en-IN" u="sng" dirty="0" smtClean="0"/>
              <a:t>Identification of possible problem-solving methods</a:t>
            </a:r>
          </a:p>
          <a:p>
            <a:endParaRPr lang="en-IN" u="sng" dirty="0"/>
          </a:p>
        </p:txBody>
      </p:sp>
      <p:sp>
        <p:nvSpPr>
          <p:cNvPr id="7" name="TextBox 6"/>
          <p:cNvSpPr txBox="1"/>
          <p:nvPr/>
        </p:nvSpPr>
        <p:spPr>
          <a:xfrm>
            <a:off x="6229349" y="2409822"/>
            <a:ext cx="5648325" cy="2031325"/>
          </a:xfrm>
          <a:prstGeom prst="rect">
            <a:avLst/>
          </a:prstGeom>
          <a:noFill/>
        </p:spPr>
        <p:txBody>
          <a:bodyPr wrap="square" rtlCol="0">
            <a:spAutoFit/>
          </a:bodyPr>
          <a:lstStyle/>
          <a:p>
            <a:pPr lvl="0"/>
            <a:r>
              <a:rPr lang="en-US" dirty="0" smtClean="0"/>
              <a:t>As we seen the </a:t>
            </a:r>
            <a:r>
              <a:rPr lang="en-US" dirty="0"/>
              <a:t>dataset is </a:t>
            </a:r>
            <a:r>
              <a:rPr lang="en-US" dirty="0" smtClean="0"/>
              <a:t>imbalanced </a:t>
            </a:r>
            <a:r>
              <a:rPr lang="en-US" dirty="0" err="1" smtClean="0"/>
              <a:t>i.e</a:t>
            </a:r>
            <a:endParaRPr lang="en-US" dirty="0" smtClean="0"/>
          </a:p>
          <a:p>
            <a:pPr lvl="0"/>
            <a:r>
              <a:rPr lang="en-US" dirty="0" smtClean="0"/>
              <a:t> </a:t>
            </a:r>
            <a:r>
              <a:rPr lang="en-US" dirty="0"/>
              <a:t>Label ‘1’ has approximately </a:t>
            </a:r>
            <a:r>
              <a:rPr lang="en-US" dirty="0" smtClean="0"/>
              <a:t>88.3% </a:t>
            </a:r>
            <a:r>
              <a:rPr lang="en-US" dirty="0"/>
              <a:t>records, while, label ‘0’ has approximately </a:t>
            </a:r>
            <a:r>
              <a:rPr lang="en-US" dirty="0" smtClean="0"/>
              <a:t>11.6% </a:t>
            </a:r>
            <a:r>
              <a:rPr lang="en-US" dirty="0"/>
              <a:t>records</a:t>
            </a:r>
            <a:r>
              <a:rPr lang="en-US" dirty="0" smtClean="0"/>
              <a:t>.</a:t>
            </a:r>
          </a:p>
          <a:p>
            <a:r>
              <a:rPr lang="en-US" dirty="0" smtClean="0"/>
              <a:t>So to make dataset balanced </a:t>
            </a:r>
            <a:r>
              <a:rPr lang="en-IN" dirty="0" smtClean="0"/>
              <a:t>applied </a:t>
            </a:r>
            <a:r>
              <a:rPr lang="en-IN" dirty="0" err="1" smtClean="0"/>
              <a:t>SMOTETomek</a:t>
            </a:r>
            <a:r>
              <a:rPr lang="en-IN" dirty="0" smtClean="0"/>
              <a:t>.</a:t>
            </a:r>
            <a:endParaRPr lang="en-IN" dirty="0"/>
          </a:p>
          <a:p>
            <a:pPr lvl="0"/>
            <a:endParaRPr lang="en-IN" dirty="0"/>
          </a:p>
          <a:p>
            <a:endParaRPr lang="en-IN" dirty="0"/>
          </a:p>
        </p:txBody>
      </p:sp>
      <p:graphicFrame>
        <p:nvGraphicFramePr>
          <p:cNvPr id="12" name="Chart 11"/>
          <p:cNvGraphicFramePr/>
          <p:nvPr/>
        </p:nvGraphicFramePr>
        <p:xfrm>
          <a:off x="228600" y="2409823"/>
          <a:ext cx="5676899" cy="401002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7675" y="365125"/>
            <a:ext cx="9448800" cy="4483099"/>
          </a:xfrm>
        </p:spPr>
        <p:txBody>
          <a:bodyPr/>
          <a:lstStyle/>
          <a:p>
            <a:pPr lvl="0"/>
            <a:r>
              <a:rPr lang="en-IN" sz="4000" dirty="0">
                <a:latin typeface="Algerian" panose="04020705040A02060702" pitchFamily="82" charset="0"/>
                <a:cs typeface="Algerian" panose="04020705040A02060702" pitchFamily="82" charset="0"/>
              </a:rPr>
              <a:t>Testing of Identified Approaches (</a:t>
            </a:r>
            <a:r>
              <a:rPr lang="en-IN" sz="4000" dirty="0" smtClean="0">
                <a:latin typeface="Algerian" panose="04020705040A02060702" pitchFamily="82" charset="0"/>
                <a:cs typeface="Algerian" panose="04020705040A02060702" pitchFamily="82" charset="0"/>
              </a:rPr>
              <a:t>Algorithms)</a:t>
            </a:r>
          </a:p>
          <a:p>
            <a:pPr marL="457200" lvl="0" indent="-457200">
              <a:buFont typeface="+mj-lt"/>
              <a:buAutoNum type="arabicPeriod"/>
            </a:pPr>
            <a:r>
              <a:rPr lang="en-IN" dirty="0" err="1"/>
              <a:t>RandomForestClassifier</a:t>
            </a:r>
            <a:r>
              <a:rPr lang="en-IN" dirty="0"/>
              <a:t> </a:t>
            </a:r>
            <a:endParaRPr lang="en-IN" dirty="0" smtClean="0"/>
          </a:p>
          <a:p>
            <a:pPr marL="457200" lvl="0" indent="-457200">
              <a:buFont typeface="+mj-lt"/>
              <a:buAutoNum type="arabicPeriod"/>
            </a:pPr>
            <a:r>
              <a:rPr lang="en-IN" dirty="0" err="1"/>
              <a:t>GradientBoostingClassifier</a:t>
            </a:r>
            <a:r>
              <a:rPr lang="en-IN" dirty="0"/>
              <a:t> </a:t>
            </a:r>
            <a:endParaRPr lang="en-IN" dirty="0" smtClean="0"/>
          </a:p>
          <a:p>
            <a:pPr marL="457200" lvl="0" indent="-457200">
              <a:buFont typeface="+mj-lt"/>
              <a:buAutoNum type="arabicPeriod"/>
            </a:pPr>
            <a:r>
              <a:rPr lang="en-IN" dirty="0" err="1"/>
              <a:t>LogisticRegression</a:t>
            </a:r>
            <a:r>
              <a:rPr lang="en-IN" dirty="0"/>
              <a:t> </a:t>
            </a:r>
            <a:endParaRPr lang="en-IN" dirty="0" smtClean="0"/>
          </a:p>
          <a:p>
            <a:pPr marL="457200" lvl="0" indent="-457200">
              <a:buFont typeface="+mj-lt"/>
              <a:buAutoNum type="arabicPeriod"/>
            </a:pPr>
            <a:r>
              <a:rPr lang="en-IN" dirty="0" err="1"/>
              <a:t>AdaBoostClassifier</a:t>
            </a:r>
            <a:r>
              <a:rPr lang="en-IN" dirty="0"/>
              <a:t> </a:t>
            </a:r>
            <a:endParaRPr lang="en-IN" dirty="0" smtClean="0"/>
          </a:p>
          <a:p>
            <a:pPr marL="457200" lvl="0" indent="-457200">
              <a:buFont typeface="+mj-lt"/>
              <a:buAutoNum type="arabicPeriod"/>
            </a:pPr>
            <a:r>
              <a:rPr lang="en-IN" dirty="0" err="1"/>
              <a:t>ExtraTreesClassifier</a:t>
            </a:r>
            <a:r>
              <a:rPr lang="en-IN" dirty="0"/>
              <a:t> </a:t>
            </a:r>
            <a:endParaRPr lang="en-IN" dirty="0" smtClean="0"/>
          </a:p>
          <a:p>
            <a:pPr marL="457200" lvl="0" indent="-457200">
              <a:buFont typeface="+mj-lt"/>
              <a:buAutoNum type="arabicPeriod"/>
            </a:pPr>
            <a:r>
              <a:rPr lang="en-IN" dirty="0" err="1"/>
              <a:t>XGBClassifier</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0</TotalTime>
  <Words>1128</Words>
  <Application>Microsoft Office PowerPoint</Application>
  <PresentationFormat>Custom</PresentationFormat>
  <Paragraphs>85</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Austin</vt:lpstr>
      <vt:lpstr>Bitmap Image</vt:lpstr>
      <vt:lpstr>Micro-Credit Defaulter Model</vt:lpstr>
      <vt:lpstr>PROBLEM statement</vt:lpstr>
      <vt:lpstr>Analytical Problem Framing </vt:lpstr>
      <vt:lpstr>Data Pre-processing Done</vt:lpstr>
      <vt:lpstr>Data Inputs- Logic- Output Relationships </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Finalize the model</vt:lpstr>
      <vt:lpstr>FEATURE iMPORTANCE</vt:lpstr>
      <vt:lpstr>CONCLUSION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devanshu suri</dc:creator>
  <cp:lastModifiedBy>USER</cp:lastModifiedBy>
  <cp:revision>38</cp:revision>
  <dcterms:created xsi:type="dcterms:W3CDTF">2020-11-13T12:49:00Z</dcterms:created>
  <dcterms:modified xsi:type="dcterms:W3CDTF">2021-11-22T18:22:34Z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