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0"/>
  </p:notesMasterIdLst>
  <p:sldIdLst>
    <p:sldId id="256"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52" r:id="rId22"/>
    <p:sldId id="296" r:id="rId23"/>
    <p:sldId id="265" r:id="rId24"/>
    <p:sldId id="266" r:id="rId25"/>
    <p:sldId id="267" r:id="rId26"/>
    <p:sldId id="269" r:id="rId27"/>
    <p:sldId id="270" r:id="rId28"/>
    <p:sldId id="271" r:id="rId29"/>
    <p:sldId id="272" r:id="rId30"/>
    <p:sldId id="273" r:id="rId31"/>
    <p:sldId id="299" r:id="rId32"/>
    <p:sldId id="275" r:id="rId33"/>
    <p:sldId id="274" r:id="rId34"/>
    <p:sldId id="300" r:id="rId35"/>
    <p:sldId id="338" r:id="rId36"/>
    <p:sldId id="339" r:id="rId37"/>
    <p:sldId id="340" r:id="rId38"/>
    <p:sldId id="297" r:id="rId39"/>
    <p:sldId id="258" r:id="rId40"/>
    <p:sldId id="298" r:id="rId41"/>
    <p:sldId id="302" r:id="rId42"/>
    <p:sldId id="301" r:id="rId43"/>
    <p:sldId id="317" r:id="rId44"/>
    <p:sldId id="341" r:id="rId45"/>
    <p:sldId id="342" r:id="rId46"/>
    <p:sldId id="343" r:id="rId47"/>
    <p:sldId id="344" r:id="rId48"/>
    <p:sldId id="345" r:id="rId49"/>
    <p:sldId id="346" r:id="rId50"/>
    <p:sldId id="347" r:id="rId51"/>
    <p:sldId id="348" r:id="rId52"/>
    <p:sldId id="349" r:id="rId53"/>
    <p:sldId id="350" r:id="rId54"/>
    <p:sldId id="351" r:id="rId55"/>
    <p:sldId id="355" r:id="rId56"/>
    <p:sldId id="356" r:id="rId57"/>
    <p:sldId id="353" r:id="rId58"/>
    <p:sldId id="354"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109" d="100"/>
          <a:sy n="109"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DE2F6-0C69-4903-BB1E-697F4D3F4675}"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ECAFA-A713-490A-AFC0-B78506519941}" type="slidenum">
              <a:rPr lang="zh-CN" altLang="en-US" smtClean="0"/>
              <a:t>‹#›</a:t>
            </a:fld>
            <a:endParaRPr lang="zh-CN" altLang="en-US"/>
          </a:p>
        </p:txBody>
      </p:sp>
    </p:spTree>
    <p:extLst>
      <p:ext uri="{BB962C8B-B14F-4D97-AF65-F5344CB8AC3E}">
        <p14:creationId xmlns:p14="http://schemas.microsoft.com/office/powerpoint/2010/main" val="82793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4070815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344135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462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2171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2961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3461390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1809350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266445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30326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11937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292147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74041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160312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12793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295979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79A374-B2C2-4558-991F-CBC411652D1C}" type="slidenum">
              <a:rPr lang="zh-CN" altLang="en-US" smtClean="0"/>
              <a:t>‹#›</a:t>
            </a:fld>
            <a:endParaRPr lang="zh-CN" altLang="en-US"/>
          </a:p>
        </p:txBody>
      </p:sp>
      <p:sp>
        <p:nvSpPr>
          <p:cNvPr id="5" name="Date Placeholder 4"/>
          <p:cNvSpPr>
            <a:spLocks noGrp="1"/>
          </p:cNvSpPr>
          <p:nvPr>
            <p:ph type="dt" sz="half" idx="10"/>
          </p:nvPr>
        </p:nvSpPr>
        <p:spPr/>
        <p:txBody>
          <a:bodyPr/>
          <a:lstStyle/>
          <a:p>
            <a:fld id="{DB68A363-2BAF-47EC-B577-394728DE4B4A}" type="datetimeFigureOut">
              <a:rPr lang="zh-CN" altLang="en-US" smtClean="0"/>
              <a:t>2019/5/20</a:t>
            </a:fld>
            <a:endParaRPr lang="zh-CN" altLang="en-US"/>
          </a:p>
        </p:txBody>
      </p:sp>
    </p:spTree>
    <p:extLst>
      <p:ext uri="{BB962C8B-B14F-4D97-AF65-F5344CB8AC3E}">
        <p14:creationId xmlns:p14="http://schemas.microsoft.com/office/powerpoint/2010/main" val="320735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8A363-2BAF-47EC-B577-394728DE4B4A}" type="datetimeFigureOut">
              <a:rPr lang="zh-CN" altLang="en-US" smtClean="0"/>
              <a:t>2019/5/20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79A374-B2C2-4558-991F-CBC411652D1C}" type="slidenum">
              <a:rPr lang="zh-CN" altLang="en-US" smtClean="0"/>
              <a:t>‹#›</a:t>
            </a:fld>
            <a:endParaRPr lang="zh-CN" altLang="en-US"/>
          </a:p>
        </p:txBody>
      </p:sp>
    </p:spTree>
    <p:extLst>
      <p:ext uri="{BB962C8B-B14F-4D97-AF65-F5344CB8AC3E}">
        <p14:creationId xmlns:p14="http://schemas.microsoft.com/office/powerpoint/2010/main" val="16473547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树上线性问题选讲</a:t>
            </a:r>
            <a:endParaRPr lang="zh-CN" altLang="en-US" dirty="0"/>
          </a:p>
        </p:txBody>
      </p:sp>
      <p:sp>
        <p:nvSpPr>
          <p:cNvPr id="3" name="副标题 2"/>
          <p:cNvSpPr>
            <a:spLocks noGrp="1"/>
          </p:cNvSpPr>
          <p:nvPr>
            <p:ph type="subTitle" idx="1"/>
          </p:nvPr>
        </p:nvSpPr>
        <p:spPr/>
        <p:txBody>
          <a:bodyPr/>
          <a:lstStyle/>
          <a:p>
            <a:r>
              <a:rPr lang="zh-CN" altLang="en-US" dirty="0" smtClean="0"/>
              <a:t>南京师范大学附属中学 杨天祺</a:t>
            </a:r>
            <a:endParaRPr lang="en-US" altLang="zh-CN" dirty="0" smtClean="0"/>
          </a:p>
          <a:p>
            <a:r>
              <a:rPr lang="zh-CN" altLang="en-US" dirty="0" smtClean="0"/>
              <a:t>中山纪念中学</a:t>
            </a:r>
            <a:r>
              <a:rPr lang="en-US" altLang="zh-CN" dirty="0" smtClean="0"/>
              <a:t> </a:t>
            </a:r>
            <a:r>
              <a:rPr lang="zh-CN" altLang="en-US" dirty="0" smtClean="0"/>
              <a:t>王之栋</a:t>
            </a:r>
            <a:endParaRPr lang="zh-CN" altLang="en-US" dirty="0"/>
          </a:p>
        </p:txBody>
      </p:sp>
    </p:spTree>
    <p:extLst>
      <p:ext uri="{BB962C8B-B14F-4D97-AF65-F5344CB8AC3E}">
        <p14:creationId xmlns:p14="http://schemas.microsoft.com/office/powerpoint/2010/main" val="1738109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三番</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只需要考虑每条边的贡献。</a:t>
                </a:r>
                <a:endParaRPr lang="en-US" altLang="zh-CN" sz="2000" dirty="0" smtClean="0"/>
              </a:p>
              <a:p>
                <a:r>
                  <a:rPr lang="zh-CN" altLang="en-US" sz="2000" dirty="0" smtClean="0"/>
                  <a:t>因此需要</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的是一个子树根出发到子树内某点，从子树内某点出发到子树根，从一个点往子树外走，以及反过来。</a:t>
                </a:r>
                <a:endParaRPr lang="en-US" altLang="zh-CN" sz="2000" dirty="0" smtClean="0"/>
              </a:p>
              <a:p>
                <a:r>
                  <a:rPr lang="zh-CN" altLang="en-US" sz="2000" dirty="0"/>
                  <a:t>两</a:t>
                </a:r>
                <a:r>
                  <a:rPr lang="zh-CN" altLang="en-US" sz="2000" dirty="0" smtClean="0"/>
                  <a:t>趟</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即可，复杂度</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9098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a:t>
            </a:r>
            <a:r>
              <a:rPr lang="zh-CN" altLang="en-US" dirty="0" smtClean="0"/>
              <a:t>牌有我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个点的树。</a:t>
                </a:r>
                <a:endParaRPr lang="en-US" altLang="zh-CN" sz="2000" dirty="0" smtClean="0"/>
              </a:p>
              <a:p>
                <a:endParaRPr lang="en-US" altLang="zh-CN" sz="2000" dirty="0"/>
              </a:p>
              <a:p>
                <a:r>
                  <a:rPr lang="zh-CN" altLang="en-US" sz="2000" dirty="0" smtClean="0"/>
                  <a:t>有</a:t>
                </a:r>
                <a14:m>
                  <m:oMath xmlns:m="http://schemas.openxmlformats.org/officeDocument/2006/math">
                    <m:r>
                      <a:rPr lang="en-US" altLang="zh-CN" sz="2000" b="0" i="1" smtClean="0">
                        <a:latin typeface="Cambria Math" panose="02040503050406030204" pitchFamily="18" charset="0"/>
                      </a:rPr>
                      <m:t>𝑚</m:t>
                    </m:r>
                  </m:oMath>
                </a14:m>
                <a:r>
                  <a:rPr lang="zh-CN" altLang="en-US" sz="2000" dirty="0" smtClean="0"/>
                  <a:t>个询问，每个询问形如子树</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内离</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距离为</a:t>
                </a:r>
                <a14:m>
                  <m:oMath xmlns:m="http://schemas.openxmlformats.org/officeDocument/2006/math">
                    <m:r>
                      <a:rPr lang="en-US" altLang="zh-CN" sz="2000" b="0" i="1" smtClean="0">
                        <a:latin typeface="Cambria Math" panose="02040503050406030204" pitchFamily="18" charset="0"/>
                      </a:rPr>
                      <m:t>𝑙</m:t>
                    </m:r>
                  </m:oMath>
                </a14:m>
                <a:r>
                  <a:rPr lang="zh-CN" altLang="en-US" sz="2000" dirty="0" smtClean="0"/>
                  <a:t>的点的个数。</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2041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满贯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尝试设计一个树形</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a:t>
                </a:r>
                <a:endParaRPr lang="en-US" altLang="zh-CN" sz="2000" dirty="0" smtClean="0"/>
              </a:p>
              <a:p>
                <a:r>
                  <a:rPr lang="zh-CN" altLang="en-US" sz="2000" dirty="0" smtClean="0"/>
                  <a:t>令</a:t>
                </a:r>
                <a14:m>
                  <m:oMath xmlns:m="http://schemas.openxmlformats.org/officeDocument/2006/math">
                    <m:r>
                      <a:rPr lang="en-US" altLang="zh-CN" sz="2000" b="0" i="1" smtClean="0">
                        <a:latin typeface="Cambria Math" panose="02040503050406030204" pitchFamily="18" charset="0"/>
                      </a:rPr>
                      <m:t>𝑓</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oMath>
                </a14:m>
                <a:r>
                  <a:rPr lang="zh-CN" altLang="en-US" sz="2000" dirty="0" smtClean="0"/>
                  <a:t>表示子树</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中距离</a:t>
                </a:r>
                <a14:m>
                  <m:oMath xmlns:m="http://schemas.openxmlformats.org/officeDocument/2006/math">
                    <m:r>
                      <a:rPr lang="en-US" altLang="zh-CN" sz="2000" b="0" i="1" dirty="0" smtClean="0">
                        <a:latin typeface="Cambria Math" panose="02040503050406030204" pitchFamily="18" charset="0"/>
                      </a:rPr>
                      <m:t>𝑥</m:t>
                    </m:r>
                  </m:oMath>
                </a14:m>
                <a:r>
                  <a:rPr lang="zh-CN" altLang="en-US" sz="2000" dirty="0" smtClean="0"/>
                  <a:t>为</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smtClean="0"/>
                  <a:t>的点的个数。</a:t>
                </a:r>
                <a:endParaRPr lang="en-US" altLang="zh-CN" sz="2000" dirty="0" smtClean="0"/>
              </a:p>
              <a:p>
                <a:r>
                  <a:rPr lang="zh-CN" altLang="en-US" sz="2000" dirty="0"/>
                  <a:t>显然</a:t>
                </a:r>
                <a:r>
                  <a:rPr lang="zh-CN" altLang="en-US" sz="2000" dirty="0" smtClean="0"/>
                  <a:t>有</a:t>
                </a:r>
                <a:endParaRPr lang="en-US" altLang="zh-CN" sz="2000" dirty="0" smtClean="0"/>
              </a:p>
              <a:p>
                <a14:m>
                  <m:oMath xmlns:m="http://schemas.openxmlformats.org/officeDocument/2006/math">
                    <m:r>
                      <a:rPr lang="en-US" altLang="zh-CN" sz="2000" b="0" i="1" smtClean="0">
                        <a:latin typeface="Cambria Math" panose="02040503050406030204" pitchFamily="18" charset="0"/>
                      </a:rPr>
                      <m:t>𝑓</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𝑠𝑜𝑛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ub>
                      <m:sup/>
                      <m:e>
                        <m:r>
                          <a:rPr lang="en-US" altLang="zh-CN" sz="2000" b="0" i="1" smtClean="0">
                            <a:latin typeface="Cambria Math" panose="02040503050406030204" pitchFamily="18" charset="0"/>
                          </a:rPr>
                          <m:t>𝑓</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e>
                    </m:nary>
                  </m:oMath>
                </a14:m>
                <a:endParaRPr lang="en-US" altLang="zh-CN" sz="2000" dirty="0" smtClean="0"/>
              </a:p>
              <a:p>
                <a:r>
                  <a:rPr lang="zh-CN" altLang="en-US" sz="2000" dirty="0" smtClean="0"/>
                  <a:t>这个</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最坏时间是</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oMath>
                </a14:m>
                <a:r>
                  <a:rPr lang="zh-CN" altLang="en-US" sz="2000" dirty="0" smtClean="0"/>
                  <a:t>的，如何优化？</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9493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满贯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考虑做一些简单的优化：</a:t>
                </a:r>
                <a:endParaRPr lang="en-US" altLang="zh-CN" sz="2000" dirty="0" smtClean="0"/>
              </a:p>
              <a:p>
                <a14:m>
                  <m:oMath xmlns:m="http://schemas.openxmlformats.org/officeDocument/2006/math">
                    <m:r>
                      <a:rPr lang="en-US" altLang="zh-CN" sz="2000" b="0" i="1" smtClean="0">
                        <a:latin typeface="Cambria Math" panose="02040503050406030204" pitchFamily="18" charset="0"/>
                      </a:rPr>
                      <m:t>1</m:t>
                    </m:r>
                    <m:r>
                      <a:rPr lang="zh-CN" altLang="en-US" sz="2000" i="1">
                        <a:latin typeface="Cambria Math" panose="02040503050406030204" pitchFamily="18" charset="0"/>
                      </a:rPr>
                      <m:t>、</m:t>
                    </m:r>
                  </m:oMath>
                </a14:m>
                <a:r>
                  <a:rPr lang="zh-CN" altLang="en-US" sz="2000" dirty="0" smtClean="0"/>
                  <a:t>第二维最多到树的高度，因此只保存这么多。</a:t>
                </a:r>
                <a:endParaRPr lang="en-US" altLang="zh-CN" sz="2000" dirty="0" smtClean="0"/>
              </a:p>
              <a:p>
                <a14:m>
                  <m:oMath xmlns:m="http://schemas.openxmlformats.org/officeDocument/2006/math">
                    <m:r>
                      <a:rPr lang="en-US" altLang="zh-CN" sz="2000" b="0" i="1" smtClean="0">
                        <a:latin typeface="Cambria Math" panose="02040503050406030204" pitchFamily="18" charset="0"/>
                      </a:rPr>
                      <m:t>2</m:t>
                    </m:r>
                    <m:r>
                      <a:rPr lang="zh-CN" altLang="en-US" sz="2000" i="1">
                        <a:latin typeface="Cambria Math" panose="02040503050406030204" pitchFamily="18" charset="0"/>
                      </a:rPr>
                      <m:t>、</m:t>
                    </m:r>
                    <m:r>
                      <a:rPr lang="zh-CN" altLang="en-US" sz="2000" i="1" smtClean="0">
                        <a:latin typeface="Cambria Math" panose="02040503050406030204" pitchFamily="18" charset="0"/>
                      </a:rPr>
                      <m:t>合并</m:t>
                    </m:r>
                  </m:oMath>
                </a14:m>
                <a:r>
                  <a:rPr lang="zh-CN" altLang="en-US" sz="2000" dirty="0" smtClean="0"/>
                  <a:t>若干个儿子，不需要一开始用空的和第一个儿子合并，可以考虑继承第一个儿子（实现可用指针），然后与其他儿子合并。因为合并一次需要被合并儿子高度的复杂度，为了尽可能快，继承的儿子应是子树中最高的。</a:t>
                </a:r>
                <a:endParaRPr lang="en-US" altLang="zh-CN" sz="2000" dirty="0" smtClean="0"/>
              </a:p>
              <a:p>
                <a:r>
                  <a:rPr lang="zh-CN" altLang="en-US" sz="2000" dirty="0" smtClean="0"/>
                  <a:t>我们发现这样做复杂度是</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zh-CN" altLang="en-US" sz="2000" dirty="0" smtClean="0"/>
                  <a:t>的。</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5321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长链剖分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sz="2200" dirty="0" smtClean="0"/>
                  <a:t>每个点选择儿子中最高的那个，将它们之间的边称为长边，对应连出的称为长儿子。相应的有短边和短儿子。</a:t>
                </a:r>
                <a:endParaRPr lang="en-US" altLang="zh-CN" sz="2200" dirty="0" smtClean="0"/>
              </a:p>
              <a:p>
                <a:r>
                  <a:rPr lang="zh-CN" altLang="en-US" sz="2200" dirty="0"/>
                  <a:t>长</a:t>
                </a:r>
                <a:r>
                  <a:rPr lang="zh-CN" altLang="en-US" sz="2200" dirty="0" smtClean="0"/>
                  <a:t>边相连会形成长链，容易发现这样剖分将原树分成若干条长链，其中长链互不相交，且每个点仅属于一个长链中。</a:t>
                </a:r>
                <a:endParaRPr lang="en-US" altLang="zh-CN" sz="2200" dirty="0" smtClean="0"/>
              </a:p>
              <a:p>
                <a:r>
                  <a:rPr lang="zh-CN" altLang="en-US" sz="2200" dirty="0"/>
                  <a:t>根据</a:t>
                </a:r>
                <a:r>
                  <a:rPr lang="zh-CN" altLang="en-US" sz="2200" dirty="0" smtClean="0"/>
                  <a:t>定义，从一个点出发沿着长链走到叶子，这个长度就是该点子树的高度。</a:t>
                </a:r>
                <a:endParaRPr lang="en-US" altLang="zh-CN" sz="2200" dirty="0" smtClean="0"/>
              </a:p>
              <a:p>
                <a:r>
                  <a:rPr lang="zh-CN" altLang="en-US" sz="2200" dirty="0" smtClean="0"/>
                  <a:t>回到刚才的做法，每次继承都是继承长儿子，而合并则只与短儿子合并，合并复杂度为短儿子子树的高度，即为短儿子所在长链长度。</a:t>
                </a:r>
                <a:endParaRPr lang="en-US" altLang="zh-CN" sz="2200" dirty="0" smtClean="0"/>
              </a:p>
              <a:p>
                <a:r>
                  <a:rPr lang="zh-CN" altLang="en-US" sz="2200" dirty="0" smtClean="0"/>
                  <a:t>可以发现每条长链只有顶端能是短儿子，至多算一次，因此复杂度不超过长链长度和。因为长链互不相交，因此长度和是</a:t>
                </a:r>
                <a14:m>
                  <m:oMath xmlns:m="http://schemas.openxmlformats.org/officeDocument/2006/math">
                    <m:r>
                      <a:rPr lang="en-US" altLang="zh-CN" sz="2200" b="0" i="1" smtClean="0">
                        <a:latin typeface="Cambria Math" panose="02040503050406030204" pitchFamily="18" charset="0"/>
                      </a:rPr>
                      <m:t>𝑂</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𝑛</m:t>
                    </m:r>
                    <m:r>
                      <a:rPr lang="en-US" altLang="zh-CN" sz="2200" b="0" i="1" smtClean="0">
                        <a:latin typeface="Cambria Math" panose="02040503050406030204" pitchFamily="18" charset="0"/>
                      </a:rPr>
                      <m:t>)</m:t>
                    </m:r>
                  </m:oMath>
                </a14:m>
                <a:r>
                  <a:rPr lang="zh-CN" altLang="en-US" sz="2200" dirty="0" smtClean="0"/>
                  <a:t>。</a:t>
                </a:r>
                <a:endParaRPr lang="en-US" altLang="zh-CN" sz="2200" dirty="0" smtClean="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785" r="-1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620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a:t>
            </a:r>
            <a:r>
              <a:rPr lang="zh-CN" altLang="en-US" dirty="0" smtClean="0"/>
              <a:t>牌好棒</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给你一</a:t>
                </a:r>
                <a:r>
                  <a:rPr lang="zh-CN" altLang="en-US" sz="2000" dirty="0"/>
                  <a:t>个</a:t>
                </a:r>
                <a14:m>
                  <m:oMath xmlns:m="http://schemas.openxmlformats.org/officeDocument/2006/math">
                    <m:r>
                      <a:rPr lang="en-US" altLang="zh-CN" sz="2000" i="1" dirty="0" smtClean="0">
                        <a:latin typeface="Cambria Math" panose="02040503050406030204" pitchFamily="18" charset="0"/>
                      </a:rPr>
                      <m:t>𝑛</m:t>
                    </m:r>
                  </m:oMath>
                </a14:m>
                <a:r>
                  <a:rPr lang="zh-CN" altLang="en-US" sz="2000" dirty="0"/>
                  <a:t>个节点的树。 </a:t>
                </a:r>
                <a:br>
                  <a:rPr lang="zh-CN" altLang="en-US" sz="2000" dirty="0"/>
                </a:br>
                <a:endParaRPr lang="en-US" altLang="zh-CN" sz="2000" dirty="0" smtClean="0"/>
              </a:p>
              <a:p>
                <a:r>
                  <a:rPr lang="zh-CN" altLang="en-US" sz="2000" dirty="0" smtClean="0"/>
                  <a:t>找</a:t>
                </a:r>
                <a:r>
                  <a:rPr lang="zh-CN" altLang="en-US" sz="2000" dirty="0"/>
                  <a:t>三个不同编号的节点，使它们两两间距离相同（一条边距离视作</a:t>
                </a:r>
                <a14:m>
                  <m:oMath xmlns:m="http://schemas.openxmlformats.org/officeDocument/2006/math">
                    <m:r>
                      <a:rPr lang="en-US" altLang="zh-CN" sz="2000" i="1" dirty="0" smtClean="0">
                        <a:latin typeface="Cambria Math" panose="02040503050406030204" pitchFamily="18" charset="0"/>
                      </a:rPr>
                      <m:t>1</m:t>
                    </m:r>
                  </m:oMath>
                </a14:m>
                <a:r>
                  <a:rPr lang="zh-CN" altLang="en-US" sz="2000" dirty="0"/>
                  <a:t>），求方案数</a:t>
                </a:r>
                <a:r>
                  <a:rPr lang="zh-CN" altLang="en-US" sz="2000" dirty="0" smtClean="0"/>
                  <a:t>。</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35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BZOJ 4543 hotel: https://www.lydsy.com/JudgeOnline/problem.php?id=4543</a:t>
            </a:r>
            <a:endParaRPr lang="zh-CN" altLang="en-US" dirty="0"/>
          </a:p>
        </p:txBody>
      </p:sp>
    </p:spTree>
    <p:extLst>
      <p:ext uri="{BB962C8B-B14F-4D97-AF65-F5344CB8AC3E}">
        <p14:creationId xmlns:p14="http://schemas.microsoft.com/office/powerpoint/2010/main" val="3529563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lstStyle/>
          <a:p>
            <a:r>
              <a:rPr lang="zh-CN" altLang="en-US" dirty="0"/>
              <a:t>跳满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000" dirty="0"/>
                  <a:t>用</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𝑗</m:t>
                    </m:r>
                    <m:r>
                      <a:rPr lang="en-US" altLang="zh-CN" sz="2000" i="1" dirty="0">
                        <a:latin typeface="Cambria Math" panose="02040503050406030204" pitchFamily="18" charset="0"/>
                      </a:rPr>
                      <m:t>]</m:t>
                    </m:r>
                  </m:oMath>
                </a14:m>
                <a:r>
                  <a:rPr lang="zh-CN" altLang="en-US" sz="2000" dirty="0"/>
                  <a:t>表示以</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为根的子树里与</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距离为</a:t>
                </a:r>
                <a14:m>
                  <m:oMath xmlns:m="http://schemas.openxmlformats.org/officeDocument/2006/math">
                    <m:r>
                      <a:rPr lang="en-US" altLang="zh-CN" sz="2000" i="1" dirty="0" smtClean="0">
                        <a:latin typeface="Cambria Math" panose="02040503050406030204" pitchFamily="18" charset="0"/>
                      </a:rPr>
                      <m:t>𝑗</m:t>
                    </m:r>
                  </m:oMath>
                </a14:m>
                <a:r>
                  <a:rPr lang="zh-CN" altLang="en-US" sz="2000" dirty="0"/>
                  <a:t>的点的个数</a:t>
                </a:r>
                <a:r>
                  <a:rPr lang="zh-CN" altLang="en-US" sz="2000" dirty="0" smtClean="0"/>
                  <a:t>。</a:t>
                </a:r>
                <a:r>
                  <a:rPr lang="zh-CN" altLang="en-US" sz="2000" dirty="0"/>
                  <a:t/>
                </a:r>
                <a:br>
                  <a:rPr lang="zh-CN" altLang="en-US" sz="2000" dirty="0"/>
                </a:br>
                <a:endParaRPr lang="en-US" altLang="zh-CN" sz="2000" dirty="0" smtClean="0"/>
              </a:p>
              <a:p>
                <a14:m>
                  <m:oMath xmlns:m="http://schemas.openxmlformats.org/officeDocument/2006/math">
                    <m:r>
                      <a:rPr lang="en-US" altLang="zh-CN" sz="2000" i="1" dirty="0" smtClean="0">
                        <a:latin typeface="Cambria Math" panose="02040503050406030204" pitchFamily="18" charset="0"/>
                      </a:rPr>
                      <m:t>𝑔</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𝑖</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𝑗</m:t>
                    </m:r>
                    <m:r>
                      <a:rPr lang="en-US" altLang="zh-CN" sz="2000" i="1" dirty="0">
                        <a:latin typeface="Cambria Math" panose="02040503050406030204" pitchFamily="18" charset="0"/>
                      </a:rPr>
                      <m:t>]</m:t>
                    </m:r>
                  </m:oMath>
                </a14:m>
                <a:r>
                  <a:rPr lang="zh-CN" altLang="en-US" sz="2000" dirty="0"/>
                  <a:t>表示在以</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为根的子树里，有多少对</a:t>
                </a:r>
                <a14:m>
                  <m:oMath xmlns:m="http://schemas.openxmlformats.org/officeDocument/2006/math">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𝑥</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𝑦</m:t>
                    </m:r>
                    <m:r>
                      <a:rPr lang="en-US" altLang="zh-CN" sz="2000" i="1" dirty="0">
                        <a:latin typeface="Cambria Math" panose="02040503050406030204" pitchFamily="18" charset="0"/>
                      </a:rPr>
                      <m:t>)</m:t>
                    </m:r>
                  </m:oMath>
                </a14:m>
                <a:r>
                  <a:rPr lang="zh-CN" altLang="en-US" sz="2000" dirty="0"/>
                  <a:t>满足</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与</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到它们</a:t>
                </a:r>
                <a14:m>
                  <m:oMath xmlns:m="http://schemas.openxmlformats.org/officeDocument/2006/math">
                    <m:r>
                      <a:rPr lang="en-US" altLang="zh-CN" sz="2000" i="1" dirty="0" smtClean="0">
                        <a:latin typeface="Cambria Math" panose="02040503050406030204" pitchFamily="18" charset="0"/>
                      </a:rPr>
                      <m:t>𝑙𝑐𝑎</m:t>
                    </m:r>
                  </m:oMath>
                </a14:m>
                <a:r>
                  <a:rPr lang="zh-CN" altLang="en-US" sz="2000" dirty="0"/>
                  <a:t>的距离均为</a:t>
                </a:r>
                <a14:m>
                  <m:oMath xmlns:m="http://schemas.openxmlformats.org/officeDocument/2006/math">
                    <m:r>
                      <a:rPr lang="en-US" altLang="zh-CN" sz="2000" i="1" dirty="0" smtClean="0">
                        <a:latin typeface="Cambria Math" panose="02040503050406030204" pitchFamily="18" charset="0"/>
                      </a:rPr>
                      <m:t>𝑑</m:t>
                    </m:r>
                  </m:oMath>
                </a14:m>
                <a:r>
                  <a:rPr lang="zh-CN" altLang="en-US" sz="2000" dirty="0"/>
                  <a:t>，且</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到它们的</a:t>
                </a:r>
                <a14:m>
                  <m:oMath xmlns:m="http://schemas.openxmlformats.org/officeDocument/2006/math">
                    <m:r>
                      <a:rPr lang="en-US" altLang="zh-CN" sz="2000" i="1" dirty="0" smtClean="0">
                        <a:latin typeface="Cambria Math" panose="02040503050406030204" pitchFamily="18" charset="0"/>
                      </a:rPr>
                      <m:t>𝑙𝑐𝑎</m:t>
                    </m:r>
                  </m:oMath>
                </a14:m>
                <a:r>
                  <a:rPr lang="zh-CN" altLang="en-US" sz="2000" dirty="0"/>
                  <a:t>距离为</a:t>
                </a:r>
                <a14:m>
                  <m:oMath xmlns:m="http://schemas.openxmlformats.org/officeDocument/2006/math">
                    <m:r>
                      <a:rPr lang="en-US" altLang="zh-CN" sz="2000" i="1" dirty="0" smtClean="0">
                        <a:latin typeface="Cambria Math" panose="02040503050406030204" pitchFamily="18" charset="0"/>
                      </a:rPr>
                      <m:t>𝑑</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𝑗</m:t>
                    </m:r>
                  </m:oMath>
                </a14:m>
                <a:r>
                  <a:rPr lang="zh-CN" altLang="en-US" sz="2000" dirty="0"/>
                  <a:t>（容易看出第三个不在</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子树内的与</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距离为</a:t>
                </a:r>
                <a14:m>
                  <m:oMath xmlns:m="http://schemas.openxmlformats.org/officeDocument/2006/math">
                    <m:r>
                      <a:rPr lang="en-US" altLang="zh-CN" sz="2000" i="1" dirty="0" smtClean="0">
                        <a:latin typeface="Cambria Math" panose="02040503050406030204" pitchFamily="18" charset="0"/>
                      </a:rPr>
                      <m:t>𝑗</m:t>
                    </m:r>
                  </m:oMath>
                </a14:m>
                <a:r>
                  <a:rPr lang="zh-CN" altLang="en-US" sz="2000" dirty="0"/>
                  <a:t>的点能与这些点匹配成合法解） </a:t>
                </a:r>
                <a:endParaRPr lang="en-US" altLang="zh-CN" sz="2000" dirty="0" smtClean="0"/>
              </a:p>
              <a:p>
                <a:endParaRPr lang="en-US" altLang="zh-CN" sz="2000" dirty="0" smtClean="0"/>
              </a:p>
              <a:p>
                <a:r>
                  <a:rPr lang="zh-CN" altLang="en-US" sz="2000" dirty="0"/>
                  <a:t>一开始先考虑从某一个儿子转移过来，然后此时统计有至少一个点在该儿子子树内时的答案，那么一定是有两个点在该儿子子树内，第三个点就是</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 此时答案就是</a:t>
                </a:r>
                <a14:m>
                  <m:oMath xmlns:m="http://schemas.openxmlformats.org/officeDocument/2006/math">
                    <m:r>
                      <a:rPr lang="en-US" altLang="zh-CN" sz="2000" i="1" dirty="0" smtClean="0">
                        <a:latin typeface="Cambria Math" panose="02040503050406030204" pitchFamily="18" charset="0"/>
                      </a:rPr>
                      <m:t>𝑔</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][0]</m:t>
                    </m:r>
                  </m:oMath>
                </a14:m>
                <a:r>
                  <a:rPr lang="zh-CN" altLang="en-US" sz="2000" dirty="0"/>
                  <a:t>。 </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9883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然后接下来枚举其他儿子。 转移式是： </a:t>
                </a:r>
                <a:endParaRPr lang="en-US" altLang="zh-CN" sz="2000" dirty="0"/>
              </a:p>
              <a:p>
                <a14:m>
                  <m:oMath xmlns:m="http://schemas.openxmlformats.org/officeDocument/2006/math">
                    <m:r>
                      <a:rPr lang="en-US" altLang="zh-CN" sz="2000" i="1" dirty="0" smtClean="0">
                        <a:latin typeface="Cambria Math" panose="02040503050406030204" pitchFamily="18" charset="0"/>
                      </a:rPr>
                      <m:t>1</m:t>
                    </m:r>
                    <m:r>
                      <a:rPr lang="zh-CN" altLang="en-US" sz="2000" i="1" dirty="0">
                        <a:latin typeface="Cambria Math" panose="02040503050406030204" pitchFamily="18" charset="0"/>
                      </a:rPr>
                      <m:t>、</m:t>
                    </m:r>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𝑥</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r>
                      <a:rPr lang="en-US" altLang="zh-CN" sz="2000" i="1" dirty="0">
                        <a:latin typeface="Cambria Math" panose="02040503050406030204" pitchFamily="18" charset="0"/>
                      </a:rPr>
                      <m:t>𝑦</m:t>
                    </m:r>
                    <m:r>
                      <a:rPr lang="en-US" altLang="zh-CN" sz="2000" i="1" dirty="0">
                        <a:latin typeface="Cambria Math" panose="02040503050406030204" pitchFamily="18" charset="0"/>
                      </a:rPr>
                      <m:t>,</m:t>
                    </m:r>
                    <m:r>
                      <a:rPr lang="en-US" altLang="zh-CN" sz="2000" i="1" dirty="0">
                        <a:latin typeface="Cambria Math" panose="02040503050406030204" pitchFamily="18" charset="0"/>
                      </a:rPr>
                      <m:t>𝑖</m:t>
                    </m:r>
                    <m:r>
                      <a:rPr lang="en-US" altLang="zh-CN" sz="2000" i="1" dirty="0">
                        <a:latin typeface="Cambria Math" panose="02040503050406030204" pitchFamily="18" charset="0"/>
                      </a:rPr>
                      <m:t>−1] </m:t>
                    </m:r>
                  </m:oMath>
                </a14:m>
                <a:endParaRPr lang="en-US" altLang="zh-CN" sz="2000" dirty="0"/>
              </a:p>
              <a:p>
                <a14:m>
                  <m:oMath xmlns:m="http://schemas.openxmlformats.org/officeDocument/2006/math">
                    <m:r>
                      <a:rPr lang="en-US" altLang="zh-CN" sz="2000" i="1" dirty="0" smtClean="0">
                        <a:latin typeface="Cambria Math" panose="02040503050406030204" pitchFamily="18" charset="0"/>
                      </a:rPr>
                      <m:t>2</m:t>
                    </m:r>
                    <m:r>
                      <a:rPr lang="zh-CN" altLang="en-US" sz="2000" i="1" dirty="0">
                        <a:latin typeface="Cambria Math" panose="02040503050406030204" pitchFamily="18" charset="0"/>
                      </a:rPr>
                      <m:t>、</m:t>
                    </m:r>
                    <m:r>
                      <a:rPr lang="en-US" altLang="zh-CN" sz="2000" i="1" dirty="0">
                        <a:latin typeface="Cambria Math" panose="02040503050406030204" pitchFamily="18" charset="0"/>
                      </a:rPr>
                      <m:t>𝑔</m:t>
                    </m:r>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rPr>
                      <m:t>,</m:t>
                    </m:r>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r>
                      <a:rPr lang="en-US" altLang="zh-CN" sz="2000" i="1" dirty="0">
                        <a:latin typeface="Cambria Math" panose="02040503050406030204" pitchFamily="18" charset="0"/>
                      </a:rPr>
                      <m:t>𝑔</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𝑦</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 </m:t>
                    </m:r>
                  </m:oMath>
                </a14:m>
                <a:endParaRPr lang="en-US" altLang="zh-CN" sz="2000" dirty="0"/>
              </a:p>
              <a:p>
                <a14:m>
                  <m:oMath xmlns:m="http://schemas.openxmlformats.org/officeDocument/2006/math">
                    <m:r>
                      <a:rPr lang="en-US" altLang="zh-CN" sz="2000" i="1" dirty="0" smtClean="0">
                        <a:latin typeface="Cambria Math" panose="02040503050406030204" pitchFamily="18" charset="0"/>
                      </a:rPr>
                      <m:t>3</m:t>
                    </m:r>
                    <m:r>
                      <a:rPr lang="zh-CN" altLang="en-US" sz="2000" i="1" dirty="0">
                        <a:latin typeface="Cambria Math" panose="02040503050406030204" pitchFamily="18" charset="0"/>
                      </a:rPr>
                      <m:t>、</m:t>
                    </m:r>
                    <m:r>
                      <a:rPr lang="en-US" altLang="zh-CN" sz="2000" i="1" dirty="0">
                        <a:latin typeface="Cambria Math" panose="02040503050406030204" pitchFamily="18" charset="0"/>
                      </a:rPr>
                      <m:t>𝑔</m:t>
                    </m:r>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rPr>
                      <m:t>,</m:t>
                    </m:r>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rPr>
                      <m:t>,</m:t>
                    </m:r>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𝑦</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oMath>
                </a14:m>
                <a:endParaRPr lang="en-US" altLang="zh-CN" sz="2000" dirty="0"/>
              </a:p>
              <a:p>
                <a:r>
                  <a:rPr lang="zh-CN" altLang="en-US" sz="2000" dirty="0"/>
                  <a:t>每做完一个儿子，还要统计答案，就是三个点至少有一个但不是全部在这个新儿子子树里的答案个数。 </a:t>
                </a:r>
                <a:endParaRPr lang="en-US" altLang="zh-CN" sz="2000" dirty="0"/>
              </a:p>
              <a:p>
                <a14:m>
                  <m:oMath xmlns:m="http://schemas.openxmlformats.org/officeDocument/2006/math">
                    <m:r>
                      <a:rPr lang="en-US" altLang="zh-CN" sz="2000" i="1" dirty="0" smtClean="0">
                        <a:latin typeface="Cambria Math" panose="02040503050406030204" pitchFamily="18" charset="0"/>
                      </a:rPr>
                      <m:t>𝑎𝑛𝑠</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𝑓</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r>
                          <a:rPr lang="en-US" altLang="zh-CN" sz="2000" i="1" dirty="0" smtClean="0">
                            <a:latin typeface="Cambria Math" panose="02040503050406030204" pitchFamily="18" charset="0"/>
                          </a:rPr>
                          <m:t>−1</m:t>
                        </m:r>
                      </m:e>
                    </m:d>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𝑔</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e>
                    </m:d>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𝑔</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r>
                          <a:rPr lang="en-US" altLang="zh-CN" sz="2000" i="1" dirty="0" smtClean="0">
                            <a:latin typeface="Cambria Math" panose="02040503050406030204" pitchFamily="18" charset="0"/>
                          </a:rPr>
                          <m:t>+1</m:t>
                        </m:r>
                      </m:e>
                    </m:d>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𝑓</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e>
                    </m:d>
                    <m:r>
                      <a:rPr lang="en-US" altLang="zh-CN" sz="2000" i="1" dirty="0" smtClean="0">
                        <a:latin typeface="Cambria Math" panose="02040503050406030204" pitchFamily="18" charset="0"/>
                      </a:rPr>
                      <m:t> </m:t>
                    </m:r>
                  </m:oMath>
                </a14:m>
                <a:endParaRPr lang="en-US" altLang="zh-CN" sz="2000" dirty="0" smtClean="0"/>
              </a:p>
              <a:p>
                <a:r>
                  <a:rPr lang="zh-CN" altLang="en-US" sz="2000" dirty="0" smtClean="0"/>
                  <a:t>分别</a:t>
                </a:r>
                <a:r>
                  <a:rPr lang="zh-CN" altLang="en-US" sz="2000" dirty="0"/>
                  <a:t>是一个在儿子子树内和两个在儿子子树内的答案。将该形式用长链剖分优化即可做到</a:t>
                </a:r>
                <a14:m>
                  <m:oMath xmlns:m="http://schemas.openxmlformats.org/officeDocument/2006/math">
                    <m:r>
                      <a:rPr lang="en-US" altLang="zh-CN" sz="2000" i="1" dirty="0" smtClean="0">
                        <a:latin typeface="Cambria Math" panose="02040503050406030204" pitchFamily="18" charset="0"/>
                      </a:rPr>
                      <m:t>𝑂</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𝑛</m:t>
                    </m:r>
                    <m:r>
                      <a:rPr lang="en-US" altLang="zh-CN" sz="2000" i="1" dirty="0" smtClean="0">
                        <a:latin typeface="Cambria Math" panose="02040503050406030204" pitchFamily="18" charset="0"/>
                      </a:rPr>
                      <m:t>)</m:t>
                    </m:r>
                  </m:oMath>
                </a14:m>
                <a:r>
                  <a:rPr lang="zh-CN" altLang="en-US" sz="20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304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何切</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上面的题目让我们引入了长链剖分，知道了其可以对深度相关的树上</a:t>
                </a:r>
                <a14:m>
                  <m:oMath xmlns:m="http://schemas.openxmlformats.org/officeDocument/2006/math">
                    <m:r>
                      <a:rPr lang="en-US" altLang="zh-CN" sz="2000" b="0" i="1" smtClean="0">
                        <a:latin typeface="Cambria Math" panose="02040503050406030204" pitchFamily="18" charset="0"/>
                      </a:rPr>
                      <m:t>𝑑𝑝</m:t>
                    </m:r>
                    <m:r>
                      <a:rPr lang="zh-CN" altLang="en-US" sz="2000" i="1">
                        <a:latin typeface="Cambria Math" panose="02040503050406030204" pitchFamily="18" charset="0"/>
                      </a:rPr>
                      <m:t>问题</m:t>
                    </m:r>
                  </m:oMath>
                </a14:m>
                <a:r>
                  <a:rPr lang="zh-CN" altLang="en-US" sz="2000" dirty="0" smtClean="0"/>
                  <a:t>进行优化。</a:t>
                </a:r>
                <a:endParaRPr lang="en-US" altLang="zh-CN" sz="2000" dirty="0" smtClean="0"/>
              </a:p>
              <a:p>
                <a:endParaRPr lang="en-US" altLang="zh-CN" sz="2000" dirty="0"/>
              </a:p>
              <a:p>
                <a:r>
                  <a:rPr lang="zh-CN" altLang="en-US" sz="2000" dirty="0"/>
                  <a:t>而</a:t>
                </a:r>
                <a:r>
                  <a:rPr lang="zh-CN" altLang="en-US" sz="2000" dirty="0" smtClean="0"/>
                  <a:t>长链剖分还可以解决求一个</a:t>
                </a:r>
                <a14:m>
                  <m:oMath xmlns:m="http://schemas.openxmlformats.org/officeDocument/2006/math">
                    <m:r>
                      <a:rPr lang="zh-CN" altLang="en-US" sz="2000" i="1" dirty="0">
                        <a:latin typeface="Cambria Math" panose="02040503050406030204" pitchFamily="18" charset="0"/>
                      </a:rPr>
                      <m:t>点</m:t>
                    </m:r>
                  </m:oMath>
                </a14:m>
                <a:r>
                  <a:rPr lang="zh-CN" altLang="en-US" sz="2000" dirty="0" smtClean="0"/>
                  <a:t>的</a:t>
                </a:r>
                <a14:m>
                  <m:oMath xmlns:m="http://schemas.openxmlformats.org/officeDocument/2006/math">
                    <m:r>
                      <a:rPr lang="en-US" altLang="zh-CN" sz="2000" b="0" i="1" dirty="0" smtClean="0">
                        <a:latin typeface="Cambria Math" panose="02040503050406030204" pitchFamily="18" charset="0"/>
                      </a:rPr>
                      <m:t>𝐾</m:t>
                    </m:r>
                    <m:r>
                      <a:rPr lang="zh-CN" altLang="en-US" sz="2000" i="1" dirty="0">
                        <a:latin typeface="Cambria Math" panose="02040503050406030204" pitchFamily="18" charset="0"/>
                      </a:rPr>
                      <m:t>级</m:t>
                    </m:r>
                  </m:oMath>
                </a14:m>
                <a:r>
                  <a:rPr lang="zh-CN" altLang="en-US" sz="2000" dirty="0" smtClean="0"/>
                  <a:t>祖先。正常的倍增做法每次询问都需要一个</a:t>
                </a:r>
                <a14:m>
                  <m:oMath xmlns:m="http://schemas.openxmlformats.org/officeDocument/2006/math">
                    <m:r>
                      <a:rPr lang="en-US" altLang="zh-CN" sz="2000" b="0" i="1" smtClean="0">
                        <a:latin typeface="Cambria Math" panose="02040503050406030204" pitchFamily="18" charset="0"/>
                      </a:rPr>
                      <m:t>𝑙𝑜𝑔</m:t>
                    </m:r>
                  </m:oMath>
                </a14:m>
                <a:r>
                  <a:rPr lang="zh-CN" altLang="en-US" sz="2000" dirty="0" smtClean="0"/>
                  <a:t>，你能运用长链剖分</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a14:m>
                <a:r>
                  <a:rPr lang="zh-CN" altLang="en-US" sz="2000" dirty="0" smtClean="0"/>
                  <a:t>解决单次询问吗？</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785" r="-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007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求</a:t>
                </a:r>
                <a14:m>
                  <m:oMath xmlns:m="http://schemas.openxmlformats.org/officeDocument/2006/math">
                    <m:r>
                      <a:rPr lang="en-US" altLang="zh-CN" b="0" i="1" smtClean="0">
                        <a:latin typeface="Cambria Math" panose="02040503050406030204" pitchFamily="18" charset="0"/>
                      </a:rPr>
                      <m:t>𝐾</m:t>
                    </m:r>
                  </m:oMath>
                </a14:m>
                <a:r>
                  <a:rPr lang="zh-CN" altLang="en-US" dirty="0" smtClean="0"/>
                  <a:t>级祖先</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3"/>
                <a:stretch>
                  <a:fillRect l="-2052" t="-66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长</a:t>
                </a:r>
                <a:r>
                  <a:rPr lang="zh-CN" altLang="en-US" sz="2000" dirty="0"/>
                  <a:t>链剖分后</a:t>
                </a:r>
                <a:r>
                  <a:rPr lang="zh-CN" altLang="en-US" sz="2000" dirty="0" smtClean="0"/>
                  <a:t>，一</a:t>
                </a:r>
                <a:r>
                  <a:rPr lang="zh-CN" altLang="en-US" sz="2000" dirty="0"/>
                  <a:t>条长链上的点可以将其存储在一段连续区域内。同时，假设一条长链长度为</a:t>
                </a:r>
                <a14:m>
                  <m:oMath xmlns:m="http://schemas.openxmlformats.org/officeDocument/2006/math">
                    <m:r>
                      <a:rPr lang="en-US" altLang="zh-CN" sz="2000" i="1" dirty="0">
                        <a:latin typeface="Cambria Math" panose="02040503050406030204" pitchFamily="18" charset="0"/>
                      </a:rPr>
                      <m:t>𝑙𝑒𝑛</m:t>
                    </m:r>
                  </m:oMath>
                </a14:m>
                <a:r>
                  <a:rPr lang="zh-CN" altLang="en-US" sz="2000" dirty="0"/>
                  <a:t>，</a:t>
                </a:r>
                <a:r>
                  <a:rPr lang="zh-CN" altLang="en-US" sz="2000" dirty="0" smtClean="0"/>
                  <a:t>我们</a:t>
                </a:r>
                <a:r>
                  <a:rPr lang="zh-CN" altLang="en-US" sz="2000" dirty="0"/>
                  <a:t>可以</a:t>
                </a:r>
                <a:r>
                  <a:rPr lang="zh-CN" altLang="en-US" sz="2000" dirty="0" smtClean="0"/>
                  <a:t>顺便</a:t>
                </a:r>
                <a:r>
                  <a:rPr lang="zh-CN" altLang="en-US" sz="2000" dirty="0"/>
                  <a:t>再存储一个该长链链顶往上</a:t>
                </a:r>
                <a14:m>
                  <m:oMath xmlns:m="http://schemas.openxmlformats.org/officeDocument/2006/math">
                    <m:r>
                      <a:rPr lang="en-US" altLang="zh-CN" sz="2000" i="1" dirty="0">
                        <a:latin typeface="Cambria Math" panose="02040503050406030204" pitchFamily="18" charset="0"/>
                      </a:rPr>
                      <m:t>𝑙𝑒𝑛</m:t>
                    </m:r>
                  </m:oMath>
                </a14:m>
                <a:r>
                  <a:rPr lang="zh-CN" altLang="en-US" sz="2000" dirty="0"/>
                  <a:t>个点都是什么。这样仍然只需要线性时间与空间。</a:t>
                </a:r>
                <a:endParaRPr lang="en-US" altLang="zh-CN" sz="2000" dirty="0"/>
              </a:p>
              <a:p>
                <a:r>
                  <a:rPr lang="zh-CN" altLang="en-US" sz="2000" dirty="0"/>
                  <a:t>预处理倍增数组，那么查询</a:t>
                </a:r>
                <a14:m>
                  <m:oMath xmlns:m="http://schemas.openxmlformats.org/officeDocument/2006/math">
                    <m:r>
                      <a:rPr lang="en-US" altLang="zh-CN" sz="2000" i="1" dirty="0">
                        <a:latin typeface="Cambria Math" panose="02040503050406030204" pitchFamily="18" charset="0"/>
                      </a:rPr>
                      <m:t>𝑥</m:t>
                    </m:r>
                  </m:oMath>
                </a14:m>
                <a:r>
                  <a:rPr lang="zh-CN" altLang="en-US" sz="2000" dirty="0"/>
                  <a:t>的</a:t>
                </a:r>
                <a14:m>
                  <m:oMath xmlns:m="http://schemas.openxmlformats.org/officeDocument/2006/math">
                    <m:r>
                      <a:rPr lang="en-US" altLang="zh-CN" sz="2000" i="1" dirty="0">
                        <a:latin typeface="Cambria Math" panose="02040503050406030204" pitchFamily="18" charset="0"/>
                      </a:rPr>
                      <m:t>𝑘</m:t>
                    </m:r>
                  </m:oMath>
                </a14:m>
                <a:r>
                  <a:rPr lang="zh-CN" altLang="en-US" sz="2000" dirty="0"/>
                  <a:t>级祖先时，先尽可能利用倍增数组，找到一个最大的</a:t>
                </a:r>
                <a14:m>
                  <m:oMath xmlns:m="http://schemas.openxmlformats.org/officeDocument/2006/math">
                    <m:r>
                      <a:rPr lang="en-US" altLang="zh-CN" sz="2000" i="1" dirty="0">
                        <a:latin typeface="Cambria Math" panose="02040503050406030204" pitchFamily="18" charset="0"/>
                      </a:rPr>
                      <m:t>2</m:t>
                    </m:r>
                  </m:oMath>
                </a14:m>
                <a:r>
                  <a:rPr lang="zh-CN" altLang="en-US" sz="2000" dirty="0"/>
                  <a:t>的次幂</a:t>
                </a:r>
                <a14:m>
                  <m:oMath xmlns:m="http://schemas.openxmlformats.org/officeDocument/2006/math">
                    <m:r>
                      <a:rPr lang="en-US" altLang="zh-CN" sz="2000" i="1" dirty="0">
                        <a:latin typeface="Cambria Math" panose="02040503050406030204" pitchFamily="18" charset="0"/>
                      </a:rPr>
                      <m:t>𝑟</m:t>
                    </m:r>
                  </m:oMath>
                </a14:m>
                <a:r>
                  <a:rPr lang="zh-CN" altLang="en-US" sz="2000" dirty="0"/>
                  <a:t>不超过</a:t>
                </a:r>
                <a14:m>
                  <m:oMath xmlns:m="http://schemas.openxmlformats.org/officeDocument/2006/math">
                    <m:r>
                      <a:rPr lang="en-US" altLang="zh-CN" sz="2000" i="1" dirty="0">
                        <a:latin typeface="Cambria Math" panose="02040503050406030204" pitchFamily="18" charset="0"/>
                      </a:rPr>
                      <m:t>𝑘</m:t>
                    </m:r>
                  </m:oMath>
                </a14:m>
                <a:r>
                  <a:rPr lang="zh-CN" altLang="en-US" sz="2000" dirty="0"/>
                  <a:t>，找到</a:t>
                </a:r>
                <a14:m>
                  <m:oMath xmlns:m="http://schemas.openxmlformats.org/officeDocument/2006/math">
                    <m:r>
                      <a:rPr lang="en-US" altLang="zh-CN" sz="2000" i="1" dirty="0">
                        <a:latin typeface="Cambria Math" panose="02040503050406030204" pitchFamily="18" charset="0"/>
                      </a:rPr>
                      <m:t>𝑥</m:t>
                    </m:r>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zh-CN" altLang="en-US" sz="2000" dirty="0"/>
                  <a:t>级祖先，接下来还要再往上</a:t>
                </a:r>
                <a14:m>
                  <m:oMath xmlns:m="http://schemas.openxmlformats.org/officeDocument/2006/math">
                    <m:r>
                      <a:rPr lang="en-US" altLang="zh-CN" sz="2000" i="1" dirty="0">
                        <a:latin typeface="Cambria Math" panose="02040503050406030204" pitchFamily="18" charset="0"/>
                      </a:rPr>
                      <m:t>𝑘</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oMath>
                </a14:m>
                <a:r>
                  <a:rPr lang="zh-CN" altLang="en-US" sz="2000" dirty="0"/>
                  <a:t>。</a:t>
                </a:r>
                <a:endParaRPr lang="en-US" altLang="zh-CN" sz="2000" dirty="0"/>
              </a:p>
              <a:p>
                <a:r>
                  <a:rPr lang="zh-CN" altLang="en-US" sz="2000" dirty="0"/>
                  <a:t>因为</a:t>
                </a:r>
                <a14:m>
                  <m:oMath xmlns:m="http://schemas.openxmlformats.org/officeDocument/2006/math">
                    <m:r>
                      <a:rPr lang="en-US" altLang="zh-CN" sz="2000" i="1" dirty="0">
                        <a:latin typeface="Cambria Math" panose="02040503050406030204" pitchFamily="18" charset="0"/>
                      </a:rPr>
                      <m:t>𝑥</m:t>
                    </m:r>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zh-CN" altLang="en-US" sz="2000" dirty="0"/>
                  <a:t>级祖先所在长链至少为</a:t>
                </a:r>
                <a14:m>
                  <m:oMath xmlns:m="http://schemas.openxmlformats.org/officeDocument/2006/math">
                    <m:r>
                      <a:rPr lang="en-US" altLang="zh-CN" sz="2000" i="1" dirty="0">
                        <a:latin typeface="Cambria Math" panose="02040503050406030204" pitchFamily="18" charset="0"/>
                      </a:rPr>
                      <m:t>𝑟</m:t>
                    </m:r>
                  </m:oMath>
                </a14:m>
                <a:r>
                  <a:rPr lang="zh-CN" altLang="en-US" sz="2000" dirty="0"/>
                  <a:t>，而</a:t>
                </a:r>
                <a14:m>
                  <m:oMath xmlns:m="http://schemas.openxmlformats.org/officeDocument/2006/math">
                    <m:r>
                      <a:rPr lang="en-US" altLang="zh-CN" sz="2000" i="1" dirty="0">
                        <a:latin typeface="Cambria Math" panose="02040503050406030204" pitchFamily="18" charset="0"/>
                      </a:rPr>
                      <m:t>𝑘</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r>
                      <a:rPr lang="en-US" altLang="zh-CN" sz="2000" i="1" dirty="0">
                        <a:latin typeface="Cambria Math" panose="02040503050406030204" pitchFamily="18" charset="0"/>
                      </a:rPr>
                      <m:t>&lt;</m:t>
                    </m:r>
                    <m:r>
                      <a:rPr lang="en-US" altLang="zh-CN" sz="2000" i="1" dirty="0">
                        <a:latin typeface="Cambria Math" panose="02040503050406030204" pitchFamily="18" charset="0"/>
                      </a:rPr>
                      <m:t>𝑟</m:t>
                    </m:r>
                  </m:oMath>
                </a14:m>
                <a:r>
                  <a:rPr lang="zh-CN" altLang="en-US" sz="2000" dirty="0"/>
                  <a:t>，所以通过预处理的那个长链往上，可以直接查出</a:t>
                </a:r>
                <a14:m>
                  <m:oMath xmlns:m="http://schemas.openxmlformats.org/officeDocument/2006/math">
                    <m:r>
                      <a:rPr lang="en-US" altLang="zh-CN" sz="2000" i="1" dirty="0">
                        <a:latin typeface="Cambria Math" panose="02040503050406030204" pitchFamily="18" charset="0"/>
                      </a:rPr>
                      <m:t>𝑥</m:t>
                    </m:r>
                  </m:oMath>
                </a14:m>
                <a:r>
                  <a:rPr lang="zh-CN" altLang="en-US" sz="2000" dirty="0"/>
                  <a:t>的</a:t>
                </a:r>
                <a14:m>
                  <m:oMath xmlns:m="http://schemas.openxmlformats.org/officeDocument/2006/math">
                    <m:r>
                      <a:rPr lang="en-US" altLang="zh-CN" sz="2000" i="1" dirty="0">
                        <a:latin typeface="Cambria Math" panose="02040503050406030204" pitchFamily="18" charset="0"/>
                      </a:rPr>
                      <m:t>𝑟</m:t>
                    </m:r>
                  </m:oMath>
                </a14:m>
                <a:r>
                  <a:rPr lang="zh-CN" altLang="en-US" sz="2000" dirty="0"/>
                  <a:t>级祖先的</a:t>
                </a:r>
                <a14:m>
                  <m:oMath xmlns:m="http://schemas.openxmlformats.org/officeDocument/2006/math">
                    <m:r>
                      <a:rPr lang="en-US" altLang="zh-CN" sz="2000" i="1" dirty="0">
                        <a:latin typeface="Cambria Math" panose="02040503050406030204" pitchFamily="18" charset="0"/>
                      </a:rPr>
                      <m:t>𝑘</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oMath>
                </a14:m>
                <a:r>
                  <a:rPr lang="zh-CN" altLang="en-US" sz="2000" dirty="0"/>
                  <a:t>级祖先，也就是</a:t>
                </a:r>
                <a14:m>
                  <m:oMath xmlns:m="http://schemas.openxmlformats.org/officeDocument/2006/math">
                    <m:r>
                      <a:rPr lang="en-US" altLang="zh-CN" sz="2000" i="1" dirty="0">
                        <a:latin typeface="Cambria Math" panose="02040503050406030204" pitchFamily="18" charset="0"/>
                      </a:rPr>
                      <m:t>𝑘</m:t>
                    </m:r>
                  </m:oMath>
                </a14:m>
                <a:r>
                  <a:rPr lang="zh-CN" altLang="en-US" sz="2000" dirty="0"/>
                  <a:t>级祖先。</a:t>
                </a:r>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284" t="-785"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884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smtClean="0"/>
              <a:t>开播啦，今天天气不错。</a:t>
            </a:r>
            <a:endParaRPr lang="en-US" altLang="zh-CN" sz="2000" dirty="0" smtClean="0"/>
          </a:p>
          <a:p>
            <a:endParaRPr lang="en-US" altLang="zh-CN" sz="2000" dirty="0"/>
          </a:p>
          <a:p>
            <a:r>
              <a:rPr lang="zh-CN" altLang="en-US" sz="2000" dirty="0" smtClean="0"/>
              <a:t>我们先来看一个简单的问题。</a:t>
            </a:r>
            <a:endParaRPr lang="en-US" altLang="zh-CN" sz="2000" dirty="0" smtClean="0"/>
          </a:p>
          <a:p>
            <a:endParaRPr lang="en-US" altLang="zh-CN" sz="2000" dirty="0"/>
          </a:p>
          <a:p>
            <a:r>
              <a:rPr lang="zh-CN" altLang="en-US" sz="2000" dirty="0" smtClean="0"/>
              <a:t>不好意思放错了。</a:t>
            </a:r>
            <a:endParaRPr lang="en-US" altLang="zh-CN" sz="2000" dirty="0" smtClean="0"/>
          </a:p>
          <a:p>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1781129"/>
            <a:ext cx="7969002" cy="4482563"/>
          </a:xfrm>
          <a:prstGeom prst="rect">
            <a:avLst/>
          </a:prstGeom>
        </p:spPr>
      </p:pic>
    </p:spTree>
    <p:extLst>
      <p:ext uri="{BB962C8B-B14F-4D97-AF65-F5344CB8AC3E}">
        <p14:creationId xmlns:p14="http://schemas.microsoft.com/office/powerpoint/2010/main" val="33425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这牌绝杀</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给你一</a:t>
                </a:r>
                <a:r>
                  <a:rPr lang="zh-CN" altLang="en-US" sz="2000" dirty="0"/>
                  <a:t>个</a:t>
                </a:r>
                <a14:m>
                  <m:oMath xmlns:m="http://schemas.openxmlformats.org/officeDocument/2006/math">
                    <m:r>
                      <a:rPr lang="en-US" altLang="zh-CN" sz="2000" i="1" dirty="0">
                        <a:latin typeface="Cambria Math" panose="02040503050406030204" pitchFamily="18" charset="0"/>
                      </a:rPr>
                      <m:t>𝑛</m:t>
                    </m:r>
                  </m:oMath>
                </a14:m>
                <a:r>
                  <a:rPr lang="zh-CN" altLang="en-US" sz="2000" dirty="0"/>
                  <a:t>个节点的树。 </a:t>
                </a:r>
                <a:br>
                  <a:rPr lang="zh-CN" altLang="en-US" sz="2000" dirty="0"/>
                </a:br>
                <a:endParaRPr lang="en-US" altLang="zh-CN" sz="2000" dirty="0"/>
              </a:p>
              <a:p>
                <a:r>
                  <a:rPr lang="zh-CN" altLang="en-US" sz="2000" dirty="0" smtClean="0"/>
                  <a:t>求有多少联通块，直径不超过</a:t>
                </a:r>
                <a14:m>
                  <m:oMath xmlns:m="http://schemas.openxmlformats.org/officeDocument/2006/math">
                    <m:r>
                      <a:rPr lang="en-US" altLang="zh-CN" sz="2000" b="0" i="1" smtClean="0">
                        <a:latin typeface="Cambria Math" panose="02040503050406030204" pitchFamily="18" charset="0"/>
                      </a:rPr>
                      <m:t>𝑙</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1036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倍满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不妨设</a:t>
                </a:r>
                <a14:m>
                  <m:oMath xmlns:m="http://schemas.openxmlformats.org/officeDocument/2006/math">
                    <m:r>
                      <a:rPr lang="en-US" altLang="zh-CN" sz="2000" b="0" i="1" smtClean="0">
                        <a:latin typeface="Cambria Math" panose="02040503050406030204" pitchFamily="18" charset="0"/>
                      </a:rPr>
                      <m:t>𝑓</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oMath>
                </a14:m>
                <a:r>
                  <a:rPr lang="zh-CN" altLang="en-US" sz="2000" dirty="0" smtClean="0"/>
                  <a:t>表示</a:t>
                </a:r>
                <a14:m>
                  <m:oMath xmlns:m="http://schemas.openxmlformats.org/officeDocument/2006/math">
                    <m:r>
                      <a:rPr lang="en-US" altLang="zh-CN" sz="2000" b="0" i="1" dirty="0" smtClean="0">
                        <a:latin typeface="Cambria Math" panose="02040503050406030204" pitchFamily="18" charset="0"/>
                      </a:rPr>
                      <m:t>𝑥</m:t>
                    </m:r>
                  </m:oMath>
                </a14:m>
                <a:r>
                  <a:rPr lang="zh-CN" altLang="en-US" sz="2000" dirty="0" smtClean="0"/>
                  <a:t>子树里选取一个包含</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的联通块，其直径不超过</a:t>
                </a:r>
                <a14:m>
                  <m:oMath xmlns:m="http://schemas.openxmlformats.org/officeDocument/2006/math">
                    <m:r>
                      <a:rPr lang="en-US" altLang="zh-CN" sz="2000" b="0" i="1" smtClean="0">
                        <a:latin typeface="Cambria Math" panose="02040503050406030204" pitchFamily="18" charset="0"/>
                      </a:rPr>
                      <m:t>𝑙</m:t>
                    </m:r>
                  </m:oMath>
                </a14:m>
                <a:r>
                  <a:rPr lang="zh-CN" altLang="en-US" sz="2000" dirty="0" smtClean="0"/>
                  <a:t>，且高度为</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t>的方案数。</a:t>
                </a:r>
                <a:endParaRPr lang="en-US" altLang="zh-CN" sz="2000" dirty="0" smtClean="0"/>
              </a:p>
              <a:p>
                <a:r>
                  <a:rPr lang="zh-CN" altLang="en-US" sz="2000" dirty="0" smtClean="0"/>
                  <a:t>合并</a:t>
                </a:r>
                <a:r>
                  <a:rPr lang="zh-CN" altLang="en-US" sz="2000" dirty="0"/>
                  <a:t>两</a:t>
                </a:r>
                <a:r>
                  <a:rPr lang="zh-CN" altLang="en-US" sz="2000" dirty="0" smtClean="0"/>
                  <a:t>个儿子</a:t>
                </a:r>
                <a14:m>
                  <m:oMath xmlns:m="http://schemas.openxmlformats.org/officeDocument/2006/math">
                    <m:r>
                      <a:rPr lang="en-US" altLang="zh-CN" sz="2000" b="0" i="1" smtClean="0">
                        <a:latin typeface="Cambria Math" panose="02040503050406030204" pitchFamily="18" charset="0"/>
                      </a:rPr>
                      <m:t>𝑦</m:t>
                    </m:r>
                  </m:oMath>
                </a14:m>
                <a:r>
                  <a:rPr lang="zh-CN" altLang="en-US" sz="2000" dirty="0" smtClean="0"/>
                  <a:t>和</a:t>
                </a:r>
                <a14:m>
                  <m:oMath xmlns:m="http://schemas.openxmlformats.org/officeDocument/2006/math">
                    <m:r>
                      <a:rPr lang="en-US" altLang="zh-CN" sz="2000" b="0" i="1" dirty="0" smtClean="0">
                        <a:latin typeface="Cambria Math" panose="02040503050406030204" pitchFamily="18" charset="0"/>
                      </a:rPr>
                      <m:t>𝑧</m:t>
                    </m:r>
                  </m:oMath>
                </a14:m>
                <a:r>
                  <a:rPr lang="zh-CN" altLang="en-US" sz="2000" dirty="0" smtClean="0"/>
                  <a:t>的转移式为</a:t>
                </a:r>
                <a:endParaRPr lang="en-US" altLang="zh-CN" sz="2000" dirty="0" smtClean="0"/>
              </a:p>
              <a:p>
                <a14:m>
                  <m:oMath xmlns:m="http://schemas.openxmlformats.org/officeDocument/2006/math">
                    <m:r>
                      <a:rPr lang="en-US" altLang="zh-CN" sz="2000" b="0" i="1" smtClean="0">
                        <a:latin typeface="Cambria Math" panose="02040503050406030204" pitchFamily="18" charset="0"/>
                      </a:rPr>
                      <m:t>𝑓</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d>
                      <m:dPr>
                        <m:begChr m:val="["/>
                        <m:endChr m:val="]"/>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e>
                            </m:d>
                          </m:e>
                        </m:func>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m:rPr>
                        <m:lit/>
                      </m:rP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𝑗</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−2)</m:t>
                    </m:r>
                  </m:oMath>
                </a14:m>
                <a:endParaRPr lang="en-US" altLang="zh-CN" sz="2000" dirty="0" smtClean="0"/>
              </a:p>
              <a:p>
                <a:r>
                  <a:rPr lang="zh-CN" altLang="en-US" sz="2000" dirty="0"/>
                  <a:t>这</a:t>
                </a:r>
                <a:r>
                  <a:rPr lang="zh-CN" altLang="en-US" sz="2000" dirty="0" smtClean="0"/>
                  <a:t>是有关深度的树上</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，可以用长链剖分优化。</a:t>
                </a:r>
                <a:endParaRPr lang="en-US" altLang="zh-CN" sz="2000" dirty="0" smtClean="0"/>
              </a:p>
              <a:p>
                <a:r>
                  <a:rPr lang="zh-CN" altLang="en-US" sz="2000" dirty="0" smtClean="0"/>
                  <a:t>考虑转移发现没那么简单，需要线段树维护每条长链。</a:t>
                </a:r>
                <a:endParaRPr lang="en-US" altLang="zh-CN" sz="2000" dirty="0" smtClean="0"/>
              </a:p>
              <a:p>
                <a:r>
                  <a:rPr lang="zh-CN" altLang="en-US" sz="2000" dirty="0" smtClean="0"/>
                  <a:t>于是这是</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oMath>
                </a14:m>
                <a:r>
                  <a:rPr lang="zh-CN" altLang="en-US" sz="2000" dirty="0" smtClean="0"/>
                  <a:t>的？</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0631" y="4597026"/>
            <a:ext cx="1444336" cy="1444336"/>
          </a:xfrm>
          <a:prstGeom prst="rect">
            <a:avLst/>
          </a:prstGeom>
        </p:spPr>
      </p:pic>
    </p:spTree>
    <p:extLst>
      <p:ext uri="{BB962C8B-B14F-4D97-AF65-F5344CB8AC3E}">
        <p14:creationId xmlns:p14="http://schemas.microsoft.com/office/powerpoint/2010/main" val="224399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长链</a:t>
            </a:r>
            <a:r>
              <a:rPr lang="zh-CN" altLang="en-US" dirty="0" smtClean="0"/>
              <a:t>剖分 </a:t>
            </a:r>
            <a:r>
              <a:rPr lang="en-US" altLang="zh-CN" dirty="0" smtClean="0"/>
              <a:t>– </a:t>
            </a:r>
            <a:r>
              <a:rPr lang="zh-CN" altLang="en-US" dirty="0" smtClean="0"/>
              <a:t>自顶向下</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064365"/>
              </a:xfrm>
            </p:spPr>
            <p:txBody>
              <a:bodyPr>
                <a:noAutofit/>
              </a:bodyPr>
              <a:lstStyle/>
              <a:p>
                <a:r>
                  <a:rPr lang="zh-CN" altLang="en-US" sz="2000" dirty="0" smtClean="0"/>
                  <a:t>但是在许多问题中，树形</a:t>
                </a:r>
                <a:r>
                  <a:rPr lang="en-US" altLang="zh-CN" sz="2000" dirty="0" smtClean="0"/>
                  <a:t>DP</a:t>
                </a:r>
                <a:r>
                  <a:rPr lang="zh-CN" altLang="en-US" sz="2000" dirty="0" smtClean="0"/>
                  <a:t>不仅需要自底向上的计算，还需要一遍自顶向下的计算。我们后面假设自底向上的</a:t>
                </a:r>
                <a:r>
                  <a:rPr lang="en-US" altLang="zh-CN" sz="2000" dirty="0"/>
                  <a:t> </a:t>
                </a:r>
                <a14:m>
                  <m:oMath xmlns:m="http://schemas.openxmlformats.org/officeDocument/2006/math">
                    <m:r>
                      <a:rPr lang="en-US" altLang="zh-CN" sz="2000" b="0" i="1" smtClean="0">
                        <a:latin typeface="Cambria Math" panose="02040503050406030204" pitchFamily="18" charset="0"/>
                      </a:rPr>
                      <m:t>𝑑𝑝</m:t>
                    </m:r>
                  </m:oMath>
                </a14:m>
                <a:r>
                  <a:rPr lang="en-US" altLang="zh-CN" sz="2000" dirty="0" smtClean="0"/>
                  <a:t> </a:t>
                </a:r>
                <a:r>
                  <a:rPr lang="zh-CN" altLang="en-US" sz="2000" dirty="0" smtClean="0"/>
                  <a:t>值记作</a:t>
                </a:r>
                <a:r>
                  <a:rPr lang="en-US" altLang="zh-CN" sz="2000" dirty="0" smtClean="0"/>
                  <a:t> </a:t>
                </a:r>
                <a14:m>
                  <m:oMath xmlns:m="http://schemas.openxmlformats.org/officeDocument/2006/math">
                    <m:r>
                      <a:rPr lang="en-US" altLang="zh-CN" sz="2000" b="0" i="1" smtClean="0">
                        <a:latin typeface="Cambria Math" panose="02040503050406030204" pitchFamily="18" charset="0"/>
                      </a:rPr>
                      <m:t>𝑑</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zh-CN" altLang="en-US" sz="2000" dirty="0" smtClean="0"/>
                  <a:t>，而自顶向下的记作</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endParaRPr lang="en-US" altLang="zh-CN" sz="2000" dirty="0" smtClean="0"/>
              </a:p>
              <a:p>
                <a:r>
                  <a:rPr lang="zh-CN" altLang="en-US" sz="2000" dirty="0" smtClean="0"/>
                  <a:t>那么在自顶向下的情况下，我们如何还能够利用长链剖分对和深度相关的树形</a:t>
                </a:r>
                <a:r>
                  <a:rPr lang="en-US" altLang="zh-CN" sz="2000" dirty="0" smtClean="0"/>
                  <a:t>DP</a:t>
                </a:r>
                <a:r>
                  <a:rPr lang="zh-CN" altLang="en-US" sz="2000" dirty="0" smtClean="0"/>
                  <a:t>进行优化</a:t>
                </a:r>
                <a:endParaRPr lang="en-US" altLang="zh-CN" sz="2000" dirty="0" smtClean="0"/>
              </a:p>
              <a:p>
                <a:r>
                  <a:rPr lang="zh-CN" altLang="en-US" sz="2000" dirty="0"/>
                  <a:t>我们发现，当所有涉及的询问都是询问某一个固定深度</a:t>
                </a:r>
                <a:r>
                  <a:rPr lang="en-US" altLang="zh-CN" sz="2000" dirty="0"/>
                  <a:t> </a:t>
                </a:r>
                <a14:m>
                  <m:oMath xmlns:m="http://schemas.openxmlformats.org/officeDocument/2006/math">
                    <m:r>
                      <a:rPr lang="en-US" altLang="zh-CN" sz="2000" i="1">
                        <a:latin typeface="Cambria Math" panose="02040503050406030204" pitchFamily="18" charset="0"/>
                      </a:rPr>
                      <m:t>𝐿</m:t>
                    </m:r>
                  </m:oMath>
                </a14:m>
                <a:r>
                  <a:rPr lang="zh-CN" altLang="en-US" sz="2000" dirty="0"/>
                  <a:t> 相关的信息（例如每次只询问</a:t>
                </a:r>
                <a:r>
                  <a:rPr lang="en-US" altLang="zh-CN" sz="2000" dirty="0"/>
                  <a:t> </a:t>
                </a:r>
                <a14:m>
                  <m:oMath xmlns:m="http://schemas.openxmlformats.org/officeDocument/2006/math">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𝐿</m:t>
                        </m:r>
                      </m:sub>
                    </m:sSub>
                  </m:oMath>
                </a14:m>
                <a:r>
                  <a:rPr lang="zh-CN" altLang="en-US" sz="2000" dirty="0"/>
                  <a:t> 的值和</a:t>
                </a:r>
                <a:r>
                  <a:rPr lang="en-US" altLang="zh-CN" sz="2000" dirty="0"/>
                  <a:t> </a:t>
                </a:r>
                <a14:m>
                  <m:oMath xmlns:m="http://schemas.openxmlformats.org/officeDocument/2006/math">
                    <m:r>
                      <a:rPr lang="en-US" altLang="zh-CN" sz="2000" i="1">
                        <a:latin typeface="Cambria Math" panose="02040503050406030204" pitchFamily="18" charset="0"/>
                      </a:rPr>
                      <m:t>𝑢</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𝐿</m:t>
                        </m:r>
                      </m:sub>
                    </m:sSub>
                  </m:oMath>
                </a14:m>
                <a:r>
                  <a:rPr lang="zh-CN" altLang="en-US" sz="2000" dirty="0"/>
                  <a:t> 的值，其中</a:t>
                </a:r>
                <a:r>
                  <a:rPr lang="en-US" altLang="zh-CN" sz="2000" dirty="0"/>
                  <a:t> </a:t>
                </a:r>
                <a14:m>
                  <m:oMath xmlns:m="http://schemas.openxmlformats.org/officeDocument/2006/math">
                    <m:r>
                      <a:rPr lang="en-US" altLang="zh-CN" sz="2000" i="1">
                        <a:latin typeface="Cambria Math" panose="02040503050406030204" pitchFamily="18" charset="0"/>
                      </a:rPr>
                      <m:t>𝐿</m:t>
                    </m:r>
                  </m:oMath>
                </a14:m>
                <a:r>
                  <a:rPr lang="zh-CN" altLang="en-US" sz="2000" dirty="0"/>
                  <a:t> 是一个定值）的时候，我们就可以利用类似长链剖分的思路进行优化</a:t>
                </a:r>
                <a:endParaRPr lang="en-US" altLang="zh-CN" sz="2000" dirty="0"/>
              </a:p>
              <a:p>
                <a:r>
                  <a:rPr lang="zh-CN" altLang="en-US" sz="2000" dirty="0"/>
                  <a:t>我们考虑长链剖分的均摊复杂度证明是基于每个点转移的复杂度是</a:t>
                </a:r>
                <a:r>
                  <a:rPr lang="en-US" altLang="zh-CN" sz="2000" dirty="0"/>
                  <a:t> </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短儿子</m:t>
                        </m:r>
                        <m:r>
                          <m:rPr>
                            <m:nor/>
                          </m:rPr>
                          <a:rPr lang="zh-CN" altLang="en-US" sz="2000" dirty="0"/>
                          <m:t>深度和</m:t>
                        </m:r>
                      </m:e>
                    </m:d>
                  </m:oMath>
                </a14:m>
                <a:r>
                  <a:rPr lang="zh-CN" altLang="en-US" sz="2000" dirty="0"/>
                  <a:t> 的，那么我们如何能够将自顶向下的过程也优化到这个复杂度呢</a:t>
                </a:r>
                <a:r>
                  <a:rPr lang="zh-CN" altLang="en-US" sz="2000" dirty="0" smtClean="0"/>
                  <a:t>？</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064365"/>
              </a:xfrm>
              <a:blipFill>
                <a:blip r:embed="rId3"/>
                <a:stretch>
                  <a:fillRect l="-284" t="-1049"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83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长链剖分 </a:t>
            </a:r>
            <a:r>
              <a:rPr lang="en-US" altLang="zh-CN" dirty="0" smtClean="0"/>
              <a:t>-</a:t>
            </a:r>
            <a:r>
              <a:rPr lang="zh-CN" altLang="en-US" dirty="0" smtClean="0"/>
              <a:t> 自顶向下！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161080"/>
              </a:xfrm>
            </p:spPr>
            <p:txBody>
              <a:bodyPr>
                <a:normAutofit/>
              </a:bodyPr>
              <a:lstStyle/>
              <a:p>
                <a:r>
                  <a:rPr lang="zh-CN" altLang="en-US" sz="2000" dirty="0" smtClean="0"/>
                  <a:t>我们分长儿子和短儿子两种情况考虑</a:t>
                </a:r>
                <a:endParaRPr lang="en-US" altLang="zh-CN" sz="2000" dirty="0" smtClean="0"/>
              </a:p>
              <a:p>
                <a:r>
                  <a:rPr lang="en-US" altLang="zh-CN" sz="2000" dirty="0" smtClean="0"/>
                  <a:t>1. </a:t>
                </a:r>
                <a:r>
                  <a:rPr lang="zh-CN" altLang="en-US" sz="2000" dirty="0"/>
                  <a:t>长</a:t>
                </a:r>
                <a:r>
                  <a:rPr lang="zh-CN" altLang="en-US" sz="2000" dirty="0" smtClean="0"/>
                  <a:t>儿子：我们可以将所有短儿子的</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 直接合并到长儿子的</a:t>
                </a:r>
                <a:r>
                  <a:rPr lang="en-US" altLang="zh-CN" sz="2000" dirty="0" smtClean="0"/>
                  <a:t> </a:t>
                </a:r>
                <a14:m>
                  <m:oMath xmlns:m="http://schemas.openxmlformats.org/officeDocument/2006/math">
                    <m:r>
                      <a:rPr lang="en-US" altLang="zh-CN" sz="2000" b="0" i="1" smtClean="0">
                        <a:latin typeface="Cambria Math" panose="02040503050406030204" pitchFamily="18" charset="0"/>
                      </a:rPr>
                      <m:t>𝑢𝑝</m:t>
                    </m:r>
                  </m:oMath>
                </a14:m>
                <a:r>
                  <a:rPr lang="zh-CN" altLang="en-US" sz="2000" dirty="0" smtClean="0"/>
                  <a:t> 上，这样做复杂度是短子树深度和的，但由于一个点长儿子只会有一个，因此这部分只会被计算一次</a:t>
                </a:r>
                <a:endParaRPr lang="en-US" altLang="zh-CN" sz="2000" dirty="0" smtClean="0"/>
              </a:p>
              <a:p>
                <a:r>
                  <a:rPr lang="en-US" altLang="zh-CN" sz="2000" dirty="0" smtClean="0"/>
                  <a:t>2. </a:t>
                </a:r>
                <a:r>
                  <a:rPr lang="zh-CN" altLang="en-US" sz="2000" dirty="0"/>
                  <a:t>短</a:t>
                </a:r>
                <a:r>
                  <a:rPr lang="zh-CN" altLang="en-US" sz="2000" dirty="0" smtClean="0"/>
                  <a:t>儿子：我们</a:t>
                </a:r>
                <a:r>
                  <a:rPr lang="zh-CN" altLang="en-US" sz="2000" dirty="0"/>
                  <a:t>考虑如果一</a:t>
                </a:r>
                <a:r>
                  <a:rPr lang="zh-CN" altLang="en-US" sz="2000" dirty="0" smtClean="0"/>
                  <a:t>个短子</a:t>
                </a:r>
                <a:r>
                  <a:rPr lang="zh-CN" altLang="en-US" sz="2000" dirty="0"/>
                  <a:t>树的深度是</a:t>
                </a:r>
                <a:r>
                  <a:rPr lang="en-US" altLang="zh-CN" sz="2000" dirty="0"/>
                  <a:t> </a:t>
                </a:r>
                <a14:m>
                  <m:oMath xmlns:m="http://schemas.openxmlformats.org/officeDocument/2006/math">
                    <m:r>
                      <a:rPr lang="en-US" altLang="zh-CN" sz="2000" i="1">
                        <a:latin typeface="Cambria Math" panose="02040503050406030204" pitchFamily="18" charset="0"/>
                      </a:rPr>
                      <m:t>𝑑𝑒</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oMath>
                </a14:m>
                <a:r>
                  <a:rPr lang="zh-CN" altLang="en-US" sz="2000" dirty="0"/>
                  <a:t>，则对于这个子树的里面的所有点，他们需要用到的</a:t>
                </a:r>
                <a:r>
                  <a:rPr lang="en-US" altLang="zh-CN" sz="2000" dirty="0"/>
                  <a:t> </a:t>
                </a:r>
                <a14:m>
                  <m:oMath xmlns:m="http://schemas.openxmlformats.org/officeDocument/2006/math">
                    <m:r>
                      <a:rPr lang="en-US" altLang="zh-CN" sz="2000" i="1">
                        <a:latin typeface="Cambria Math" panose="02040503050406030204" pitchFamily="18" charset="0"/>
                      </a:rPr>
                      <m:t>𝑢</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en-US" sz="2000" dirty="0"/>
                  <a:t>的</a:t>
                </a:r>
                <a:r>
                  <a:rPr lang="en-US" altLang="zh-CN" sz="2000" dirty="0"/>
                  <a:t> </a:t>
                </a:r>
                <a14:m>
                  <m:oMath xmlns:m="http://schemas.openxmlformats.org/officeDocument/2006/math">
                    <m:r>
                      <a:rPr lang="en-US" altLang="zh-CN" sz="2000" i="1">
                        <a:latin typeface="Cambria Math" panose="02040503050406030204" pitchFamily="18" charset="0"/>
                      </a:rPr>
                      <m:t>𝑗</m:t>
                    </m:r>
                  </m:oMath>
                </a14:m>
                <a:r>
                  <a:rPr lang="en-US" altLang="zh-CN" sz="2000" dirty="0"/>
                  <a:t> </a:t>
                </a:r>
                <a:r>
                  <a:rPr lang="zh-CN" altLang="en-US" sz="2000" dirty="0"/>
                  <a:t>的范围只会是</a:t>
                </a:r>
                <a:r>
                  <a:rPr lang="en-US" altLang="zh-CN" sz="2000" dirty="0"/>
                  <a:t>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m:t>
                    </m:r>
                    <m:r>
                      <a:rPr lang="en-US" altLang="zh-CN" sz="2000" i="1">
                        <a:latin typeface="Cambria Math" panose="02040503050406030204" pitchFamily="18" charset="0"/>
                      </a:rPr>
                      <m:t>𝑑𝑒</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m:t>
                    </m:r>
                    <m:r>
                      <a:rPr lang="zh-CN" altLang="en-US" sz="2000" i="1">
                        <a:latin typeface="Cambria Math" panose="02040503050406030204" pitchFamily="18" charset="0"/>
                      </a:rPr>
                      <m:t>，</m:t>
                    </m:r>
                  </m:oMath>
                </a14:m>
                <a:r>
                  <a:rPr lang="zh-CN" altLang="en-US" sz="2000" dirty="0"/>
                  <a:t>因为注意</a:t>
                </a:r>
                <a:r>
                  <a:rPr lang="zh-CN" altLang="en-US" sz="2000" dirty="0" smtClean="0"/>
                  <a:t>到我们的前提假设是涉及的所有询问都是询问一个固定深度</a:t>
                </a:r>
                <a:r>
                  <a:rPr lang="en-US" altLang="zh-CN" sz="2000" dirty="0" smtClean="0"/>
                  <a:t> </a:t>
                </a:r>
                <a14:m>
                  <m:oMath xmlns:m="http://schemas.openxmlformats.org/officeDocument/2006/math">
                    <m:r>
                      <a:rPr lang="en-US" altLang="zh-CN" sz="2000" b="0" i="1" smtClean="0">
                        <a:latin typeface="Cambria Math" panose="02040503050406030204" pitchFamily="18" charset="0"/>
                      </a:rPr>
                      <m:t>𝐿</m:t>
                    </m:r>
                  </m:oMath>
                </a14:m>
                <a:r>
                  <a:rPr lang="zh-CN" altLang="en-US" sz="2000" dirty="0" smtClean="0"/>
                  <a:t> 的信息。</a:t>
                </a:r>
                <a:r>
                  <a:rPr lang="zh-CN" altLang="en-US" sz="2000" dirty="0"/>
                  <a:t>这部分的复杂度是</a:t>
                </a:r>
                <a:r>
                  <a:rPr lang="zh-CN" altLang="en-US" sz="2000" dirty="0" smtClean="0"/>
                  <a:t>当前短子</a:t>
                </a:r>
                <a:r>
                  <a:rPr lang="zh-CN" altLang="en-US" sz="2000" dirty="0"/>
                  <a:t>树深度的，因此</a:t>
                </a:r>
                <a:r>
                  <a:rPr lang="zh-CN" altLang="en-US" sz="2000" dirty="0" smtClean="0"/>
                  <a:t>所有短儿子加起来</a:t>
                </a:r>
                <a:r>
                  <a:rPr lang="zh-CN" altLang="en-US" sz="2000" dirty="0"/>
                  <a:t>复杂度就是</a:t>
                </a:r>
                <a:r>
                  <a:rPr lang="zh-CN" altLang="en-US" sz="2000" dirty="0" smtClean="0"/>
                  <a:t>所有短儿子</a:t>
                </a:r>
                <a:r>
                  <a:rPr lang="zh-CN" altLang="en-US" sz="2000" dirty="0"/>
                  <a:t>深度</a:t>
                </a:r>
                <a:r>
                  <a:rPr lang="zh-CN" altLang="en-US" sz="2000" dirty="0" smtClean="0"/>
                  <a:t>和</a:t>
                </a:r>
                <a:endParaRPr lang="en-US" altLang="zh-CN" sz="2000" dirty="0" smtClean="0"/>
              </a:p>
              <a:p>
                <a:r>
                  <a:rPr lang="zh-CN" altLang="en-US" sz="2000" dirty="0" smtClean="0"/>
                  <a:t>这两部分加起来还是</a:t>
                </a:r>
                <a:r>
                  <a:rPr lang="en-US" altLang="zh-CN" sz="2000" dirty="0" smtClean="0"/>
                  <a:t>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zh-CN" altLang="en-US" sz="2000" i="1">
                            <a:latin typeface="Cambria Math" panose="02040503050406030204" pitchFamily="18" charset="0"/>
                          </a:rPr>
                          <m:t>短儿子</m:t>
                        </m:r>
                        <m:r>
                          <m:rPr>
                            <m:nor/>
                          </m:rPr>
                          <a:rPr lang="zh-CN" altLang="en-US" sz="2000" dirty="0"/>
                          <m:t>深度和</m:t>
                        </m:r>
                      </m:e>
                    </m:d>
                  </m:oMath>
                </a14:m>
                <a:r>
                  <a:rPr lang="en-US" altLang="zh-CN" sz="2000" dirty="0" smtClean="0"/>
                  <a:t> </a:t>
                </a:r>
                <a:r>
                  <a:rPr lang="zh-CN" altLang="en-US" sz="2000" dirty="0" smtClean="0"/>
                  <a:t>的，因此对整棵树自顶向下</a:t>
                </a:r>
                <a:r>
                  <a:rPr lang="en-US" altLang="zh-CN" sz="2000" dirty="0" smtClean="0"/>
                  <a:t> DP </a:t>
                </a:r>
                <a:r>
                  <a:rPr lang="zh-CN" altLang="en-US" sz="2000" dirty="0" smtClean="0"/>
                  <a:t>的复杂度就是均摊</a:t>
                </a:r>
                <a:r>
                  <a:rPr lang="en-US" altLang="zh-CN" sz="2000" dirty="0" smtClean="0"/>
                  <a:t>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0" smtClean="0">
                        <a:latin typeface="Cambria Math" panose="02040503050406030204" pitchFamily="18" charset="0"/>
                      </a:rPr>
                      <m:t> </m:t>
                    </m:r>
                  </m:oMath>
                </a14:m>
                <a:r>
                  <a:rPr lang="zh-CN" altLang="en-US" sz="2000" dirty="0" smtClean="0"/>
                  <a:t>的了。</a:t>
                </a:r>
                <a:endParaRPr lang="en-US" altLang="zh-CN" sz="2000" dirty="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161080"/>
              </a:xfrm>
              <a:blipFill>
                <a:blip r:embed="rId3"/>
                <a:stretch>
                  <a:fillRect l="-284" t="-586"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7453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这</a:t>
            </a:r>
            <a:r>
              <a:rPr lang="zh-CN" altLang="en-US" dirty="0" smtClean="0"/>
              <a:t>牌追梦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定义一个点控制一个联通块，当且仅当这个点到联通块中每个点的距离都小于等于</a:t>
                </a:r>
                <a:r>
                  <a:rPr lang="en-US" altLang="zh-CN" sz="2000" dirty="0" smtClean="0"/>
                  <a:t> </a:t>
                </a:r>
                <a14:m>
                  <m:oMath xmlns:m="http://schemas.openxmlformats.org/officeDocument/2006/math">
                    <m:r>
                      <a:rPr lang="en-US" altLang="zh-CN" sz="2000" b="0" i="1" smtClean="0">
                        <a:latin typeface="Cambria Math" panose="02040503050406030204" pitchFamily="18" charset="0"/>
                      </a:rPr>
                      <m:t>𝐿</m:t>
                    </m:r>
                  </m:oMath>
                </a14:m>
                <a:endParaRPr lang="en-US" altLang="zh-CN" sz="2000" dirty="0" smtClean="0"/>
              </a:p>
              <a:p>
                <a:r>
                  <a:rPr lang="zh-CN" altLang="en-US" sz="2000" dirty="0" smtClean="0"/>
                  <a:t>给</a:t>
                </a:r>
                <a:r>
                  <a:rPr lang="zh-CN" altLang="en-US" sz="2000" dirty="0"/>
                  <a:t>一棵 </a:t>
                </a:r>
                <a14:m>
                  <m:oMath xmlns:m="http://schemas.openxmlformats.org/officeDocument/2006/math">
                    <m:r>
                      <a:rPr lang="en-US" altLang="zh-CN" sz="2000" i="1">
                        <a:latin typeface="Cambria Math" panose="02040503050406030204" pitchFamily="18" charset="0"/>
                      </a:rPr>
                      <m:t>𝑛</m:t>
                    </m:r>
                  </m:oMath>
                </a14:m>
                <a:r>
                  <a:rPr lang="zh-CN" altLang="en-US" sz="2000" dirty="0"/>
                  <a:t> 个点的树，求有多少方案选</a:t>
                </a:r>
                <a:r>
                  <a:rPr lang="en-US" altLang="zh-CN" sz="2000" dirty="0"/>
                  <a:t> </a:t>
                </a:r>
                <a14:m>
                  <m:oMath xmlns:m="http://schemas.openxmlformats.org/officeDocument/2006/math">
                    <m:r>
                      <a:rPr lang="en-US" altLang="zh-CN" sz="2000" i="1">
                        <a:latin typeface="Cambria Math" panose="02040503050406030204" pitchFamily="18" charset="0"/>
                      </a:rPr>
                      <m:t>𝑘</m:t>
                    </m:r>
                  </m:oMath>
                </a14:m>
                <a:r>
                  <a:rPr lang="zh-CN" altLang="en-US" sz="2000" dirty="0"/>
                  <a:t> 个联通块</a:t>
                </a:r>
                <a:r>
                  <a:rPr lang="zh-CN" altLang="en-US" sz="2000" dirty="0" smtClean="0"/>
                  <a:t>，使得</a:t>
                </a:r>
                <a:r>
                  <a:rPr lang="zh-CN" altLang="en-US" sz="2000" dirty="0"/>
                  <a:t>存在一个同时在</a:t>
                </a:r>
                <a:r>
                  <a:rPr lang="en-US" altLang="zh-CN" sz="2000" dirty="0"/>
                  <a:t> </a:t>
                </a:r>
                <a14:m>
                  <m:oMath xmlns:m="http://schemas.openxmlformats.org/officeDocument/2006/math">
                    <m:r>
                      <a:rPr lang="en-US" altLang="zh-CN" sz="2000" i="1">
                        <a:latin typeface="Cambria Math" panose="02040503050406030204" pitchFamily="18" charset="0"/>
                      </a:rPr>
                      <m:t>𝑘</m:t>
                    </m:r>
                  </m:oMath>
                </a14:m>
                <a:r>
                  <a:rPr lang="zh-CN" altLang="en-US" sz="2000" dirty="0"/>
                  <a:t> 个联通块</a:t>
                </a:r>
                <a:r>
                  <a:rPr lang="zh-CN" altLang="en-US" sz="2000" dirty="0" smtClean="0"/>
                  <a:t>内点同时控制这</a:t>
                </a:r>
                <a:r>
                  <a:rPr lang="en-US" altLang="zh-CN" sz="2000" dirty="0" smtClean="0"/>
                  <a:t> </a:t>
                </a:r>
                <a14:m>
                  <m:oMath xmlns:m="http://schemas.openxmlformats.org/officeDocument/2006/math">
                    <m:r>
                      <a:rPr lang="en-US" altLang="zh-CN" sz="2000" b="0" i="1" smtClean="0">
                        <a:latin typeface="Cambria Math" panose="02040503050406030204" pitchFamily="18" charset="0"/>
                      </a:rPr>
                      <m:t>𝑘</m:t>
                    </m:r>
                  </m:oMath>
                </a14:m>
                <a:r>
                  <a:rPr lang="en-US" altLang="zh-CN" sz="2000" dirty="0" smtClean="0"/>
                  <a:t> </a:t>
                </a:r>
                <a:r>
                  <a:rPr lang="zh-CN" altLang="en-US" sz="2000" dirty="0" smtClean="0"/>
                  <a:t>个联通块</a:t>
                </a:r>
                <a:endParaRPr lang="en-US" altLang="zh-CN" sz="2000" dirty="0" smtClean="0"/>
              </a:p>
              <a:p>
                <a14:m>
                  <m:oMath xmlns:m="http://schemas.openxmlformats.org/officeDocument/2006/math">
                    <m:r>
                      <a:rPr lang="en-US" altLang="zh-CN" sz="2000" i="1">
                        <a:latin typeface="Cambria Math" panose="02040503050406030204" pitchFamily="18" charset="0"/>
                      </a:rPr>
                      <m:t>1≤</m:t>
                    </m:r>
                    <m:r>
                      <a:rPr lang="en-US" altLang="zh-CN" sz="2000" i="1">
                        <a:latin typeface="Cambria Math" panose="02040503050406030204" pitchFamily="18" charset="0"/>
                      </a:rPr>
                      <m:t>𝑛</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10</m:t>
                        </m:r>
                      </m:e>
                      <m:sup>
                        <m:r>
                          <a:rPr lang="en-US" altLang="zh-CN" sz="2000" i="1">
                            <a:latin typeface="Cambria Math" panose="02040503050406030204" pitchFamily="18" charset="0"/>
                          </a:rPr>
                          <m:t>6</m:t>
                        </m:r>
                      </m:sup>
                    </m:sSup>
                  </m:oMath>
                </a14:m>
                <a:r>
                  <a:rPr lang="zh-CN" altLang="en-US" sz="2000" dirty="0"/>
                  <a:t>，</a:t>
                </a:r>
                <a14:m>
                  <m:oMath xmlns:m="http://schemas.openxmlformats.org/officeDocument/2006/math">
                    <m:r>
                      <a:rPr lang="en-US" altLang="zh-CN" sz="2000" i="1" dirty="0">
                        <a:latin typeface="Cambria Math" panose="02040503050406030204" pitchFamily="18" charset="0"/>
                      </a:rPr>
                      <m:t>1≤</m:t>
                    </m:r>
                    <m:r>
                      <a:rPr lang="en-US" altLang="zh-CN" sz="2000" i="1" dirty="0">
                        <a:latin typeface="Cambria Math" panose="02040503050406030204" pitchFamily="18" charset="0"/>
                      </a:rPr>
                      <m:t>𝑘</m:t>
                    </m:r>
                    <m:r>
                      <a:rPr lang="en-US" altLang="zh-CN" sz="2000" i="1" dirty="0">
                        <a:latin typeface="Cambria Math" panose="02040503050406030204" pitchFamily="18" charset="0"/>
                      </a:rPr>
                      <m:t>≤10</m:t>
                    </m:r>
                  </m:oMath>
                </a14:m>
                <a:endParaRPr lang="zh-CN" altLang="en-US" sz="2000" dirty="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78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pl-PL" altLang="zh-CN" smtClean="0"/>
              <a:t>LOJ 3053 </a:t>
            </a:r>
            <a:r>
              <a:rPr lang="zh-CN" altLang="pl-PL" smtClean="0"/>
              <a:t>希望</a:t>
            </a:r>
            <a:r>
              <a:rPr lang="pl-PL" altLang="zh-CN" smtClean="0"/>
              <a:t>: https://loj.ac/problem/3053</a:t>
            </a:r>
            <a:endParaRPr lang="zh-CN" altLang="en-US"/>
          </a:p>
        </p:txBody>
      </p:sp>
    </p:spTree>
    <p:extLst>
      <p:ext uri="{BB962C8B-B14F-4D97-AF65-F5344CB8AC3E}">
        <p14:creationId xmlns:p14="http://schemas.microsoft.com/office/powerpoint/2010/main" val="1309159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四倍</a:t>
            </a:r>
            <a:r>
              <a:rPr lang="zh-CN" altLang="en-US" dirty="0" smtClean="0"/>
              <a:t>役满 </a:t>
            </a:r>
            <a:r>
              <a:rPr lang="en-US" altLang="zh-CN" dirty="0" smtClean="0"/>
              <a:t>– </a:t>
            </a:r>
            <a:r>
              <a:rPr lang="zh-CN" altLang="en-US" dirty="0" smtClean="0"/>
              <a:t>分析性质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77012"/>
                <a:ext cx="8596668" cy="4750165"/>
              </a:xfrm>
            </p:spPr>
            <p:txBody>
              <a:bodyPr>
                <a:noAutofit/>
              </a:bodyPr>
              <a:lstStyle/>
              <a:p>
                <a:r>
                  <a:rPr lang="zh-CN" altLang="en-US" sz="2000" b="1" dirty="0" smtClean="0"/>
                  <a:t>引理</a:t>
                </a:r>
                <a:r>
                  <a:rPr lang="en-US" altLang="zh-CN" sz="2000" b="1" dirty="0" smtClean="0"/>
                  <a:t>. </a:t>
                </a:r>
                <a:r>
                  <a:rPr lang="zh-CN" altLang="en-US" sz="2000" dirty="0"/>
                  <a:t>对于一个联通块</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zh-CN" altLang="en-US" sz="2000" dirty="0"/>
                  <a:t>，我们设满足在</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zh-CN" altLang="en-US" sz="2000" dirty="0"/>
                  <a:t> 中且到</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zh-CN" altLang="en-US" sz="2000" dirty="0"/>
                  <a:t> 中任意点距离都</a:t>
                </a:r>
                <a:r>
                  <a:rPr lang="en-US" altLang="zh-CN" sz="2000" dirty="0"/>
                  <a:t>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𝐿</m:t>
                    </m:r>
                  </m:oMath>
                </a14:m>
                <a:r>
                  <a:rPr lang="zh-CN" altLang="en-US" sz="2000" dirty="0"/>
                  <a:t> 的点集为</a:t>
                </a:r>
                <a:r>
                  <a:rPr lang="en-US" altLang="zh-CN" sz="2000" dirty="0"/>
                  <a:t> </a:t>
                </a:r>
                <a14:m>
                  <m:oMath xmlns:m="http://schemas.openxmlformats.org/officeDocument/2006/math">
                    <m:r>
                      <a:rPr lang="en-US" altLang="zh-CN" sz="2000" i="1">
                        <a:latin typeface="Cambria Math" panose="02040503050406030204" pitchFamily="18" charset="0"/>
                      </a:rPr>
                      <m:t>𝑇</m:t>
                    </m:r>
                  </m:oMath>
                </a14:m>
                <a:r>
                  <a:rPr lang="zh-CN" altLang="en-US" sz="2000" dirty="0"/>
                  <a:t>，则</a:t>
                </a:r>
                <a:r>
                  <a:rPr lang="en-US" altLang="zh-CN" sz="2000" dirty="0"/>
                  <a:t> </a:t>
                </a:r>
                <a14:m>
                  <m:oMath xmlns:m="http://schemas.openxmlformats.org/officeDocument/2006/math">
                    <m:r>
                      <a:rPr lang="en-US" altLang="zh-CN" sz="2000" i="1">
                        <a:latin typeface="Cambria Math" panose="02040503050406030204" pitchFamily="18" charset="0"/>
                      </a:rPr>
                      <m:t>𝑇</m:t>
                    </m:r>
                  </m:oMath>
                </a14:m>
                <a:r>
                  <a:rPr lang="zh-CN" altLang="en-US" sz="2000" dirty="0"/>
                  <a:t> 也是一个联通块</a:t>
                </a:r>
                <a:endParaRPr lang="en-US" altLang="zh-CN" sz="2000" dirty="0"/>
              </a:p>
              <a:p>
                <a:r>
                  <a:rPr lang="zh-CN" altLang="en-US" sz="2000" b="1" dirty="0" smtClean="0"/>
                  <a:t>推论</a:t>
                </a:r>
                <a:r>
                  <a:rPr lang="en-US" altLang="zh-CN" sz="2000" b="1" dirty="0" smtClean="0"/>
                  <a:t>.</a:t>
                </a:r>
                <a:r>
                  <a:rPr lang="en-US" altLang="zh-CN" sz="2000" dirty="0" smtClean="0"/>
                  <a:t> </a:t>
                </a:r>
                <a:r>
                  <a:rPr lang="zh-CN" altLang="en-US" sz="2000" dirty="0"/>
                  <a:t>对于一个选</a:t>
                </a:r>
                <a:r>
                  <a:rPr lang="en-US" altLang="zh-CN" sz="2000" dirty="0"/>
                  <a:t> </a:t>
                </a:r>
                <a14:m>
                  <m:oMath xmlns:m="http://schemas.openxmlformats.org/officeDocument/2006/math">
                    <m:r>
                      <a:rPr lang="en-US" altLang="zh-CN" sz="2000" i="1">
                        <a:latin typeface="Cambria Math" panose="02040503050406030204" pitchFamily="18" charset="0"/>
                      </a:rPr>
                      <m:t>𝑘</m:t>
                    </m:r>
                  </m:oMath>
                </a14:m>
                <a:r>
                  <a:rPr lang="zh-CN" altLang="en-US" sz="2000" dirty="0"/>
                  <a:t> 个联通块方案</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 …,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𝑘</m:t>
                        </m:r>
                      </m:sub>
                    </m:sSub>
                  </m:oMath>
                </a14:m>
                <a:r>
                  <a:rPr lang="zh-CN" altLang="en-US" sz="2000" dirty="0"/>
                  <a:t>，我们假设其满足条件的中心点集合为</a:t>
                </a:r>
                <a:r>
                  <a:rPr lang="en-US" altLang="zh-CN" sz="2000" dirty="0"/>
                  <a:t> </a:t>
                </a:r>
                <a14:m>
                  <m:oMath xmlns:m="http://schemas.openxmlformats.org/officeDocument/2006/math">
                    <m:r>
                      <a:rPr lang="en-US" altLang="zh-CN" sz="2000" i="1">
                        <a:latin typeface="Cambria Math" panose="02040503050406030204" pitchFamily="18" charset="0"/>
                      </a:rPr>
                      <m:t>𝑇</m:t>
                    </m:r>
                  </m:oMath>
                </a14:m>
                <a:r>
                  <a:rPr lang="zh-CN" altLang="en-US" sz="2000" dirty="0"/>
                  <a:t>，则</a:t>
                </a:r>
                <a:r>
                  <a:rPr lang="en-US" altLang="zh-CN" sz="2000" dirty="0"/>
                  <a:t> </a:t>
                </a:r>
                <a14:m>
                  <m:oMath xmlns:m="http://schemas.openxmlformats.org/officeDocument/2006/math">
                    <m:r>
                      <a:rPr lang="en-US" altLang="zh-CN" sz="2000" i="1">
                        <a:latin typeface="Cambria Math" panose="02040503050406030204" pitchFamily="18" charset="0"/>
                      </a:rPr>
                      <m:t>𝑇</m:t>
                    </m:r>
                  </m:oMath>
                </a14:m>
                <a:r>
                  <a:rPr lang="zh-CN" altLang="en-US" sz="2000" dirty="0"/>
                  <a:t> 也是树上的一个联通块</a:t>
                </a:r>
                <a:endParaRPr lang="en-US" altLang="zh-CN" sz="2000" dirty="0"/>
              </a:p>
              <a:p>
                <a:r>
                  <a:rPr lang="zh-CN" altLang="en-US" sz="2000" dirty="0"/>
                  <a:t>注意到对于一个树上的联通块，我们设它的点集为</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zh-CN" altLang="en-US" sz="2000" dirty="0"/>
                  <a:t>，我们设</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zh-CN" altLang="en-US" sz="2000" dirty="0"/>
                  <a:t> 的导出子图的边集为</a:t>
                </a:r>
                <a:r>
                  <a:rPr lang="en-US" altLang="zh-CN" sz="2000" dirty="0"/>
                  <a:t> </a:t>
                </a:r>
                <a14:m>
                  <m:oMath xmlns:m="http://schemas.openxmlformats.org/officeDocument/2006/math">
                    <m:r>
                      <a:rPr lang="en-US" altLang="zh-CN" sz="2000" i="1">
                        <a:latin typeface="Cambria Math" panose="02040503050406030204" pitchFamily="18" charset="0"/>
                      </a:rPr>
                      <m:t>𝑇</m:t>
                    </m:r>
                  </m:oMath>
                </a14:m>
                <a:r>
                  <a:rPr lang="zh-CN" altLang="en-US" sz="2000" dirty="0"/>
                  <a:t>，则有</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𝑇</m:t>
                        </m:r>
                      </m:e>
                    </m:d>
                    <m:r>
                      <a:rPr lang="en-US" altLang="zh-CN" sz="2000" i="1">
                        <a:latin typeface="Cambria Math" panose="02040503050406030204" pitchFamily="18" charset="0"/>
                      </a:rPr>
                      <m:t>=1</m:t>
                    </m:r>
                  </m:oMath>
                </a14:m>
                <a:endParaRPr lang="en-US" altLang="zh-CN" sz="2000" dirty="0"/>
              </a:p>
              <a:p>
                <a:r>
                  <a:rPr lang="zh-CN" altLang="en-US" sz="2000" dirty="0"/>
                  <a:t>我们定义</a:t>
                </a:r>
                <a:r>
                  <a:rPr lang="en-US" altLang="zh-CN" sz="2000" dirty="0"/>
                  <a:t> </a:t>
                </a:r>
                <a14:m>
                  <m:oMath xmlns:m="http://schemas.openxmlformats.org/officeDocument/2006/math">
                    <m:r>
                      <a:rPr lang="en-US" altLang="zh-CN" sz="2000" i="1">
                        <a:latin typeface="Cambria Math" panose="02040503050406030204" pitchFamily="18" charset="0"/>
                      </a:rPr>
                      <m:t>𝑥</m:t>
                    </m:r>
                  </m:oMath>
                </a14:m>
                <a:r>
                  <a:rPr lang="en-US" altLang="zh-CN" sz="2000" dirty="0"/>
                  <a:t> </a:t>
                </a:r>
                <a:r>
                  <a:rPr lang="zh-CN" altLang="en-US" sz="2000" dirty="0"/>
                  <a:t>可以控制联通块</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zh-CN" altLang="en-US" sz="2000" dirty="0"/>
                  <a:t>，当且仅当</a:t>
                </a:r>
                <a:r>
                  <a:rPr lang="en-US" altLang="zh-CN" sz="2000" dirty="0"/>
                  <a:t> </a:t>
                </a:r>
                <a14:m>
                  <m:oMath xmlns:m="http://schemas.openxmlformats.org/officeDocument/2006/math">
                    <m:r>
                      <a:rPr lang="en-US" altLang="zh-CN" sz="2000" i="1">
                        <a:latin typeface="Cambria Math" panose="02040503050406030204" pitchFamily="18" charset="0"/>
                      </a:rPr>
                      <m:t>𝑥</m:t>
                    </m:r>
                  </m:oMath>
                </a14:m>
                <a:r>
                  <a:rPr lang="en-US" altLang="zh-CN" sz="2000" dirty="0"/>
                  <a:t> </a:t>
                </a:r>
                <a:r>
                  <a:rPr lang="zh-CN" altLang="en-US" sz="2000" dirty="0"/>
                  <a:t>可以是</a:t>
                </a:r>
                <a:r>
                  <a:rPr lang="en-US" altLang="zh-CN" sz="2000" dirty="0"/>
                  <a:t> </a:t>
                </a:r>
                <a14:m>
                  <m:oMath xmlns:m="http://schemas.openxmlformats.org/officeDocument/2006/math">
                    <m:r>
                      <a:rPr lang="en-US" altLang="zh-CN" sz="2000" i="1">
                        <a:latin typeface="Cambria Math" panose="02040503050406030204" pitchFamily="18" charset="0"/>
                      </a:rPr>
                      <m:t>𝑆</m:t>
                    </m:r>
                  </m:oMath>
                </a14:m>
                <a:r>
                  <a:rPr lang="en-US" altLang="zh-CN" sz="2000" dirty="0"/>
                  <a:t> </a:t>
                </a:r>
                <a:r>
                  <a:rPr lang="zh-CN" altLang="en-US" sz="2000" dirty="0"/>
                  <a:t>的中心点</a:t>
                </a:r>
                <a:endParaRPr lang="en-US" altLang="zh-CN" sz="2000" dirty="0"/>
              </a:p>
              <a:p>
                <a:r>
                  <a:rPr lang="zh-CN" altLang="en-US" sz="2000" dirty="0"/>
                  <a:t>若我们假设</a:t>
                </a:r>
                <a14:m>
                  <m:oMath xmlns:m="http://schemas.openxmlformats.org/officeDocument/2006/math">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oMath>
                </a14:m>
                <a:r>
                  <a:rPr lang="zh-CN" altLang="en-US" sz="2000" dirty="0"/>
                  <a:t>表示点 </a:t>
                </a:r>
                <a14:m>
                  <m:oMath xmlns:m="http://schemas.openxmlformats.org/officeDocument/2006/math">
                    <m:r>
                      <a:rPr lang="en-US" altLang="zh-CN" sz="2000" i="1">
                        <a:latin typeface="Cambria Math" panose="02040503050406030204" pitchFamily="18" charset="0"/>
                      </a:rPr>
                      <m:t>𝑣</m:t>
                    </m:r>
                  </m:oMath>
                </a14:m>
                <a:r>
                  <a:rPr lang="zh-CN" altLang="en-US" sz="2000" dirty="0"/>
                  <a:t> 控制的联通块数，</a:t>
                </a:r>
                <a14:m>
                  <m:oMath xmlns:m="http://schemas.openxmlformats.org/officeDocument/2006/math">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𝑒</m:t>
                    </m:r>
                    <m:r>
                      <a:rPr lang="en-US" altLang="zh-CN" sz="2000" i="1">
                        <a:latin typeface="Cambria Math" panose="02040503050406030204" pitchFamily="18" charset="0"/>
                      </a:rPr>
                      <m:t>)</m:t>
                    </m:r>
                  </m:oMath>
                </a14:m>
                <a:r>
                  <a:rPr lang="zh-CN" altLang="en-US" sz="2000" dirty="0"/>
                  <a:t>表示边</a:t>
                </a:r>
                <a:r>
                  <a:rPr lang="en-US" altLang="zh-CN" sz="2000" dirty="0"/>
                  <a:t> </a:t>
                </a:r>
                <a14:m>
                  <m:oMath xmlns:m="http://schemas.openxmlformats.org/officeDocument/2006/math">
                    <m:r>
                      <a:rPr lang="en-US" altLang="zh-CN" sz="2000" i="1">
                        <a:latin typeface="Cambria Math" panose="02040503050406030204" pitchFamily="18" charset="0"/>
                      </a:rPr>
                      <m:t>𝑒</m:t>
                    </m:r>
                  </m:oMath>
                </a14:m>
                <a:r>
                  <a:rPr lang="zh-CN" altLang="en-US" sz="2000" dirty="0"/>
                  <a:t> 的两个端点都控制的联通块数，则答案就为</a:t>
                </a:r>
                <a:endParaRPr lang="en-US" altLang="zh-CN" sz="200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𝑉</m:t>
                          </m:r>
                        </m:sub>
                        <m:sup/>
                        <m:e>
                          <m:r>
                            <a:rPr lang="en-US" altLang="zh-CN" sz="2000" i="1">
                              <a:latin typeface="Cambria Math" panose="02040503050406030204" pitchFamily="18" charset="0"/>
                            </a:rPr>
                            <m:t>𝑓</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e>
                            <m:sup>
                              <m:r>
                                <a:rPr lang="en-US" altLang="zh-CN" sz="2000" i="1">
                                  <a:latin typeface="Cambria Math" panose="02040503050406030204" pitchFamily="18" charset="0"/>
                                </a:rPr>
                                <m:t>𝑘</m:t>
                              </m:r>
                            </m:sup>
                          </m:sSup>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sub>
                        <m:sup/>
                        <m:e>
                          <m:r>
                            <a:rPr lang="en-US" altLang="zh-CN" sz="2000" i="1">
                              <a:latin typeface="Cambria Math" panose="02040503050406030204" pitchFamily="18" charset="0"/>
                            </a:rPr>
                            <m:t>𝑔</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𝑒</m:t>
                                  </m:r>
                                </m:e>
                              </m:d>
                            </m:e>
                            <m:sup>
                              <m:r>
                                <a:rPr lang="en-US" altLang="zh-CN" sz="2000" i="1">
                                  <a:latin typeface="Cambria Math" panose="02040503050406030204" pitchFamily="18" charset="0"/>
                                </a:rPr>
                                <m:t>𝑘</m:t>
                              </m:r>
                            </m:sup>
                          </m:sSup>
                        </m:e>
                      </m:nary>
                    </m:oMath>
                  </m:oMathPara>
                </a14:m>
                <a:endParaRPr lang="en-US" altLang="zh-CN" sz="2000" dirty="0"/>
              </a:p>
              <a:p>
                <a:r>
                  <a:rPr lang="zh-CN" altLang="en-US" sz="2000" dirty="0"/>
                  <a:t>因为</a:t>
                </a:r>
                <a:r>
                  <a:rPr lang="en-US" altLang="zh-CN" sz="2000" dirty="0"/>
                  <a:t> </a:t>
                </a:r>
                <a14:m>
                  <m:oMath xmlns:m="http://schemas.openxmlformats.org/officeDocument/2006/math">
                    <m:r>
                      <a:rPr lang="en-US" altLang="zh-CN" sz="2000" i="1">
                        <a:latin typeface="Cambria Math" panose="02040503050406030204" pitchFamily="18" charset="0"/>
                      </a:rPr>
                      <m:t>𝑘</m:t>
                    </m:r>
                  </m:oMath>
                </a14:m>
                <a:r>
                  <a:rPr lang="zh-CN" altLang="en-US" sz="2000" dirty="0"/>
                  <a:t> 个联通块同时被</a:t>
                </a:r>
                <a:r>
                  <a:rPr lang="en-US" altLang="zh-CN" sz="2000" dirty="0"/>
                  <a:t> </a:t>
                </a:r>
                <a14:m>
                  <m:oMath xmlns:m="http://schemas.openxmlformats.org/officeDocument/2006/math">
                    <m:r>
                      <a:rPr lang="en-US" altLang="zh-CN" sz="2000" i="1">
                        <a:latin typeface="Cambria Math" panose="02040503050406030204" pitchFamily="18" charset="0"/>
                      </a:rPr>
                      <m:t>𝑣</m:t>
                    </m:r>
                  </m:oMath>
                </a14:m>
                <a:r>
                  <a:rPr lang="zh-CN" altLang="en-US" sz="2000" dirty="0"/>
                  <a:t> 控制的方案数是</a:t>
                </a:r>
                <a:r>
                  <a:rPr lang="en-US" altLang="zh-CN" sz="2000" dirty="0"/>
                  <a:t> </a:t>
                </a:r>
                <a14:m>
                  <m:oMath xmlns:m="http://schemas.openxmlformats.org/officeDocument/2006/math">
                    <m:r>
                      <a:rPr lang="en-US" altLang="zh-CN" sz="2000" i="1">
                        <a:latin typeface="Cambria Math" panose="02040503050406030204" pitchFamily="18" charset="0"/>
                      </a:rPr>
                      <m:t>𝑓</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e>
                      <m:sup>
                        <m:r>
                          <a:rPr lang="en-US" altLang="zh-CN" sz="2000" i="1">
                            <a:latin typeface="Cambria Math" panose="02040503050406030204" pitchFamily="18" charset="0"/>
                          </a:rPr>
                          <m:t>𝑘</m:t>
                        </m:r>
                      </m:sup>
                    </m:sSup>
                  </m:oMath>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77012"/>
                <a:ext cx="8596668" cy="4750165"/>
              </a:xfrm>
              <a:blipFill>
                <a:blip r:embed="rId3"/>
                <a:stretch>
                  <a:fillRect l="-284" t="-899"/>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7489587" y="5043021"/>
            <a:ext cx="4265730" cy="1228530"/>
          </a:xfrm>
          <a:prstGeom prst="rect">
            <a:avLst/>
          </a:prstGeom>
        </p:spPr>
      </p:pic>
    </p:spTree>
    <p:extLst>
      <p:ext uri="{BB962C8B-B14F-4D97-AF65-F5344CB8AC3E}">
        <p14:creationId xmlns:p14="http://schemas.microsoft.com/office/powerpoint/2010/main" val="37854616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四倍</a:t>
            </a:r>
            <a:r>
              <a:rPr lang="zh-CN" altLang="en-US" dirty="0" smtClean="0"/>
              <a:t>役满 </a:t>
            </a:r>
            <a:r>
              <a:rPr lang="en-US" altLang="zh-CN" dirty="0" smtClean="0"/>
              <a:t>– </a:t>
            </a:r>
            <a:r>
              <a:rPr lang="zh-CN" altLang="en-US" dirty="0" smtClean="0"/>
              <a:t>朴素</a:t>
            </a:r>
            <a:r>
              <a:rPr lang="en-US" altLang="zh-CN" dirty="0" smtClean="0"/>
              <a:t>DP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187457"/>
              </a:xfrm>
            </p:spPr>
            <p:txBody>
              <a:bodyPr>
                <a:noAutofit/>
              </a:bodyPr>
              <a:lstStyle/>
              <a:p>
                <a:r>
                  <a:rPr lang="zh-CN" altLang="en-US" sz="2000" dirty="0" smtClean="0"/>
                  <a:t>我们设</a:t>
                </a:r>
                <a:r>
                  <a:rPr lang="en-US" altLang="zh-CN" sz="2000" dirty="0"/>
                  <a:t> </a:t>
                </a:r>
                <a14:m>
                  <m:oMath xmlns:m="http://schemas.openxmlformats.org/officeDocument/2006/math">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−1</m:t>
                    </m:r>
                  </m:oMath>
                </a14:m>
                <a:r>
                  <a:rPr lang="zh-CN" altLang="en-US" sz="2000" dirty="0"/>
                  <a:t> 表示以</a:t>
                </a:r>
                <a:r>
                  <a:rPr lang="en-US" altLang="zh-CN" sz="2000" dirty="0"/>
                  <a:t> </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 </m:t>
                    </m:r>
                    <m:r>
                      <a:rPr lang="zh-CN" altLang="en-US" sz="2000" i="1">
                        <a:latin typeface="Cambria Math" panose="02040503050406030204" pitchFamily="18" charset="0"/>
                      </a:rPr>
                      <m:t>为</m:t>
                    </m:r>
                  </m:oMath>
                </a14:m>
                <a:r>
                  <a:rPr lang="zh-CN" altLang="en-US" sz="2000" dirty="0"/>
                  <a:t>根的子树中包含</a:t>
                </a:r>
                <a:r>
                  <a:rPr lang="en-US" altLang="zh-CN" sz="2000" dirty="0"/>
                  <a:t> </a:t>
                </a:r>
                <a14:m>
                  <m:oMath xmlns:m="http://schemas.openxmlformats.org/officeDocument/2006/math">
                    <m:r>
                      <a:rPr lang="en-US" altLang="zh-CN" sz="2000" i="1">
                        <a:latin typeface="Cambria Math" panose="02040503050406030204" pitchFamily="18" charset="0"/>
                      </a:rPr>
                      <m:t>𝑖</m:t>
                    </m:r>
                  </m:oMath>
                </a14:m>
                <a:r>
                  <a:rPr lang="zh-CN" altLang="en-US" sz="2000" dirty="0"/>
                  <a:t> 且深度不超过</a:t>
                </a:r>
                <a:r>
                  <a:rPr lang="en-US" altLang="zh-CN" sz="2000" dirty="0"/>
                  <a:t> </a:t>
                </a:r>
                <a14:m>
                  <m:oMath xmlns:m="http://schemas.openxmlformats.org/officeDocument/2006/math">
                    <m:r>
                      <a:rPr lang="en-US" altLang="zh-CN" sz="2000" i="1">
                        <a:latin typeface="Cambria Math" panose="02040503050406030204" pitchFamily="18" charset="0"/>
                      </a:rPr>
                      <m:t>𝑗</m:t>
                    </m:r>
                  </m:oMath>
                </a14:m>
                <a:r>
                  <a:rPr lang="zh-CN" altLang="en-US" sz="2000" dirty="0"/>
                  <a:t> 的联通块数，</a:t>
                </a:r>
                <a14:m>
                  <m:oMath xmlns:m="http://schemas.openxmlformats.org/officeDocument/2006/math">
                    <m:r>
                      <a:rPr lang="en-US" altLang="zh-CN" sz="2000" i="1">
                        <a:latin typeface="Cambria Math" panose="02040503050406030204" pitchFamily="18" charset="0"/>
                      </a:rPr>
                      <m:t>𝑢</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oMath>
                </a14:m>
                <a:r>
                  <a:rPr lang="zh-CN" altLang="en-US" sz="2000" dirty="0"/>
                  <a:t>表示包含</a:t>
                </a:r>
                <a:r>
                  <a:rPr lang="en-US" altLang="zh-CN" sz="2000" dirty="0"/>
                  <a:t> </a:t>
                </a:r>
                <a14:m>
                  <m:oMath xmlns:m="http://schemas.openxmlformats.org/officeDocument/2006/math">
                    <m:r>
                      <a:rPr lang="en-US" altLang="zh-CN" sz="2000" i="1">
                        <a:latin typeface="Cambria Math" panose="02040503050406030204" pitchFamily="18" charset="0"/>
                      </a:rPr>
                      <m:t>𝑖</m:t>
                    </m:r>
                  </m:oMath>
                </a14:m>
                <a:r>
                  <a:rPr lang="zh-CN" altLang="en-US" sz="2000" dirty="0"/>
                  <a:t> 且不包含以</a:t>
                </a:r>
                <a:r>
                  <a:rPr lang="en-US" altLang="zh-CN" sz="2000" dirty="0"/>
                  <a:t> </a:t>
                </a:r>
                <a14:m>
                  <m:oMath xmlns:m="http://schemas.openxmlformats.org/officeDocument/2006/math">
                    <m:r>
                      <a:rPr lang="en-US" altLang="zh-CN" sz="2000" i="1">
                        <a:latin typeface="Cambria Math" panose="02040503050406030204" pitchFamily="18" charset="0"/>
                      </a:rPr>
                      <m:t>𝑖</m:t>
                    </m:r>
                  </m:oMath>
                </a14:m>
                <a:r>
                  <a:rPr lang="zh-CN" altLang="en-US" sz="2000" dirty="0"/>
                  <a:t> 为根的子树内其它点的深度不超过</a:t>
                </a:r>
                <a:r>
                  <a:rPr lang="en-US" altLang="zh-CN" sz="2000" dirty="0"/>
                  <a:t> </a:t>
                </a:r>
                <a14:m>
                  <m:oMath xmlns:m="http://schemas.openxmlformats.org/officeDocument/2006/math">
                    <m:r>
                      <a:rPr lang="en-US" altLang="zh-CN" sz="2000" i="1">
                        <a:latin typeface="Cambria Math" panose="02040503050406030204" pitchFamily="18" charset="0"/>
                      </a:rPr>
                      <m:t>𝑗</m:t>
                    </m:r>
                  </m:oMath>
                </a14:m>
                <a:r>
                  <a:rPr lang="zh-CN" altLang="en-US" sz="2000" dirty="0"/>
                  <a:t> 的联通块数，转移：</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𝑐h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b>
                        <m:sup/>
                        <m:e>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m:t>
                              </m:r>
                            </m:sub>
                          </m:sSub>
                        </m:e>
                      </m:nary>
                      <m:r>
                        <a:rPr lang="en-US" altLang="zh-CN" sz="2000" i="1">
                          <a:latin typeface="Cambria Math" panose="02040503050406030204" pitchFamily="18" charset="0"/>
                        </a:rPr>
                        <m:t>+1</m:t>
                      </m:r>
                    </m:oMath>
                  </m:oMathPara>
                </a14:m>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𝑢</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𝑢</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m:t>
                          </m:r>
                        </m:sub>
                      </m:sSub>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𝑐h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sub>
                        <m:sup/>
                        <m:e>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−2</m:t>
                              </m:r>
                            </m:sub>
                          </m:sSub>
                        </m:e>
                      </m:nary>
                      <m:r>
                        <a:rPr lang="en-US" altLang="zh-CN" sz="2000" i="1">
                          <a:latin typeface="Cambria Math" panose="02040503050406030204" pitchFamily="18" charset="0"/>
                        </a:rPr>
                        <m:t>+1</m:t>
                      </m:r>
                    </m:oMath>
                  </m:oMathPara>
                </a14:m>
                <a:endParaRPr lang="en-US" altLang="zh-CN" sz="2000" dirty="0"/>
              </a:p>
              <a:p>
                <a:r>
                  <a:rPr lang="en-US" altLang="zh-CN" sz="2000" dirty="0"/>
                  <a:t>DFS </a:t>
                </a:r>
                <a:r>
                  <a:rPr lang="zh-CN" altLang="en-US" sz="2000" dirty="0"/>
                  <a:t>两遍，第一遍算</a:t>
                </a:r>
                <a:r>
                  <a:rPr lang="en-US" altLang="zh-CN" sz="2000" dirty="0"/>
                  <a:t> </a:t>
                </a:r>
                <a14:m>
                  <m:oMath xmlns:m="http://schemas.openxmlformats.org/officeDocument/2006/math">
                    <m:r>
                      <a:rPr lang="en-US" altLang="zh-CN" sz="2000" i="1">
                        <a:latin typeface="Cambria Math" panose="02040503050406030204" pitchFamily="18" charset="0"/>
                      </a:rPr>
                      <m:t>𝑑𝑝</m:t>
                    </m:r>
                  </m:oMath>
                </a14:m>
                <a:r>
                  <a:rPr lang="zh-CN" altLang="en-US" sz="2000" dirty="0"/>
                  <a:t>，第二遍算</a:t>
                </a:r>
                <a:r>
                  <a:rPr lang="en-US" altLang="zh-CN" sz="2000" dirty="0"/>
                  <a:t> </a:t>
                </a:r>
                <a14:m>
                  <m:oMath xmlns:m="http://schemas.openxmlformats.org/officeDocument/2006/math">
                    <m:r>
                      <a:rPr lang="en-US" altLang="zh-CN" sz="2000" i="1">
                        <a:latin typeface="Cambria Math" panose="02040503050406030204" pitchFamily="18" charset="0"/>
                      </a:rPr>
                      <m:t>𝑢𝑝</m:t>
                    </m:r>
                  </m:oMath>
                </a14:m>
                <a:r>
                  <a:rPr lang="en-US" altLang="zh-CN" sz="2000" dirty="0"/>
                  <a:t> </a:t>
                </a:r>
                <a:r>
                  <a:rPr lang="zh-CN" altLang="en-US" sz="2000" dirty="0"/>
                  <a:t>即可</a:t>
                </a:r>
                <a:r>
                  <a:rPr lang="zh-CN" altLang="en-US" sz="2000" dirty="0" smtClean="0"/>
                  <a:t>。</a:t>
                </a:r>
                <a:endParaRPr lang="en-US" altLang="zh-CN" sz="2000" dirty="0" smtClean="0"/>
              </a:p>
              <a:p>
                <a:r>
                  <a:rPr lang="zh-CN" altLang="en-US" sz="2000" dirty="0" smtClean="0"/>
                  <a:t>那么</a:t>
                </a:r>
                <a14:m>
                  <m:oMath xmlns:m="http://schemas.openxmlformats.org/officeDocument/2006/math">
                    <m:r>
                      <a:rPr lang="zh-CN" altLang="en-US" sz="2000" i="1">
                        <a:latin typeface="Cambria Math" panose="02040503050406030204" pitchFamily="18" charset="0"/>
                      </a:rPr>
                      <m:t>此时</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oMath>
                </a14:m>
                <a:r>
                  <a:rPr lang="zh-CN" altLang="en-US" sz="2000" dirty="0" smtClean="0"/>
                  <a:t>就可以直接用对应的</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 和 </a:t>
                </a:r>
                <a14:m>
                  <m:oMath xmlns:m="http://schemas.openxmlformats.org/officeDocument/2006/math">
                    <m:r>
                      <a:rPr lang="en-US" altLang="zh-CN" sz="2000" b="0" i="1" smtClean="0">
                        <a:latin typeface="Cambria Math" panose="02040503050406030204" pitchFamily="18" charset="0"/>
                      </a:rPr>
                      <m:t>𝑢𝑝</m:t>
                    </m:r>
                  </m:oMath>
                </a14:m>
                <a:r>
                  <a:rPr lang="zh-CN" altLang="en-US" sz="2000" dirty="0" smtClean="0"/>
                  <a:t> 相乘得到，就等于</a:t>
                </a:r>
                <a:r>
                  <a:rPr lang="en-US" altLang="zh-CN" sz="2000" dirty="0" smtClean="0"/>
                  <a:t> </a:t>
                </a:r>
                <a14:m>
                  <m:oMath xmlns:m="http://schemas.openxmlformats.org/officeDocument/2006/math">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sub>
                    </m:sSub>
                  </m:oMath>
                </a14:m>
                <a:r>
                  <a:rPr lang="zh-CN" altLang="en-US" sz="2000" dirty="0" smtClean="0"/>
                  <a:t>。</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𝑒</m:t>
                        </m:r>
                      </m:e>
                    </m:d>
                  </m:oMath>
                </a14:m>
                <a:r>
                  <a:rPr lang="zh-CN" altLang="en-US" sz="2000" dirty="0"/>
                  <a:t>也可以类似的求。</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𝑒</m:t>
                        </m:r>
                      </m:e>
                    </m:d>
                  </m:oMath>
                </a14:m>
                <a:r>
                  <a:rPr lang="zh-CN" altLang="en-US" sz="2000" dirty="0"/>
                  <a:t>的要求是两端点对应的子树深度都</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−1</m:t>
                    </m:r>
                  </m:oMath>
                </a14:m>
                <a:endParaRPr lang="en-US" altLang="zh-CN" sz="2000" dirty="0"/>
              </a:p>
              <a:p>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187457"/>
              </a:xfrm>
              <a:blipFill>
                <a:blip r:embed="rId3"/>
                <a:stretch>
                  <a:fillRect l="-284" t="-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0373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四倍</a:t>
            </a:r>
            <a:r>
              <a:rPr lang="zh-CN" altLang="en-US" dirty="0" smtClean="0"/>
              <a:t>役满 </a:t>
            </a:r>
            <a:r>
              <a:rPr lang="en-US" altLang="zh-CN" dirty="0" smtClean="0"/>
              <a:t>– </a:t>
            </a:r>
            <a:r>
              <a:rPr lang="zh-CN" altLang="en-US" dirty="0" smtClean="0"/>
              <a:t>长链剖分优化</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569916"/>
                <a:ext cx="8596668" cy="4848469"/>
              </a:xfrm>
            </p:spPr>
            <p:txBody>
              <a:bodyPr>
                <a:noAutofit/>
              </a:bodyPr>
              <a:lstStyle/>
              <a:p>
                <a:r>
                  <a:rPr lang="zh-CN" altLang="en-US" sz="2000" dirty="0" smtClean="0"/>
                  <a:t>我们看到这个朴素 </a:t>
                </a:r>
                <a:r>
                  <a:rPr lang="en-US" altLang="zh-CN" sz="2000" dirty="0" smtClean="0"/>
                  <a:t>DP </a:t>
                </a:r>
                <a:r>
                  <a:rPr lang="zh-CN" altLang="en-US" sz="2000" dirty="0" smtClean="0"/>
                  <a:t>的第二维是和深度相关的，</a:t>
                </a:r>
                <a:r>
                  <a:rPr lang="zh-CN" altLang="en-US" sz="2000" dirty="0"/>
                  <a:t>因此</a:t>
                </a:r>
                <a:r>
                  <a:rPr lang="zh-CN" altLang="en-US" sz="2000" dirty="0" smtClean="0"/>
                  <a:t>就能考虑用之前提到的长链剖分优化这个</a:t>
                </a:r>
                <a:r>
                  <a:rPr lang="en-US" altLang="zh-CN" sz="2000" dirty="0"/>
                  <a:t> </a:t>
                </a:r>
                <a:r>
                  <a:rPr lang="en-US" altLang="zh-CN" sz="2000" dirty="0" smtClean="0"/>
                  <a:t>DP</a:t>
                </a:r>
                <a:r>
                  <a:rPr lang="zh-CN" altLang="en-US" sz="2000" dirty="0" smtClean="0"/>
                  <a:t>，这里是需要处理自顶向下的情况的。我们需要的是一个数据结构，可以把一个短儿子的信息合并到长儿子上。</a:t>
                </a:r>
                <a:endParaRPr lang="en-US" altLang="zh-CN" sz="2000" dirty="0" smtClean="0"/>
              </a:p>
              <a:p>
                <a:r>
                  <a:rPr lang="zh-CN" altLang="en-US" sz="2000" dirty="0" smtClean="0"/>
                  <a:t>我们每次需要将短儿子的 </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 合并到长儿子上时，就在长儿子上对应的位置做修改，这部分是一个单点修改。但是由于我们</a:t>
                </a:r>
                <a:r>
                  <a:rPr lang="en-US" altLang="zh-CN" sz="2000" dirty="0" smtClean="0"/>
                  <a:t> </a:t>
                </a:r>
                <a14:m>
                  <m:oMath xmlns:m="http://schemas.openxmlformats.org/officeDocument/2006/math">
                    <m:r>
                      <a:rPr lang="en-US" altLang="zh-CN" sz="2000" b="0" i="1" smtClean="0">
                        <a:latin typeface="Cambria Math" panose="02040503050406030204" pitchFamily="18" charset="0"/>
                      </a:rPr>
                      <m:t>𝑑</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en-US" altLang="zh-CN" sz="2000" dirty="0" smtClean="0"/>
                  <a:t> </a:t>
                </a:r>
                <a:r>
                  <a:rPr lang="zh-CN" altLang="en-US" sz="2000" dirty="0" smtClean="0"/>
                  <a:t>的定义为深度不超过</a:t>
                </a:r>
                <a:r>
                  <a:rPr lang="en-US" altLang="zh-CN" sz="2000" dirty="0" smtClean="0"/>
                  <a:t> </a:t>
                </a:r>
                <a14:m>
                  <m:oMath xmlns:m="http://schemas.openxmlformats.org/officeDocument/2006/math">
                    <m:r>
                      <a:rPr lang="en-US" altLang="zh-CN" sz="2000" b="0" i="1" smtClean="0">
                        <a:latin typeface="Cambria Math" panose="02040503050406030204" pitchFamily="18" charset="0"/>
                      </a:rPr>
                      <m:t>𝑗</m:t>
                    </m:r>
                  </m:oMath>
                </a14:m>
                <a:r>
                  <a:rPr lang="en-US" altLang="zh-CN" sz="2000" dirty="0" smtClean="0"/>
                  <a:t> </a:t>
                </a:r>
                <a:r>
                  <a:rPr lang="zh-CN" altLang="en-US" sz="2000" dirty="0" smtClean="0"/>
                  <a:t>的部分的答案，因此若我们合并的短子树深度为</a:t>
                </a:r>
                <a:r>
                  <a:rPr lang="en-US" altLang="zh-CN" sz="2000" dirty="0" smtClean="0"/>
                  <a:t> </a:t>
                </a:r>
                <a14:m>
                  <m:oMath xmlns:m="http://schemas.openxmlformats.org/officeDocument/2006/math">
                    <m:r>
                      <a:rPr lang="en-US" altLang="zh-CN" sz="2000" b="0" i="1" smtClean="0">
                        <a:latin typeface="Cambria Math" panose="02040503050406030204" pitchFamily="18" charset="0"/>
                      </a:rPr>
                      <m:t>𝑙</m:t>
                    </m:r>
                  </m:oMath>
                </a14:m>
                <a:r>
                  <a:rPr lang="zh-CN" altLang="en-US" sz="2000" dirty="0" smtClean="0"/>
                  <a:t>，那么</a:t>
                </a:r>
                <a:r>
                  <a:rPr lang="zh-CN" altLang="en-US" sz="2000" dirty="0"/>
                  <a:t>它</a:t>
                </a:r>
                <a:r>
                  <a:rPr lang="zh-CN" altLang="en-US" sz="2000" dirty="0" smtClean="0"/>
                  <a:t>会对所有深度大于</a:t>
                </a:r>
                <a:r>
                  <a:rPr lang="en-US" altLang="zh-CN" sz="2000" dirty="0" smtClean="0"/>
                  <a:t> </a:t>
                </a:r>
                <a14:m>
                  <m:oMath xmlns:m="http://schemas.openxmlformats.org/officeDocument/2006/math">
                    <m:r>
                      <a:rPr lang="en-US" altLang="zh-CN" sz="2000" b="0" i="1" smtClean="0">
                        <a:latin typeface="Cambria Math" panose="02040503050406030204" pitchFamily="18" charset="0"/>
                      </a:rPr>
                      <m:t>𝑙</m:t>
                    </m:r>
                  </m:oMath>
                </a14:m>
                <a:r>
                  <a:rPr lang="en-US" altLang="zh-CN" sz="2000" dirty="0" smtClean="0"/>
                  <a:t> </a:t>
                </a:r>
                <a:r>
                  <a:rPr lang="zh-CN" altLang="en-US" sz="2000" dirty="0" smtClean="0"/>
                  <a:t>的部分都产生</a:t>
                </a:r>
                <a:r>
                  <a:rPr lang="en-US" altLang="zh-CN" sz="2000" dirty="0" smtClean="0"/>
                  <a:t> </a:t>
                </a:r>
                <a14:m>
                  <m:oMath xmlns:m="http://schemas.openxmlformats.org/officeDocument/2006/math">
                    <m:r>
                      <a:rPr lang="en-US" altLang="zh-CN" sz="2000" b="0" i="1" smtClean="0">
                        <a:latin typeface="Cambria Math" panose="02040503050406030204" pitchFamily="18" charset="0"/>
                      </a:rPr>
                      <m:t>𝑑</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sub>
                    </m:sSub>
                  </m:oMath>
                </a14:m>
                <a:r>
                  <a:rPr lang="en-US" altLang="zh-CN" sz="2000" dirty="0" smtClean="0"/>
                  <a:t> </a:t>
                </a:r>
                <a:r>
                  <a:rPr lang="zh-CN" altLang="en-US" sz="2000" dirty="0" smtClean="0"/>
                  <a:t>的贡献，这部分是一个区间乘</a:t>
                </a:r>
                <a:endParaRPr lang="en-US" altLang="zh-CN" sz="2000" dirty="0" smtClean="0"/>
              </a:p>
              <a:p>
                <a:r>
                  <a:rPr lang="zh-CN" altLang="en-US" sz="2000" dirty="0"/>
                  <a:t>由于</a:t>
                </a:r>
                <a:r>
                  <a:rPr lang="en-US" altLang="zh-CN" sz="2000" dirty="0"/>
                  <a:t> </a:t>
                </a:r>
                <a14:m>
                  <m:oMath xmlns:m="http://schemas.openxmlformats.org/officeDocument/2006/math">
                    <m:r>
                      <a:rPr lang="en-US" altLang="zh-CN" sz="2000" i="1">
                        <a:latin typeface="Cambria Math" panose="02040503050406030204" pitchFamily="18" charset="0"/>
                      </a:rPr>
                      <m:t>𝑑𝑝</m:t>
                    </m:r>
                  </m:oMath>
                </a14:m>
                <a:r>
                  <a:rPr lang="en-US" altLang="zh-CN" sz="2000" dirty="0"/>
                  <a:t> </a:t>
                </a:r>
                <a:r>
                  <a:rPr lang="zh-CN" altLang="en-US" sz="2000" dirty="0"/>
                  <a:t>的</a:t>
                </a:r>
                <a:r>
                  <a:rPr lang="zh-CN" altLang="en-US" sz="2000" dirty="0" smtClean="0"/>
                  <a:t>时候需要</a:t>
                </a:r>
                <a:r>
                  <a:rPr lang="zh-CN" altLang="en-US" sz="2000" dirty="0"/>
                  <a:t>支持全局加 </a:t>
                </a:r>
                <a14:m>
                  <m:oMath xmlns:m="http://schemas.openxmlformats.org/officeDocument/2006/math">
                    <m:r>
                      <a:rPr lang="en-US" altLang="zh-CN" sz="2000" i="1">
                        <a:latin typeface="Cambria Math" panose="02040503050406030204" pitchFamily="18" charset="0"/>
                      </a:rPr>
                      <m:t>1</m:t>
                    </m:r>
                  </m:oMath>
                </a14:m>
                <a:r>
                  <a:rPr lang="zh-CN" altLang="en-US" sz="2000" dirty="0"/>
                  <a:t>，因此我们还需要实现区间加</a:t>
                </a:r>
                <a:endParaRPr lang="en-US" altLang="zh-CN" sz="2000" dirty="0"/>
              </a:p>
              <a:p>
                <a:r>
                  <a:rPr lang="zh-CN" altLang="en-US" sz="2000" dirty="0" smtClean="0"/>
                  <a:t>由于需要</a:t>
                </a:r>
                <a:r>
                  <a:rPr lang="zh-CN" altLang="en-US" sz="2000" dirty="0"/>
                  <a:t>在自顶向下的时候使用这部分信息，因此</a:t>
                </a:r>
                <a:r>
                  <a:rPr lang="zh-CN" altLang="en-US" sz="2000" dirty="0" smtClean="0"/>
                  <a:t>我们还需要</a:t>
                </a:r>
                <a:r>
                  <a:rPr lang="zh-CN" altLang="en-US" sz="2000" dirty="0"/>
                  <a:t>可持久化</a:t>
                </a:r>
                <a:endParaRPr lang="en-US" altLang="zh-CN" sz="2000" dirty="0"/>
              </a:p>
              <a:p>
                <a:r>
                  <a:rPr lang="zh-CN" altLang="en-US" sz="2000" dirty="0" smtClean="0"/>
                  <a:t>综上所述，可以</a:t>
                </a:r>
                <a:r>
                  <a:rPr lang="zh-CN" altLang="en-US" sz="2000" dirty="0"/>
                  <a:t>直接使用一个可持久化线段树维护</a:t>
                </a:r>
                <a:endParaRPr lang="en-US" altLang="zh-CN" sz="2000" dirty="0"/>
              </a:p>
              <a:p>
                <a:r>
                  <a:rPr lang="zh-CN" altLang="en-US" sz="2000" dirty="0"/>
                  <a:t>注意转移</a:t>
                </a:r>
                <a:r>
                  <a:rPr lang="en-US" altLang="zh-CN" sz="2000" dirty="0"/>
                  <a:t> </a:t>
                </a:r>
                <a14:m>
                  <m:oMath xmlns:m="http://schemas.openxmlformats.org/officeDocument/2006/math">
                    <m:r>
                      <a:rPr lang="en-US" altLang="zh-CN" sz="2000" i="1">
                        <a:latin typeface="Cambria Math" panose="02040503050406030204" pitchFamily="18" charset="0"/>
                      </a:rPr>
                      <m:t>𝑢𝑝</m:t>
                    </m:r>
                  </m:oMath>
                </a14:m>
                <a:r>
                  <a:rPr lang="en-US" altLang="zh-CN" sz="2000" dirty="0"/>
                  <a:t> </a:t>
                </a:r>
                <a:r>
                  <a:rPr lang="zh-CN" altLang="en-US" sz="2000" dirty="0"/>
                  <a:t>的时候由于</a:t>
                </a:r>
                <a:r>
                  <a:rPr lang="en-US" altLang="zh-CN" sz="2000" dirty="0"/>
                  <a:t> </a:t>
                </a:r>
                <a14:m>
                  <m:oMath xmlns:m="http://schemas.openxmlformats.org/officeDocument/2006/math">
                    <m:r>
                      <a:rPr lang="en-US" altLang="zh-CN" sz="2000" i="1">
                        <a:latin typeface="Cambria Math" panose="02040503050406030204" pitchFamily="18" charset="0"/>
                      </a:rPr>
                      <m:t>𝑑𝑝</m:t>
                    </m:r>
                  </m:oMath>
                </a14:m>
                <a:r>
                  <a:rPr lang="en-US" altLang="zh-CN" sz="2000" dirty="0"/>
                  <a:t> </a:t>
                </a:r>
                <a:r>
                  <a:rPr lang="zh-CN" altLang="en-US" sz="2000" dirty="0"/>
                  <a:t>值不一定存在逆元，不能直接除，要用前缀和和后缀和乘起来计算</a:t>
                </a:r>
                <a:endParaRPr lang="en-US" altLang="zh-CN" sz="2000" dirty="0"/>
              </a:p>
              <a:p>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569916"/>
                <a:ext cx="8596668" cy="4848469"/>
              </a:xfrm>
              <a:blipFill>
                <a:blip r:embed="rId3"/>
                <a:stretch>
                  <a:fillRect l="-284" t="-1006" r="-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1674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四倍</a:t>
            </a:r>
            <a:r>
              <a:rPr lang="zh-CN" altLang="en-US" dirty="0" smtClean="0"/>
              <a:t>役满 </a:t>
            </a:r>
            <a:r>
              <a:rPr lang="en-US" altLang="zh-CN" dirty="0" smtClean="0"/>
              <a:t>– </a:t>
            </a:r>
            <a:r>
              <a:rPr lang="zh-CN" altLang="en-US" dirty="0" smtClean="0"/>
              <a:t>可回退化数据结构</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117119"/>
              </a:xfrm>
            </p:spPr>
            <p:txBody>
              <a:bodyPr>
                <a:normAutofit/>
              </a:bodyPr>
              <a:lstStyle/>
              <a:p>
                <a:r>
                  <a:rPr lang="zh-CN" altLang="en-US" sz="2000" dirty="0" smtClean="0"/>
                  <a:t>用可持久化线段树维护序列会导致复杂度变成</a:t>
                </a:r>
                <a:r>
                  <a:rPr lang="en-US" altLang="zh-CN" sz="2000" dirty="0" smtClean="0"/>
                  <a:t>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d>
                  </m:oMath>
                </a14:m>
                <a:r>
                  <a:rPr lang="zh-CN" altLang="en-US" sz="2000" dirty="0" smtClean="0"/>
                  <a:t>，这我们不能接受。因此我们考虑如何将其优化成线性的。</a:t>
                </a:r>
                <a:endParaRPr lang="en-US" altLang="zh-CN" sz="2000" dirty="0" smtClean="0"/>
              </a:p>
              <a:p>
                <a:r>
                  <a:rPr lang="zh-CN" altLang="en-US" sz="2000" dirty="0" smtClean="0"/>
                  <a:t>我们考虑由于是在</a:t>
                </a:r>
                <a:r>
                  <a:rPr lang="en-US" altLang="zh-CN" sz="2000" dirty="0" smtClean="0"/>
                  <a:t> DFS </a:t>
                </a:r>
                <a:r>
                  <a:rPr lang="zh-CN" altLang="en-US" sz="2000" dirty="0" smtClean="0"/>
                  <a:t>序上进行操作，因此只需要可回退化的数据结构，而不是可持久化，因为我们可以充分利用</a:t>
                </a:r>
                <a:r>
                  <a:rPr lang="en-US" altLang="zh-CN" sz="2000" dirty="0" smtClean="0"/>
                  <a:t> DFS </a:t>
                </a:r>
                <a:r>
                  <a:rPr lang="zh-CN" altLang="en-US" sz="2000" dirty="0" smtClean="0"/>
                  <a:t>序本身结构是一个栈的性质。对于</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en-US" altLang="zh-CN" sz="2000" dirty="0" smtClean="0"/>
                  <a:t> </a:t>
                </a:r>
                <a:r>
                  <a:rPr lang="zh-CN" altLang="en-US" sz="2000" dirty="0" smtClean="0"/>
                  <a:t>值的维护，由于</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en-US" altLang="zh-CN" sz="2000" dirty="0" smtClean="0"/>
                  <a:t> </a:t>
                </a:r>
                <a:r>
                  <a:rPr lang="zh-CN" altLang="en-US" sz="2000" dirty="0" smtClean="0"/>
                  <a:t>需要可持久化的原因是我们需要在计算</a:t>
                </a:r>
                <a:r>
                  <a:rPr lang="en-US" altLang="zh-CN" sz="2000" dirty="0" smtClean="0"/>
                  <a:t> </a:t>
                </a:r>
                <a14:m>
                  <m:oMath xmlns:m="http://schemas.openxmlformats.org/officeDocument/2006/math">
                    <m:r>
                      <a:rPr lang="en-US" altLang="zh-CN" sz="2000" b="0" i="1" smtClean="0">
                        <a:latin typeface="Cambria Math" panose="02040503050406030204" pitchFamily="18" charset="0"/>
                      </a:rPr>
                      <m:t>𝑢𝑝</m:t>
                    </m:r>
                  </m:oMath>
                </a14:m>
                <a:r>
                  <a:rPr lang="en-US" altLang="zh-CN" sz="2000" dirty="0" smtClean="0"/>
                  <a:t> </a:t>
                </a:r>
                <a:r>
                  <a:rPr lang="zh-CN" altLang="en-US" sz="2000" dirty="0" smtClean="0"/>
                  <a:t>的时候使用，因此只要我们按</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 的 </a:t>
                </a:r>
                <a:r>
                  <a:rPr lang="en-US" altLang="zh-CN" sz="2000" dirty="0" smtClean="0"/>
                  <a:t>DFS </a:t>
                </a:r>
                <a:r>
                  <a:rPr lang="zh-CN" altLang="en-US" sz="2000" dirty="0" smtClean="0"/>
                  <a:t>的顺序倒过来，再每次把一个</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en-US" altLang="zh-CN" sz="2000" dirty="0" smtClean="0"/>
                  <a:t> </a:t>
                </a:r>
                <a:r>
                  <a:rPr lang="zh-CN" altLang="en-US" sz="2000" dirty="0" smtClean="0"/>
                  <a:t>的版本向回退一个版本即可，就能使其版本栈和 </a:t>
                </a:r>
                <a:r>
                  <a:rPr lang="en-US" altLang="zh-CN" sz="2000" dirty="0" smtClean="0"/>
                  <a:t>DFS </a:t>
                </a:r>
                <a:r>
                  <a:rPr lang="zh-CN" altLang="en-US" sz="2000" dirty="0" smtClean="0"/>
                  <a:t>栈保持一致。而对于</a:t>
                </a:r>
                <a:r>
                  <a:rPr lang="en-US" altLang="zh-CN" sz="2000" dirty="0" smtClean="0"/>
                  <a:t> </a:t>
                </a:r>
                <a14:m>
                  <m:oMath xmlns:m="http://schemas.openxmlformats.org/officeDocument/2006/math">
                    <m:r>
                      <a:rPr lang="en-US" altLang="zh-CN" sz="2000" b="0" i="1" smtClean="0">
                        <a:latin typeface="Cambria Math" panose="02040503050406030204" pitchFamily="18" charset="0"/>
                      </a:rPr>
                      <m:t>𝑢𝑝</m:t>
                    </m:r>
                  </m:oMath>
                </a14:m>
                <a:r>
                  <a:rPr lang="en-US" altLang="zh-CN" sz="2000" dirty="0" smtClean="0"/>
                  <a:t> </a:t>
                </a:r>
                <a:r>
                  <a:rPr lang="zh-CN" altLang="en-US" sz="2000" dirty="0" smtClean="0"/>
                  <a:t>值的维护，由于</a:t>
                </a:r>
                <a:r>
                  <a:rPr lang="en-US" altLang="zh-CN" sz="2000" dirty="0" smtClean="0"/>
                  <a:t> </a:t>
                </a:r>
                <a14:m>
                  <m:oMath xmlns:m="http://schemas.openxmlformats.org/officeDocument/2006/math">
                    <m:r>
                      <a:rPr lang="en-US" altLang="zh-CN" sz="2000" b="0" i="1" smtClean="0">
                        <a:latin typeface="Cambria Math" panose="02040503050406030204" pitchFamily="18" charset="0"/>
                      </a:rPr>
                      <m:t>𝑢𝑝</m:t>
                    </m:r>
                  </m:oMath>
                </a14:m>
                <a:r>
                  <a:rPr lang="en-US" altLang="zh-CN" sz="2000" dirty="0" smtClean="0"/>
                  <a:t> </a:t>
                </a:r>
                <a:r>
                  <a:rPr lang="zh-CN" altLang="en-US" sz="2000" dirty="0" smtClean="0"/>
                  <a:t>值本身是随着</a:t>
                </a:r>
                <a:r>
                  <a:rPr lang="en-US" altLang="zh-CN" sz="2000" dirty="0" smtClean="0"/>
                  <a:t> DFS </a:t>
                </a:r>
                <a:r>
                  <a:rPr lang="zh-CN" altLang="en-US" sz="2000" dirty="0" smtClean="0"/>
                  <a:t>的过程传下来的，因此可以直接用</a:t>
                </a:r>
                <a:r>
                  <a:rPr lang="en-US" altLang="zh-CN" sz="2000" dirty="0" smtClean="0"/>
                  <a:t> DFS </a:t>
                </a:r>
                <a:r>
                  <a:rPr lang="zh-CN" altLang="en-US" sz="2000" dirty="0" smtClean="0"/>
                  <a:t>的栈作为它的版本栈，随着 </a:t>
                </a:r>
                <a:r>
                  <a:rPr lang="en-US" altLang="zh-CN" sz="2000" dirty="0" smtClean="0"/>
                  <a:t>DFS </a:t>
                </a:r>
                <a:r>
                  <a:rPr lang="zh-CN" altLang="en-US" sz="2000" dirty="0" smtClean="0"/>
                  <a:t>的前进和回退压栈和弹栈即可。</a:t>
                </a:r>
                <a:endParaRPr lang="en-US" altLang="zh-CN" sz="2000" dirty="0" smtClean="0"/>
              </a:p>
              <a:p>
                <a:r>
                  <a:rPr lang="zh-CN" altLang="en-US" sz="2000" dirty="0" smtClean="0"/>
                  <a:t>这样我们就可以用可回退化数据结构代替可持久化数据结构</a:t>
                </a:r>
                <a:endParaRPr lang="en-US" altLang="zh-CN" sz="2000" dirty="0" smtClean="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117119"/>
              </a:xfrm>
              <a:blipFill>
                <a:blip r:embed="rId3"/>
                <a:stretch>
                  <a:fillRect l="-284" t="-592"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5691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a:t>四倍</a:t>
                </a:r>
                <a:r>
                  <a:rPr lang="zh-CN" altLang="en-US" dirty="0" smtClean="0"/>
                  <a:t>役满 </a:t>
                </a:r>
                <a:r>
                  <a:rPr lang="en-US" altLang="zh-CN" dirty="0" smtClean="0"/>
                  <a:t>– </a:t>
                </a:r>
                <a:r>
                  <a:rPr lang="zh-CN" altLang="en-US" dirty="0" smtClean="0"/>
                  <a:t>线段树</a:t>
                </a:r>
                <a:r>
                  <a:rPr lang="en-US" altLang="zh-CN" dirty="0" smtClean="0"/>
                  <a:t> </a:t>
                </a:r>
                <a14:m>
                  <m:oMath xmlns:m="http://schemas.openxmlformats.org/officeDocument/2006/math">
                    <m:r>
                      <a:rPr lang="en-US" altLang="zh-CN" b="0" i="1" smtClean="0">
                        <a:latin typeface="Cambria Math" panose="02040503050406030204" pitchFamily="18" charset="0"/>
                      </a:rPr>
                      <m:t>→</m:t>
                    </m:r>
                  </m:oMath>
                </a14:m>
                <a:r>
                  <a:rPr lang="zh-CN" altLang="en-US" dirty="0" smtClean="0"/>
                  <a:t> 数组</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3"/>
                <a:stretch>
                  <a:fillRect l="-2128" t="-8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66631"/>
                <a:ext cx="8596668" cy="4751754"/>
              </a:xfrm>
            </p:spPr>
            <p:txBody>
              <a:bodyPr>
                <a:noAutofit/>
              </a:bodyPr>
              <a:lstStyle/>
              <a:p>
                <a:r>
                  <a:rPr lang="zh-CN" altLang="en-US" sz="2000" dirty="0" smtClean="0"/>
                  <a:t>但我们还有一个线段树需要处理</a:t>
                </a:r>
                <a:r>
                  <a:rPr lang="zh-CN" altLang="en-US" sz="2000" dirty="0"/>
                  <a:t>：</a:t>
                </a:r>
                <a:r>
                  <a:rPr lang="zh-CN" altLang="en-US" sz="2000" dirty="0" smtClean="0"/>
                  <a:t>需要解决区间乘和区间加的问题。</a:t>
                </a:r>
                <a:endParaRPr lang="en-US" altLang="zh-CN" sz="2000" dirty="0" smtClean="0"/>
              </a:p>
              <a:p>
                <a:r>
                  <a:rPr lang="zh-CN" altLang="en-US" sz="2000" dirty="0"/>
                  <a:t>通过</a:t>
                </a:r>
                <a:r>
                  <a:rPr lang="zh-CN" altLang="en-US" sz="2000" dirty="0" smtClean="0"/>
                  <a:t>仔细分析它的性质，发现我们并不需要完整的区间乘和区间加。</a:t>
                </a:r>
                <a:endParaRPr lang="en-US" altLang="zh-CN" sz="2000" dirty="0" smtClean="0"/>
              </a:p>
              <a:p>
                <a:r>
                  <a:rPr lang="zh-CN" altLang="en-US" sz="2000" dirty="0"/>
                  <a:t>区间</a:t>
                </a:r>
                <a:r>
                  <a:rPr lang="zh-CN" altLang="en-US" sz="2000" dirty="0" smtClean="0"/>
                  <a:t>乘只会在一个</a:t>
                </a:r>
                <a:r>
                  <a:rPr lang="zh-CN" altLang="en-US" sz="2000" dirty="0"/>
                  <a:t>短</a:t>
                </a:r>
                <a:r>
                  <a:rPr lang="zh-CN" altLang="en-US" sz="2000" dirty="0" smtClean="0"/>
                  <a:t>子树向长子树更新的时候深度超出的部分操作，这是个后缀乘，区间加只会在</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𝑑𝑝</m:t>
                    </m:r>
                  </m:oMath>
                </a14:m>
                <a:r>
                  <a:rPr lang="en-US" altLang="zh-CN" sz="2000" dirty="0" smtClean="0"/>
                  <a:t> </a:t>
                </a:r>
                <a:r>
                  <a:rPr lang="zh-CN" altLang="en-US" sz="2000" dirty="0" smtClean="0"/>
                  <a:t>值和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𝑢𝑝</m:t>
                    </m:r>
                  </m:oMath>
                </a14:m>
                <a:r>
                  <a:rPr lang="en-US" altLang="zh-CN" sz="2000" dirty="0" smtClean="0"/>
                  <a:t> </a:t>
                </a:r>
                <a:r>
                  <a:rPr lang="zh-CN" altLang="en-US" sz="2000" dirty="0" smtClean="0"/>
                  <a:t>值要全部加</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en-US" altLang="zh-CN" sz="2000" dirty="0" smtClean="0"/>
                  <a:t> </a:t>
                </a:r>
                <a:r>
                  <a:rPr lang="zh-CN" altLang="en-US" sz="2000" dirty="0" smtClean="0"/>
                  <a:t>的时候操作，是全局加</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endParaRPr lang="en-US" altLang="zh-CN" sz="2000" dirty="0" smtClean="0"/>
              </a:p>
              <a:p>
                <a:r>
                  <a:rPr lang="zh-CN" altLang="en-US" sz="2000" dirty="0" smtClean="0"/>
                  <a:t>那么我们可以考虑给全局维护一个把</a:t>
                </a:r>
                <a:r>
                  <a:rPr lang="en-US" altLang="zh-CN" sz="2000" dirty="0" smtClean="0"/>
                  <a:t> </a:t>
                </a:r>
                <a14:m>
                  <m:oMath xmlns:m="http://schemas.openxmlformats.org/officeDocument/2006/math">
                    <m:r>
                      <a:rPr lang="en-US" altLang="zh-CN" sz="2000" b="0" i="1" smtClean="0">
                        <a:latin typeface="Cambria Math" panose="02040503050406030204" pitchFamily="18" charset="0"/>
                      </a:rPr>
                      <m:t>𝑥</m:t>
                    </m:r>
                  </m:oMath>
                </a14:m>
                <a:r>
                  <a:rPr lang="en-US" altLang="zh-CN" sz="2000" dirty="0" smtClean="0"/>
                  <a:t> </a:t>
                </a:r>
                <a:r>
                  <a:rPr lang="zh-CN" altLang="en-US" sz="2000" dirty="0" smtClean="0"/>
                  <a:t>变成</a:t>
                </a:r>
                <a:r>
                  <a:rPr lang="en-US" altLang="zh-CN" sz="2000" dirty="0" smtClean="0"/>
                  <a:t> </a:t>
                </a:r>
                <a14:m>
                  <m:oMath xmlns:m="http://schemas.openxmlformats.org/officeDocument/2006/math">
                    <m:r>
                      <a:rPr lang="en-US" altLang="zh-CN" sz="2000" b="0" i="1" smtClean="0">
                        <a:latin typeface="Cambria Math" panose="02040503050406030204" pitchFamily="18" charset="0"/>
                      </a:rPr>
                      <m:t>𝑎𝑥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a14:m>
                <a:r>
                  <a:rPr lang="en-US" altLang="zh-CN" sz="2000" dirty="0" smtClean="0"/>
                  <a:t> </a:t>
                </a:r>
                <a:r>
                  <a:rPr lang="zh-CN" altLang="en-US" sz="2000" dirty="0" smtClean="0"/>
                  <a:t>的标记</a:t>
                </a:r>
                <a:r>
                  <a:rPr lang="en-US" altLang="zh-CN" sz="2000" dirty="0" smtClean="0"/>
                  <a:t> </a:t>
                </a:r>
                <a14:m>
                  <m:oMath xmlns:m="http://schemas.openxmlformats.org/officeDocument/2006/math">
                    <m:r>
                      <a:rPr lang="en-US" altLang="zh-CN" sz="2000" b="0" i="1" smtClean="0">
                        <a:latin typeface="Cambria Math" panose="02040503050406030204" pitchFamily="18" charset="0"/>
                      </a:rPr>
                      <m:t>𝑎</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𝑏</m:t>
                    </m:r>
                  </m:oMath>
                </a14:m>
                <a:r>
                  <a:rPr lang="zh-CN" altLang="en-US" sz="2000" dirty="0" smtClean="0"/>
                  <a:t>，然后在后缀乘的时候把前面没超出深度的部分除回去，这里除回去的复杂度是对应短子树深度的，因此总复杂度也是均摊线性的。</a:t>
                </a:r>
                <a:endParaRPr lang="en-US" altLang="zh-CN" sz="2000" dirty="0" smtClean="0"/>
              </a:p>
              <a:p>
                <a:r>
                  <a:rPr lang="zh-CN" altLang="en-US" sz="2000" dirty="0" smtClean="0"/>
                  <a:t>但这里还有一个问题是处理后缀乘</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en-US" altLang="zh-CN" sz="2000" dirty="0" smtClean="0"/>
                  <a:t> </a:t>
                </a:r>
                <a:r>
                  <a:rPr lang="zh-CN" altLang="en-US" sz="2000" dirty="0" smtClean="0"/>
                  <a:t>的问题。这里</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en-US" altLang="zh-CN" sz="2000" dirty="0" smtClean="0"/>
                  <a:t> </a:t>
                </a:r>
                <a:r>
                  <a:rPr lang="zh-CN" altLang="en-US" sz="2000" dirty="0" smtClean="0"/>
                  <a:t>没有逆元，但</a:t>
                </a:r>
                <a:r>
                  <a:rPr lang="zh-CN" altLang="en-US" sz="2000" dirty="0"/>
                  <a:t>可以</a:t>
                </a:r>
                <a:r>
                  <a:rPr lang="zh-CN" altLang="en-US" sz="2000" dirty="0" smtClean="0"/>
                  <a:t>发现后缀乘</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en-US" altLang="zh-CN" sz="2000" dirty="0" smtClean="0"/>
                  <a:t> </a:t>
                </a:r>
                <a:r>
                  <a:rPr lang="zh-CN" altLang="en-US" sz="2000" dirty="0" smtClean="0"/>
                  <a:t>等价于将后缀全部赋值为</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zh-CN" altLang="en-US" sz="2000" dirty="0" smtClean="0"/>
                  <a:t>，但考虑到</a:t>
                </a:r>
                <a:r>
                  <a:rPr lang="en-US" altLang="zh-CN" sz="2000" dirty="0" smtClean="0"/>
                  <a:t> </a:t>
                </a:r>
                <a14:m>
                  <m:oMath xmlns:m="http://schemas.openxmlformats.org/officeDocument/2006/math">
                    <m:r>
                      <a:rPr lang="en-US" altLang="zh-CN" sz="2000" b="0" i="1" smtClean="0">
                        <a:latin typeface="Cambria Math" panose="02040503050406030204" pitchFamily="18" charset="0"/>
                      </a:rPr>
                      <m:t>𝑎</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𝑏</m:t>
                    </m:r>
                  </m:oMath>
                </a14:m>
                <a:r>
                  <a:rPr lang="en-US" altLang="zh-CN" sz="2000" dirty="0" smtClean="0"/>
                  <a:t> </a:t>
                </a:r>
                <a:r>
                  <a:rPr lang="zh-CN" altLang="en-US" sz="2000" dirty="0" smtClean="0"/>
                  <a:t>两个标记，我们可以维护一个后缀赋值的标记，后缀乘 </a:t>
                </a:r>
                <a14:m>
                  <m:oMath xmlns:m="http://schemas.openxmlformats.org/officeDocument/2006/math">
                    <m:r>
                      <a:rPr lang="en-US" altLang="zh-CN" sz="2000" b="0" i="1" smtClean="0">
                        <a:latin typeface="Cambria Math" panose="02040503050406030204" pitchFamily="18" charset="0"/>
                      </a:rPr>
                      <m:t>0</m:t>
                    </m:r>
                  </m:oMath>
                </a14:m>
                <a:r>
                  <a:rPr lang="en-US" altLang="zh-CN" sz="2000" dirty="0" smtClean="0"/>
                  <a:t> </a:t>
                </a:r>
                <a:r>
                  <a:rPr lang="zh-CN" altLang="en-US" sz="2000" dirty="0" smtClean="0"/>
                  <a:t>的时候用后缀赋值为</a:t>
                </a:r>
                <a14:m>
                  <m:oMath xmlns:m="http://schemas.openxmlformats.org/officeDocument/2006/math">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𝑏</m:t>
                        </m:r>
                      </m:num>
                      <m:den>
                        <m:r>
                          <a:rPr lang="en-US" altLang="zh-CN" sz="2000" b="0" i="1" smtClean="0">
                            <a:latin typeface="Cambria Math" panose="02040503050406030204" pitchFamily="18" charset="0"/>
                          </a:rPr>
                          <m:t>𝑎</m:t>
                        </m:r>
                      </m:den>
                    </m:f>
                  </m:oMath>
                </a14:m>
                <a:r>
                  <a:rPr lang="zh-CN" altLang="en-US" sz="2000" dirty="0" smtClean="0"/>
                  <a:t>代替，即可达到同样的效果。</a:t>
                </a:r>
                <a:endParaRPr lang="en-US" altLang="zh-CN" sz="2000" dirty="0"/>
              </a:p>
              <a:p>
                <a:r>
                  <a:rPr lang="zh-CN" altLang="en-US" sz="2000" dirty="0" smtClean="0"/>
                  <a:t>这样我们就通过充分利用树的性质，将这部分的复杂度降为了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oMath>
                </a14:m>
                <a:r>
                  <a:rPr lang="zh-CN" altLang="en-US" sz="2000" dirty="0" smtClean="0"/>
                  <a:t>。</a:t>
                </a:r>
                <a:endParaRPr lang="en-US" altLang="zh-CN" sz="2000" dirty="0" smtClean="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66631"/>
                <a:ext cx="8596668" cy="4751754"/>
              </a:xfrm>
              <a:blipFill>
                <a:blip r:embed="rId4"/>
                <a:stretch>
                  <a:fillRect l="-284" t="-513" r="-638" b="-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872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小牌</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000" dirty="0" smtClean="0"/>
                  <a:t>给定一个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个点的有根树，边有边权。</a:t>
                </a:r>
                <a:endParaRPr lang="en-US" altLang="zh-CN" sz="2000" dirty="0" smtClean="0"/>
              </a:p>
              <a:p>
                <a:r>
                  <a:rPr lang="zh-CN" altLang="en-US" sz="2000" dirty="0"/>
                  <a:t>一</a:t>
                </a:r>
                <a:r>
                  <a:rPr lang="zh-CN" altLang="en-US" sz="2000" dirty="0" smtClean="0"/>
                  <a:t>个树的直径定义为一条树上简单路径，使得边权和</a:t>
                </a:r>
                <a:r>
                  <a:rPr lang="zh-CN" altLang="en-US" sz="2000" dirty="0" smtClean="0"/>
                  <a:t>最大。</a:t>
                </a:r>
                <a:endParaRPr lang="en-US" altLang="zh-CN" sz="2000" dirty="0" smtClean="0"/>
              </a:p>
              <a:p>
                <a:r>
                  <a:rPr lang="zh-CN" altLang="en-US" sz="2000" dirty="0" smtClean="0"/>
                  <a:t>现在对于每个子树，请求出它的直径。</a:t>
                </a:r>
                <a:endParaRPr lang="en-US" altLang="zh-CN" sz="20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4856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四倍役</a:t>
            </a:r>
            <a:r>
              <a:rPr lang="zh-CN" altLang="en-US" dirty="0" smtClean="0"/>
              <a:t>满 </a:t>
            </a:r>
            <a:r>
              <a:rPr lang="en-US" altLang="zh-CN" dirty="0" smtClean="0"/>
              <a:t>– </a:t>
            </a:r>
            <a:r>
              <a:rPr lang="zh-CN" altLang="en-US" dirty="0" smtClean="0"/>
              <a:t>线性求逆元</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930401"/>
                <a:ext cx="8596668" cy="4479192"/>
              </a:xfrm>
            </p:spPr>
            <p:txBody>
              <a:bodyPr>
                <a:normAutofit/>
              </a:bodyPr>
              <a:lstStyle/>
              <a:p>
                <a:r>
                  <a:rPr lang="zh-CN" altLang="en-US" sz="2000" dirty="0" smtClean="0"/>
                  <a:t>还剩最后一个问题，我们在把前面没超过短子树深度的部分除回去的时候需要知道后缀乘的那个数的逆元，如果直接求就又变成</a:t>
                </a:r>
                <a:r>
                  <a:rPr lang="en-US" altLang="zh-CN" sz="2000" dirty="0" smtClean="0"/>
                  <a:t>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d>
                  </m:oMath>
                </a14:m>
                <a:r>
                  <a:rPr lang="zh-CN" altLang="en-US" sz="2000" dirty="0" smtClean="0"/>
                  <a:t>了。</a:t>
                </a:r>
                <a:endParaRPr lang="en-US" altLang="zh-CN" sz="2000" dirty="0" smtClean="0"/>
              </a:p>
              <a:p>
                <a:r>
                  <a:rPr lang="zh-CN" altLang="en-US" sz="2000" dirty="0" smtClean="0"/>
                  <a:t>通过再分析一下需要求的都是哪些数的逆元，我们发现对于一个深度为</a:t>
                </a:r>
                <a:r>
                  <a:rPr lang="en-US" altLang="zh-CN" sz="2000" dirty="0" smtClean="0"/>
                  <a:t> </a:t>
                </a:r>
                <a14:m>
                  <m:oMath xmlns:m="http://schemas.openxmlformats.org/officeDocument/2006/math">
                    <m:r>
                      <a:rPr lang="en-US" altLang="zh-CN" sz="2000" b="0" i="1" smtClean="0">
                        <a:latin typeface="Cambria Math" panose="02040503050406030204" pitchFamily="18" charset="0"/>
                      </a:rPr>
                      <m:t>𝑑𝑒𝑝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oMath>
                </a14:m>
                <a:r>
                  <a:rPr lang="zh-CN" altLang="en-US" sz="2000" dirty="0" smtClean="0"/>
                  <a:t> 的子树</a:t>
                </a:r>
                <a:r>
                  <a:rPr lang="en-US" altLang="zh-CN" sz="2000" dirty="0" smtClean="0"/>
                  <a:t> </a:t>
                </a:r>
                <a14:m>
                  <m:oMath xmlns:m="http://schemas.openxmlformats.org/officeDocument/2006/math">
                    <m:r>
                      <a:rPr lang="en-US" altLang="zh-CN" sz="2000" b="0" i="1" smtClean="0">
                        <a:latin typeface="Cambria Math" panose="02040503050406030204" pitchFamily="18" charset="0"/>
                      </a:rPr>
                      <m:t>𝑣</m:t>
                    </m:r>
                  </m:oMath>
                </a14:m>
                <a:r>
                  <a:rPr lang="zh-CN" altLang="en-US" sz="2000" dirty="0" smtClean="0"/>
                  <a:t>，需要的只有</a:t>
                </a:r>
                <a:r>
                  <a:rPr lang="en-US" altLang="zh-CN" sz="2000" dirty="0" smtClean="0"/>
                  <a:t> </a:t>
                </a:r>
                <a14:m>
                  <m:oMath xmlns:m="http://schemas.openxmlformats.org/officeDocument/2006/math">
                    <m:r>
                      <a:rPr lang="en-US" altLang="zh-CN" sz="2000" b="0" i="1" smtClean="0">
                        <a:latin typeface="Cambria Math" panose="02040503050406030204" pitchFamily="18" charset="0"/>
                      </a:rPr>
                      <m:t>𝑑</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𝑑𝑒𝑝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sub>
                    </m:sSub>
                  </m:oMath>
                </a14:m>
                <a:r>
                  <a:rPr lang="zh-CN" altLang="en-US" sz="2000" dirty="0" smtClean="0"/>
                  <a:t> 的逆元，而 </a:t>
                </a:r>
                <a14:m>
                  <m:oMath xmlns:m="http://schemas.openxmlformats.org/officeDocument/2006/math">
                    <m:r>
                      <a:rPr lang="en-US" altLang="zh-CN" sz="2000" b="0" i="1" smtClean="0">
                        <a:latin typeface="Cambria Math" panose="02040503050406030204" pitchFamily="18" charset="0"/>
                      </a:rPr>
                      <m:t>𝑑</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𝑑𝑒𝑝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sub>
                    </m:sSub>
                  </m:oMath>
                </a14:m>
                <a:r>
                  <a:rPr lang="zh-CN" altLang="en-US" sz="2000" dirty="0" smtClean="0"/>
                  <a:t>就等价于没有深度的限制的联通块个数，因此</a:t>
                </a:r>
                <a:r>
                  <a:rPr lang="zh-CN" altLang="en-US" sz="2000" dirty="0"/>
                  <a:t>可以</a:t>
                </a:r>
                <a:r>
                  <a:rPr lang="zh-CN" altLang="en-US" sz="2000" dirty="0" smtClean="0"/>
                  <a:t>先将所有 </a:t>
                </a:r>
                <a14:m>
                  <m:oMath xmlns:m="http://schemas.openxmlformats.org/officeDocument/2006/math">
                    <m:r>
                      <a:rPr lang="en-US" altLang="zh-CN" sz="2000" b="0" i="1" smtClean="0">
                        <a:latin typeface="Cambria Math" panose="02040503050406030204" pitchFamily="18" charset="0"/>
                      </a:rPr>
                      <m:t>𝑑</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𝑑𝑒𝑝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sub>
                    </m:sSub>
                  </m:oMath>
                </a14:m>
                <a:r>
                  <a:rPr lang="zh-CN" altLang="en-US" sz="2000" dirty="0" smtClean="0"/>
                  <a:t>预处理出来，然后将它们的逆元线性预处理出来，就能够解决逆元的问题了。由于我们需要维护逆元，因此维护</a:t>
                </a:r>
                <a:r>
                  <a:rPr lang="en-US" altLang="zh-CN" sz="2000" dirty="0" smtClean="0"/>
                  <a:t> </a:t>
                </a:r>
                <a14:m>
                  <m:oMath xmlns:m="http://schemas.openxmlformats.org/officeDocument/2006/math">
                    <m:r>
                      <a:rPr lang="en-US" altLang="zh-CN" sz="2000" b="0" i="1" smtClean="0">
                        <a:latin typeface="Cambria Math" panose="02040503050406030204" pitchFamily="18" charset="0"/>
                      </a:rPr>
                      <m:t>𝑎</m:t>
                    </m:r>
                  </m:oMath>
                </a14:m>
                <a:r>
                  <a:rPr lang="zh-CN" altLang="en-US" sz="2000" dirty="0" smtClean="0"/>
                  <a:t> 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𝑏</m:t>
                    </m:r>
                  </m:oMath>
                </a14:m>
                <a:r>
                  <a:rPr lang="zh-CN" altLang="en-US" sz="2000" dirty="0" smtClean="0"/>
                  <a:t> 两个标记的同时还需要维护</a:t>
                </a:r>
                <a:r>
                  <a:rPr lang="en-US" altLang="zh-CN" sz="2000" dirty="0" smtClean="0"/>
                  <a: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𝑎</m:t>
                        </m:r>
                      </m:e>
                      <m:sup>
                        <m:r>
                          <a:rPr lang="en-US" altLang="zh-CN" sz="2000" b="0" i="1" smtClean="0">
                            <a:latin typeface="Cambria Math" panose="02040503050406030204" pitchFamily="18" charset="0"/>
                          </a:rPr>
                          <m:t>−1</m:t>
                        </m:r>
                      </m:sup>
                    </m:sSup>
                  </m:oMath>
                </a14:m>
                <a:r>
                  <a:rPr lang="zh-CN" altLang="en-US" sz="2000" dirty="0" smtClean="0"/>
                  <a:t>。</a:t>
                </a:r>
                <a:endParaRPr lang="en-US" altLang="zh-CN" sz="2000" dirty="0" smtClean="0"/>
              </a:p>
              <a:p>
                <a:r>
                  <a:rPr lang="zh-CN" altLang="en-US" sz="2000" dirty="0" smtClean="0"/>
                  <a:t>线性预处理</a:t>
                </a:r>
                <a:r>
                  <a:rPr lang="en-US" altLang="zh-CN" sz="2000" dirty="0" smtClean="0"/>
                  <a:t> </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 个数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zh-CN" altLang="en-US" sz="2000" dirty="0" smtClean="0"/>
                  <a:t>的逆元可以先将其做前缀积得到</a:t>
                </a:r>
                <a:r>
                  <a:rPr lang="en-US" altLang="zh-CN" sz="2000" dirty="0" smtClean="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r>
                      <a:rPr lang="zh-CN" altLang="en-US" sz="2000" i="1" dirty="0">
                        <a:latin typeface="Cambria Math" panose="02040503050406030204" pitchFamily="18" charset="0"/>
                      </a:rPr>
                      <m:t>，</m:t>
                    </m:r>
                  </m:oMath>
                </a14:m>
                <a:r>
                  <a:rPr lang="zh-CN" altLang="en-US" sz="2000" dirty="0" smtClean="0"/>
                  <a:t>计算</a:t>
                </a:r>
                <a:r>
                  <a:rPr lang="en-US" altLang="zh-CN" sz="2000" dirty="0" smtClean="0"/>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−1</m:t>
                        </m:r>
                      </m:sup>
                    </m:sSubSup>
                  </m:oMath>
                </a14:m>
                <a:r>
                  <a:rPr lang="zh-CN" altLang="en-US" sz="2000" dirty="0" smtClean="0"/>
                  <a:t>，然后通过</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𝑏</m:t>
                        </m:r>
                      </m:e>
                      <m:sub>
                        <m:r>
                          <a:rPr lang="en-US" altLang="zh-CN" sz="2000" i="1" dirty="0">
                            <a:latin typeface="Cambria Math" panose="02040503050406030204" pitchFamily="18" charset="0"/>
                          </a:rPr>
                          <m:t>𝑖</m:t>
                        </m:r>
                      </m:sub>
                      <m:sup>
                        <m:r>
                          <a:rPr lang="en-US" altLang="zh-CN" sz="2000" i="1" dirty="0">
                            <a:latin typeface="Cambria Math" panose="02040503050406030204" pitchFamily="18" charset="0"/>
                          </a:rPr>
                          <m:t>−1</m:t>
                        </m:r>
                      </m:sup>
                    </m:sSubSup>
                    <m:r>
                      <a:rPr lang="en-US" altLang="zh-CN"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𝑏</m:t>
                        </m:r>
                      </m:e>
                      <m:sub>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sub>
                      <m:sup>
                        <m:r>
                          <a:rPr lang="en-US" altLang="zh-CN" sz="2000" i="1" dirty="0">
                            <a:latin typeface="Cambria Math" panose="02040503050406030204" pitchFamily="18" charset="0"/>
                          </a:rPr>
                          <m:t>−1</m:t>
                        </m:r>
                      </m:sup>
                    </m:sSub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𝑎</m:t>
                        </m:r>
                      </m:e>
                      <m:sub>
                        <m:r>
                          <a:rPr lang="en-US" altLang="zh-CN" sz="2000" i="1" dirty="0">
                            <a:latin typeface="Cambria Math" panose="02040503050406030204" pitchFamily="18" charset="0"/>
                          </a:rPr>
                          <m:t>𝑖</m:t>
                        </m:r>
                        <m:r>
                          <a:rPr lang="en-US" altLang="zh-CN" sz="2000" i="1" dirty="0">
                            <a:latin typeface="Cambria Math" panose="02040503050406030204" pitchFamily="18" charset="0"/>
                          </a:rPr>
                          <m:t>+1</m:t>
                        </m:r>
                      </m:sub>
                    </m:sSub>
                  </m:oMath>
                </a14:m>
                <a:r>
                  <a:rPr lang="zh-CN" altLang="en-US" sz="2000" dirty="0" smtClean="0"/>
                  <a:t>线性</a:t>
                </a:r>
                <a:r>
                  <a:rPr lang="zh-CN" altLang="en-US" sz="2000" dirty="0"/>
                  <a:t>推出</a:t>
                </a:r>
                <a:r>
                  <a:rPr lang="zh-CN" altLang="en-US" sz="2000" dirty="0" smtClean="0"/>
                  <a:t>其它</a:t>
                </a:r>
                <a:r>
                  <a:rPr lang="en-US" altLang="zh-CN" sz="2000" dirty="0" smtClean="0"/>
                  <a:t>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−1</m:t>
                        </m:r>
                      </m:sup>
                    </m:sSubSup>
                  </m:oMath>
                </a14:m>
                <a:r>
                  <a:rPr lang="zh-CN" altLang="en-US" sz="2000" dirty="0" smtClean="0"/>
                  <a:t>。最后</a:t>
                </a:r>
                <a:r>
                  <a:rPr lang="zh-CN" altLang="en-US" sz="2000" dirty="0"/>
                  <a:t>再</a:t>
                </a:r>
                <a:r>
                  <a:rPr lang="zh-CN" altLang="en-US" sz="2000" dirty="0" smtClean="0"/>
                  <a:t>用通过</a:t>
                </a:r>
                <a:r>
                  <a:rPr lang="en-US" altLang="zh-CN" sz="2000" dirty="0" smtClean="0"/>
                  <a:t>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−1</m:t>
                        </m:r>
                      </m:sup>
                    </m:sSubSup>
                  </m:oMath>
                </a14:m>
                <a:r>
                  <a:rPr lang="zh-CN" altLang="en-US" sz="2000" dirty="0" smtClean="0"/>
                  <a:t>计算</a:t>
                </a:r>
                <a:r>
                  <a:rPr lang="en-US" altLang="zh-CN" sz="2000" dirty="0" smtClean="0"/>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−1</m:t>
                        </m:r>
                      </m:sup>
                    </m:sSubSup>
                  </m:oMath>
                </a14:m>
                <a:r>
                  <a:rPr lang="zh-CN" altLang="en-US" sz="2000" dirty="0"/>
                  <a:t> 即可</a:t>
                </a:r>
                <a:r>
                  <a:rPr lang="zh-CN" altLang="en-US" sz="2000" dirty="0" smtClean="0"/>
                  <a:t>。这部分复杂度是</a:t>
                </a:r>
                <a:r>
                  <a:rPr lang="en-US" altLang="zh-CN" sz="2000" dirty="0" smtClean="0"/>
                  <a:t> </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𝑝</m:t>
                        </m:r>
                      </m:e>
                    </m:func>
                    <m:r>
                      <a:rPr lang="en-US" altLang="zh-CN" sz="2000" b="0" i="1" smtClean="0">
                        <a:latin typeface="Cambria Math" panose="02040503050406030204" pitchFamily="18" charset="0"/>
                      </a:rPr>
                      <m:t>)</m:t>
                    </m:r>
                  </m:oMath>
                </a14:m>
                <a:r>
                  <a:rPr lang="zh-CN" altLang="en-US" sz="2000" dirty="0" smtClean="0"/>
                  <a:t> 的。</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930401"/>
                <a:ext cx="8596668" cy="4479192"/>
              </a:xfrm>
              <a:blipFill>
                <a:blip r:embed="rId3"/>
                <a:stretch>
                  <a:fillRect l="-284" t="-817"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0308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四倍</a:t>
            </a:r>
            <a:r>
              <a:rPr lang="zh-CN" altLang="en-US" dirty="0" smtClean="0"/>
              <a:t>役满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将上面所有的部分结合起来，我们就得到了一个</a:t>
                </a:r>
                <a:r>
                  <a:rPr lang="en-US" altLang="zh-CN" sz="2000" dirty="0"/>
                  <a:t>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𝑛</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𝑘</m:t>
                        </m:r>
                      </m:e>
                    </m:func>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𝑝</m:t>
                        </m:r>
                      </m:e>
                    </m:func>
                    <m:r>
                      <a:rPr lang="en-US" altLang="zh-CN" sz="2000" i="1">
                        <a:latin typeface="Cambria Math" panose="02040503050406030204" pitchFamily="18" charset="0"/>
                      </a:rPr>
                      <m:t>)</m:t>
                    </m:r>
                  </m:oMath>
                </a14:m>
                <a:r>
                  <a:rPr lang="zh-CN" altLang="en-US" sz="2000" dirty="0"/>
                  <a:t> 的做法。这里</a:t>
                </a:r>
                <a:r>
                  <a:rPr lang="en-US" altLang="zh-CN" sz="2000" dirty="0"/>
                  <a:t>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i="1">
                        <a:latin typeface="Cambria Math" panose="02040503050406030204" pitchFamily="18" charset="0"/>
                      </a:rPr>
                      <m:t>𝑛</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𝑘</m:t>
                        </m:r>
                      </m:e>
                    </m:func>
                    <m:r>
                      <a:rPr lang="en-US" altLang="zh-CN" sz="2000" i="1">
                        <a:latin typeface="Cambria Math" panose="02040503050406030204" pitchFamily="18" charset="0"/>
                      </a:rPr>
                      <m:t>)</m:t>
                    </m:r>
                  </m:oMath>
                </a14:m>
                <a:r>
                  <a:rPr lang="en-US" altLang="zh-CN" sz="2000" dirty="0"/>
                  <a:t> </a:t>
                </a:r>
                <a:r>
                  <a:rPr lang="zh-CN" altLang="en-US" sz="2000" dirty="0"/>
                  <a:t>是因为我们需要求</a:t>
                </a:r>
                <a:r>
                  <a:rPr lang="en-US" altLang="zh-CN" sz="2000" dirty="0"/>
                  <a:t> </a:t>
                </a:r>
                <a14:m>
                  <m:oMath xmlns:m="http://schemas.openxmlformats.org/officeDocument/2006/math">
                    <m:r>
                      <a:rPr lang="en-US" altLang="zh-CN" sz="2000" i="1">
                        <a:latin typeface="Cambria Math" panose="02040503050406030204" pitchFamily="18" charset="0"/>
                      </a:rPr>
                      <m:t>𝑓</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e>
                      <m:sup>
                        <m:r>
                          <a:rPr lang="en-US" altLang="zh-CN" sz="2000" i="1">
                            <a:latin typeface="Cambria Math" panose="02040503050406030204" pitchFamily="18" charset="0"/>
                          </a:rPr>
                          <m:t>𝑘</m:t>
                        </m:r>
                      </m:sup>
                    </m:sSup>
                  </m:oMath>
                </a14:m>
                <a:r>
                  <a:rPr lang="zh-CN" altLang="en-US" sz="2000" dirty="0"/>
                  <a:t>，这部分没有办法进行优化。</a:t>
                </a:r>
                <a:endParaRPr lang="en-US" altLang="zh-CN" sz="2000" dirty="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946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这牌放铳</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b="0" dirty="0" smtClean="0"/>
                  <a:t>给一棵 </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 </m:t>
                    </m:r>
                    <m:r>
                      <a:rPr lang="zh-CN" altLang="en-US" sz="2000" i="1">
                        <a:latin typeface="Cambria Math" panose="02040503050406030204" pitchFamily="18" charset="0"/>
                      </a:rPr>
                      <m:t>个点</m:t>
                    </m:r>
                  </m:oMath>
                </a14:m>
                <a:r>
                  <a:rPr lang="zh-CN" altLang="en-US" sz="2000" dirty="0" smtClean="0"/>
                  <a:t>的树和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𝑞</m:t>
                    </m:r>
                  </m:oMath>
                </a14:m>
                <a:r>
                  <a:rPr lang="zh-CN" altLang="en-US" sz="2000" dirty="0" smtClean="0"/>
                  <a:t> 次询问，定义一个联通块的权值为联通块内两两点之间的距离和，每次询问给出一个点</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，求所有包含点</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 且直径小于等于</a:t>
                </a:r>
                <a:r>
                  <a:rPr lang="en-US" altLang="zh-CN" sz="2000" dirty="0" smtClean="0"/>
                  <a:t> </a:t>
                </a:r>
                <a14:m>
                  <m:oMath xmlns:m="http://schemas.openxmlformats.org/officeDocument/2006/math">
                    <m:r>
                      <a:rPr lang="en-US" altLang="zh-CN" sz="2000" b="0" i="1" smtClean="0">
                        <a:latin typeface="Cambria Math" panose="02040503050406030204" pitchFamily="18" charset="0"/>
                      </a:rPr>
                      <m:t>𝐿</m:t>
                    </m:r>
                  </m:oMath>
                </a14:m>
                <a:r>
                  <a:rPr lang="zh-CN" altLang="en-US" sz="2000" dirty="0" smtClean="0"/>
                  <a:t> 的联通块中最大权值联通块的权值是多少。</a:t>
                </a:r>
                <a:endParaRPr lang="en-US" altLang="zh-CN" sz="2000" dirty="0" smtClean="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≤5×</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5</m:t>
                        </m:r>
                      </m:sup>
                    </m:sSup>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≤10</m:t>
                    </m:r>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LOJ 3100 </a:t>
            </a:r>
            <a:r>
              <a:rPr lang="zh-CN" altLang="en-US" smtClean="0"/>
              <a:t>网络</a:t>
            </a:r>
            <a:r>
              <a:rPr lang="en-US" altLang="zh-CN" smtClean="0"/>
              <a:t>: https://loj.ac/problem/3100</a:t>
            </a:r>
            <a:endParaRPr lang="zh-CN" altLang="en-US"/>
          </a:p>
        </p:txBody>
      </p:sp>
    </p:spTree>
    <p:extLst>
      <p:ext uri="{BB962C8B-B14F-4D97-AF65-F5344CB8AC3E}">
        <p14:creationId xmlns:p14="http://schemas.microsoft.com/office/powerpoint/2010/main" val="2817617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役满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083778"/>
                <a:ext cx="8596668" cy="4334608"/>
              </a:xfrm>
            </p:spPr>
            <p:txBody>
              <a:bodyPr>
                <a:normAutofit/>
              </a:bodyPr>
              <a:lstStyle/>
              <a:p>
                <a:r>
                  <a:rPr lang="zh-CN" altLang="en-US" sz="2000" dirty="0" smtClean="0"/>
                  <a:t>分</a:t>
                </a:r>
                <a:r>
                  <a:rPr lang="en-US" altLang="zh-CN" sz="2000" dirty="0" smtClean="0"/>
                  <a:t> </a:t>
                </a:r>
                <a14:m>
                  <m:oMath xmlns:m="http://schemas.openxmlformats.org/officeDocument/2006/math">
                    <m:r>
                      <a:rPr lang="en-US" altLang="zh-CN" sz="2000" b="0" i="1" smtClean="0">
                        <a:latin typeface="Cambria Math" panose="02040503050406030204" pitchFamily="18" charset="0"/>
                      </a:rPr>
                      <m:t>𝐿</m:t>
                    </m:r>
                  </m:oMath>
                </a14:m>
                <a:r>
                  <a:rPr lang="en-US" altLang="zh-CN" sz="2000" dirty="0" smtClean="0"/>
                  <a:t> </a:t>
                </a:r>
                <a:r>
                  <a:rPr lang="zh-CN" altLang="en-US" sz="2000" dirty="0" smtClean="0"/>
                  <a:t>为奇数和偶数考虑</a:t>
                </a:r>
                <a:endParaRPr lang="en-US" altLang="zh-CN" sz="2000" dirty="0" smtClean="0"/>
              </a:p>
              <a:p>
                <a:r>
                  <a:rPr lang="zh-CN" altLang="en-US" sz="2000" dirty="0" smtClean="0"/>
                  <a:t>偶数：一个联通块的直径长度小于等于</a:t>
                </a:r>
                <a:r>
                  <a:rPr lang="en-US" altLang="zh-CN" sz="2000" dirty="0" smtClean="0"/>
                  <a:t> </a:t>
                </a:r>
                <a14:m>
                  <m:oMath xmlns:m="http://schemas.openxmlformats.org/officeDocument/2006/math">
                    <m:r>
                      <a:rPr lang="en-US" altLang="zh-CN" sz="2000" b="0" i="1" smtClean="0">
                        <a:latin typeface="Cambria Math" panose="02040503050406030204" pitchFamily="18" charset="0"/>
                      </a:rPr>
                      <m:t>𝐿</m:t>
                    </m:r>
                  </m:oMath>
                </a14:m>
                <a:r>
                  <a:rPr lang="zh-CN" altLang="en-US" sz="2000" dirty="0" smtClean="0"/>
                  <a:t> 当且仅当它存在一个点到联通块中所有点距离都小于等于</a:t>
                </a:r>
                <a:r>
                  <a:rPr lang="en-US" altLang="zh-CN" sz="2000" dirty="0" smtClean="0"/>
                  <a:t> </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𝐿</m:t>
                        </m:r>
                      </m:num>
                      <m:den>
                        <m:r>
                          <a:rPr lang="en-US" altLang="zh-CN" sz="2000" b="0" i="1" smtClean="0">
                            <a:latin typeface="Cambria Math" panose="02040503050406030204" pitchFamily="18" charset="0"/>
                          </a:rPr>
                          <m:t>2</m:t>
                        </m:r>
                      </m:den>
                    </m:f>
                  </m:oMath>
                </a14:m>
                <a:r>
                  <a:rPr lang="zh-CN" altLang="en-US" sz="2000" dirty="0" smtClean="0"/>
                  <a:t>，而满足条件的点构成一个联通块</a:t>
                </a:r>
                <a:endParaRPr lang="en-US" altLang="zh-CN" sz="2000" dirty="0" smtClean="0"/>
              </a:p>
              <a:p>
                <a:r>
                  <a:rPr lang="zh-CN" altLang="en-US" sz="2000" dirty="0" smtClean="0"/>
                  <a:t>奇数：</a:t>
                </a:r>
                <a:r>
                  <a:rPr lang="zh-CN" altLang="en-US" sz="2000" dirty="0"/>
                  <a:t>一个联通块的直径长度小于等于</a:t>
                </a:r>
                <a:r>
                  <a:rPr lang="en-US" altLang="zh-CN" sz="2000" dirty="0"/>
                  <a:t> </a:t>
                </a:r>
                <a14:m>
                  <m:oMath xmlns:m="http://schemas.openxmlformats.org/officeDocument/2006/math">
                    <m:r>
                      <a:rPr lang="en-US" altLang="zh-CN" sz="2000" i="1">
                        <a:latin typeface="Cambria Math" panose="02040503050406030204" pitchFamily="18" charset="0"/>
                      </a:rPr>
                      <m:t>𝐿</m:t>
                    </m:r>
                  </m:oMath>
                </a14:m>
                <a:r>
                  <a:rPr lang="zh-CN" altLang="en-US" sz="2000" dirty="0"/>
                  <a:t> </a:t>
                </a:r>
                <a:r>
                  <a:rPr lang="zh-CN" altLang="en-US" sz="2000" dirty="0" smtClean="0"/>
                  <a:t>当且仅当它存在一个点，若假设这个联通块以这个点为根，则最多只有一个子树深度为</a:t>
                </a:r>
                <a:r>
                  <a:rPr lang="en-US" altLang="zh-CN" sz="2000" dirty="0" smtClean="0"/>
                  <a:t> </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oMath>
                </a14:m>
                <a:r>
                  <a:rPr lang="zh-CN" altLang="en-US" sz="2000" dirty="0" smtClean="0"/>
                  <a:t>，而其它都小于等于</a:t>
                </a:r>
                <a:r>
                  <a:rPr lang="en-US" altLang="zh-CN" sz="2000" dirty="0" smtClean="0"/>
                  <a:t> </a:t>
                </a:r>
                <a14:m>
                  <m:oMath xmlns:m="http://schemas.openxmlformats.org/officeDocument/2006/math">
                    <m:f>
                      <m:fPr>
                        <m:ctrlPr>
                          <a:rPr lang="en-US" altLang="zh-CN" sz="2000" b="0" i="1" smtClean="0">
                            <a:latin typeface="Cambria Math" panose="02040503050406030204" pitchFamily="18" charset="0"/>
                          </a:rPr>
                        </m:ctrlPr>
                      </m:fPr>
                      <m:num>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endParaRPr lang="en-US" altLang="zh-CN" sz="2000" b="0" dirty="0" smtClean="0"/>
              </a:p>
              <a:p>
                <a:r>
                  <a:rPr lang="zh-CN" altLang="en-US" sz="2000" dirty="0" smtClean="0"/>
                  <a:t>因此可以类似之前题一样考虑在这个重心的位置处理答案</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083778"/>
                <a:ext cx="8596668" cy="4334608"/>
              </a:xfrm>
              <a:blipFill>
                <a:blip r:embed="rId3"/>
                <a:stretch>
                  <a:fillRect l="-284" t="-703"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808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役满</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注意到答案要求的是最大化，那么最终答案联通块一定是极大的，因此对于任何一个距离</a:t>
                </a:r>
                <a:r>
                  <a:rPr lang="en-US" altLang="zh-CN" sz="2000" dirty="0"/>
                  <a:t> </a:t>
                </a:r>
                <a14:m>
                  <m:oMath xmlns:m="http://schemas.openxmlformats.org/officeDocument/2006/math">
                    <m:r>
                      <a:rPr lang="en-US" altLang="zh-CN" sz="2000" i="1">
                        <a:latin typeface="Cambria Math" panose="02040503050406030204" pitchFamily="18" charset="0"/>
                      </a:rPr>
                      <m:t>𝑢</m:t>
                    </m:r>
                  </m:oMath>
                </a14:m>
                <a:r>
                  <a:rPr lang="zh-CN" altLang="en-US" sz="2000" dirty="0"/>
                  <a:t> 小于等于</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𝐿</m:t>
                            </m:r>
                          </m:num>
                          <m:den>
                            <m:r>
                              <a:rPr lang="en-US" altLang="zh-CN" sz="2000" i="1">
                                <a:latin typeface="Cambria Math" panose="02040503050406030204" pitchFamily="18" charset="0"/>
                              </a:rPr>
                              <m:t>2</m:t>
                            </m:r>
                          </m:den>
                        </m:f>
                      </m:e>
                    </m:d>
                    <m:r>
                      <a:rPr lang="zh-CN" altLang="en-US" sz="2000" i="1">
                        <a:latin typeface="Cambria Math" panose="02040503050406030204" pitchFamily="18" charset="0"/>
                      </a:rPr>
                      <m:t>的</m:t>
                    </m:r>
                  </m:oMath>
                </a14:m>
                <a:r>
                  <a:rPr lang="zh-CN" altLang="en-US" sz="2000" dirty="0"/>
                  <a:t>点得到的最大权值的联通块一定都包含</a:t>
                </a:r>
                <a:r>
                  <a:rPr lang="en-US" altLang="zh-CN" sz="2000" dirty="0"/>
                  <a:t> </a:t>
                </a:r>
                <a14:m>
                  <m:oMath xmlns:m="http://schemas.openxmlformats.org/officeDocument/2006/math">
                    <m:r>
                      <a:rPr lang="en-US" altLang="zh-CN" sz="2000" i="1">
                        <a:latin typeface="Cambria Math" panose="02040503050406030204" pitchFamily="18" charset="0"/>
                      </a:rPr>
                      <m:t>𝑢</m:t>
                    </m:r>
                  </m:oMath>
                </a14:m>
                <a:r>
                  <a:rPr lang="zh-CN" altLang="en-US" sz="2000" dirty="0" smtClean="0"/>
                  <a:t>。</a:t>
                </a:r>
                <a:r>
                  <a:rPr lang="zh-CN" altLang="en-US" sz="2000" dirty="0"/>
                  <a:t>于是</a:t>
                </a:r>
                <a:r>
                  <a:rPr lang="zh-CN" altLang="en-US" sz="2000" dirty="0" smtClean="0"/>
                  <a:t>我们</a:t>
                </a:r>
                <a:r>
                  <a:rPr lang="zh-CN" altLang="en-US" sz="2000" dirty="0"/>
                  <a:t>只需要统计所有距离它小于等于</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𝐿</m:t>
                            </m:r>
                          </m:num>
                          <m:den>
                            <m:r>
                              <a:rPr lang="en-US" altLang="zh-CN" sz="2000" i="1">
                                <a:latin typeface="Cambria Math" panose="02040503050406030204" pitchFamily="18" charset="0"/>
                              </a:rPr>
                              <m:t>2</m:t>
                            </m:r>
                          </m:den>
                        </m:f>
                      </m:e>
                    </m:d>
                  </m:oMath>
                </a14:m>
                <a:r>
                  <a:rPr lang="zh-CN" altLang="en-US" sz="2000" dirty="0"/>
                  <a:t> 的部分的答案即可。（这里只考虑</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𝐿</m:t>
                            </m:r>
                          </m:num>
                          <m:den>
                            <m:r>
                              <a:rPr lang="en-US" altLang="zh-CN" sz="2000" i="1">
                                <a:latin typeface="Cambria Math" panose="02040503050406030204" pitchFamily="18" charset="0"/>
                              </a:rPr>
                              <m:t>2</m:t>
                            </m:r>
                          </m:den>
                        </m:f>
                      </m:e>
                    </m:d>
                  </m:oMath>
                </a14:m>
                <a:r>
                  <a:rPr lang="en-US" altLang="zh-CN" sz="2000" dirty="0"/>
                  <a:t> </a:t>
                </a:r>
                <a:r>
                  <a:rPr lang="zh-CN" altLang="en-US" sz="2000" dirty="0"/>
                  <a:t>的原因是若存在一个距离它</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𝐿</m:t>
                            </m:r>
                          </m:num>
                          <m:den>
                            <m:r>
                              <a:rPr lang="en-US" altLang="zh-CN" sz="2000" i="1">
                                <a:latin typeface="Cambria Math" panose="02040503050406030204" pitchFamily="18" charset="0"/>
                              </a:rPr>
                              <m:t>2</m:t>
                            </m:r>
                          </m:den>
                        </m:f>
                      </m:e>
                    </m:d>
                  </m:oMath>
                </a14:m>
                <a:r>
                  <a:rPr lang="en-US" altLang="zh-CN" sz="2000" dirty="0"/>
                  <a:t> </a:t>
                </a:r>
                <a:r>
                  <a:rPr lang="zh-CN" altLang="en-US" sz="2000" dirty="0"/>
                  <a:t>的点产生的最优解</a:t>
                </a:r>
                <a:r>
                  <a:rPr lang="zh-CN" altLang="en-US" sz="2000" dirty="0" smtClean="0"/>
                  <a:t>，一定也会</a:t>
                </a:r>
                <a:r>
                  <a:rPr lang="zh-CN" altLang="en-US" sz="2000" dirty="0"/>
                  <a:t>有一个距离</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𝐿</m:t>
                            </m:r>
                          </m:num>
                          <m:den>
                            <m:r>
                              <a:rPr lang="en-US" altLang="zh-CN" sz="2000" i="1">
                                <a:latin typeface="Cambria Math" panose="02040503050406030204" pitchFamily="18" charset="0"/>
                              </a:rPr>
                              <m:t>2</m:t>
                            </m:r>
                          </m:den>
                        </m:f>
                      </m:e>
                    </m:d>
                    <m:r>
                      <a:rPr lang="en-US" altLang="zh-CN" sz="2000" i="1">
                        <a:latin typeface="Cambria Math" panose="02040503050406030204" pitchFamily="18" charset="0"/>
                      </a:rPr>
                      <m:t> </m:t>
                    </m:r>
                    <m:r>
                      <a:rPr lang="zh-CN" altLang="en-US" sz="2000" i="1">
                        <a:latin typeface="Cambria Math" panose="02040503050406030204" pitchFamily="18" charset="0"/>
                      </a:rPr>
                      <m:t>的</m:t>
                    </m:r>
                  </m:oMath>
                </a14:m>
                <a:r>
                  <a:rPr lang="zh-CN" altLang="en-US" sz="2000" dirty="0"/>
                  <a:t>点</a:t>
                </a:r>
                <a:r>
                  <a:rPr lang="zh-CN" altLang="en-US" sz="2000" dirty="0" smtClean="0"/>
                  <a:t>产生至少同样</a:t>
                </a:r>
                <a:r>
                  <a:rPr lang="zh-CN" altLang="en-US" sz="2000" dirty="0"/>
                  <a:t>的贡献</a:t>
                </a:r>
                <a:endParaRPr lang="en-US" altLang="zh-CN" sz="2000" dirty="0"/>
              </a:p>
              <a:p>
                <a:r>
                  <a:rPr lang="zh-CN" altLang="en-US" sz="2000" dirty="0"/>
                  <a:t>其余部分用上一题的方法即可，复杂度</a:t>
                </a:r>
                <a:r>
                  <a:rPr lang="en-US" altLang="zh-CN" sz="2000" dirty="0"/>
                  <a:t>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b="0" i="1" smtClean="0">
                        <a:latin typeface="Cambria Math" panose="02040503050406030204" pitchFamily="18" charset="0"/>
                      </a:rPr>
                      <m:t>𝑞𝑛</m:t>
                    </m:r>
                    <m:r>
                      <a:rPr lang="en-US" altLang="zh-CN" sz="2000" i="1">
                        <a:latin typeface="Cambria Math" panose="02040503050406030204" pitchFamily="18" charset="0"/>
                      </a:rPr>
                      <m:t>)</m:t>
                    </m:r>
                  </m:oMath>
                </a14:m>
                <a:endParaRPr lang="zh-CN" altLang="en-US" sz="2000" dirty="0"/>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785"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3128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树上铳豪问题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smtClean="0"/>
                  <a:t>想要求树上两点的</a:t>
                </a:r>
                <a14:m>
                  <m:oMath xmlns:m="http://schemas.openxmlformats.org/officeDocument/2006/math">
                    <m:r>
                      <a:rPr lang="en-US" altLang="zh-CN" sz="2000" b="0" i="1" smtClean="0">
                        <a:latin typeface="Cambria Math" panose="02040503050406030204" pitchFamily="18" charset="0"/>
                      </a:rPr>
                      <m:t>𝑙𝑐𝑎</m:t>
                    </m:r>
                  </m:oMath>
                </a14:m>
                <a:r>
                  <a:rPr lang="zh-CN" altLang="en-US" sz="2000" dirty="0" smtClean="0"/>
                  <a:t>，这是非常平常的事。</a:t>
                </a:r>
                <a:endParaRPr lang="en-US" altLang="zh-CN" sz="2000" dirty="0" smtClean="0"/>
              </a:p>
              <a:p>
                <a:r>
                  <a:rPr lang="zh-CN" altLang="en-US" sz="2000" dirty="0" smtClean="0"/>
                  <a:t>如何做到线性呢？</a:t>
                </a:r>
                <a:endParaRPr lang="en-US" altLang="zh-CN" sz="2000" dirty="0" smtClean="0"/>
              </a:p>
              <a:p>
                <a:endParaRPr lang="en-US" altLang="zh-CN" sz="2000" dirty="0"/>
              </a:p>
              <a:p>
                <a:r>
                  <a:rPr lang="zh-CN" altLang="en-US" sz="2000" dirty="0"/>
                  <a:t>接下来我们</a:t>
                </a:r>
                <a:r>
                  <a:rPr lang="zh-CN" altLang="en-US" sz="2000" dirty="0" smtClean="0"/>
                  <a:t>介绍</a:t>
                </a:r>
                <a14:m>
                  <m:oMath xmlns:m="http://schemas.openxmlformats.org/officeDocument/2006/math">
                    <m:r>
                      <a:rPr lang="en-US" altLang="zh-CN" sz="2000" i="1" dirty="0" smtClean="0">
                        <a:latin typeface="Cambria Math" panose="02040503050406030204" pitchFamily="18" charset="0"/>
                      </a:rPr>
                      <m:t>𝑂</m:t>
                    </m:r>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𝑛</m:t>
                        </m:r>
                      </m:e>
                    </m:d>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𝑂</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1</m:t>
                        </m:r>
                      </m:e>
                    </m:d>
                    <m:r>
                      <a:rPr lang="zh-CN" altLang="en-US" sz="2000" i="1" dirty="0">
                        <a:latin typeface="Cambria Math" panose="02040503050406030204" pitchFamily="18" charset="0"/>
                      </a:rPr>
                      <m:t>的</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i="1" dirty="0">
                        <a:latin typeface="Cambria Math" panose="02040503050406030204" pitchFamily="18" charset="0"/>
                      </a:rPr>
                      <m:t>𝑅𝑀𝑄</m:t>
                    </m:r>
                  </m:oMath>
                </a14:m>
                <a:r>
                  <a:rPr lang="zh-CN" altLang="en-US" sz="2000" dirty="0"/>
                  <a:t>算法。</a:t>
                </a:r>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0035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树上铳豪问题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sz="2000" i="1" dirty="0" smtClean="0">
                        <a:latin typeface="Cambria Math" panose="02040503050406030204" pitchFamily="18" charset="0"/>
                      </a:rPr>
                      <m:t>𝐿𝐶𝐴</m:t>
                    </m:r>
                  </m:oMath>
                </a14:m>
                <a:r>
                  <a:rPr lang="zh-CN" altLang="en-US" sz="2000" dirty="0"/>
                  <a:t>转</a:t>
                </a:r>
                <a14:m>
                  <m:oMath xmlns:m="http://schemas.openxmlformats.org/officeDocument/2006/math">
                    <m:r>
                      <a:rPr lang="en-US" altLang="zh-CN" sz="2000" i="1" dirty="0" smtClean="0">
                        <a:latin typeface="Cambria Math" panose="02040503050406030204" pitchFamily="18" charset="0"/>
                      </a:rPr>
                      <m:t>𝑅𝑀𝑄</m:t>
                    </m:r>
                  </m:oMath>
                </a14:m>
                <a:r>
                  <a:rPr lang="zh-CN" altLang="en-US" sz="2000" dirty="0"/>
                  <a:t>：对树做出欧拉</a:t>
                </a:r>
                <a:r>
                  <a:rPr lang="zh-CN" altLang="en-US" sz="2000" dirty="0" smtClean="0"/>
                  <a:t>序。</a:t>
                </a:r>
                <a:r>
                  <a:rPr lang="zh-CN" altLang="en-US" sz="2000" dirty="0"/>
                  <a:t>那么对于求</a:t>
                </a:r>
                <a14:m>
                  <m:oMath xmlns:m="http://schemas.openxmlformats.org/officeDocument/2006/math">
                    <m:r>
                      <a:rPr lang="en-US" altLang="zh-CN" sz="2000" i="1" dirty="0" smtClean="0">
                        <a:latin typeface="Cambria Math" panose="02040503050406030204" pitchFamily="18" charset="0"/>
                      </a:rPr>
                      <m:t>𝑙</m:t>
                    </m:r>
                  </m:oMath>
                </a14:m>
                <a:r>
                  <a:rPr lang="zh-CN" altLang="en-US" sz="2000" dirty="0"/>
                  <a:t>和</a:t>
                </a:r>
                <a14:m>
                  <m:oMath xmlns:m="http://schemas.openxmlformats.org/officeDocument/2006/math">
                    <m:r>
                      <a:rPr lang="en-US" altLang="zh-CN" sz="2000" i="1" dirty="0" smtClean="0">
                        <a:latin typeface="Cambria Math" panose="02040503050406030204" pitchFamily="18" charset="0"/>
                      </a:rPr>
                      <m:t>𝑟</m:t>
                    </m:r>
                  </m:oMath>
                </a14:m>
                <a:r>
                  <a:rPr lang="zh-CN" altLang="en-US" sz="2000" dirty="0"/>
                  <a:t>的</a:t>
                </a:r>
                <a14:m>
                  <m:oMath xmlns:m="http://schemas.openxmlformats.org/officeDocument/2006/math">
                    <m:r>
                      <a:rPr lang="en-US" altLang="zh-CN" sz="2000" i="1" dirty="0" smtClean="0">
                        <a:latin typeface="Cambria Math" panose="02040503050406030204" pitchFamily="18" charset="0"/>
                      </a:rPr>
                      <m:t>𝑙𝑐𝑎</m:t>
                    </m:r>
                  </m:oMath>
                </a14:m>
                <a:r>
                  <a:rPr lang="zh-CN" altLang="en-US" sz="2000" dirty="0"/>
                  <a:t>就是在深度序上求</a:t>
                </a:r>
                <a14:m>
                  <m:oMath xmlns:m="http://schemas.openxmlformats.org/officeDocument/2006/math">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𝑑𝑓𝑛</m:t>
                    </m:r>
                    <m:r>
                      <a:rPr lang="en-US" altLang="zh-CN" sz="2000" i="1" dirty="0">
                        <a:latin typeface="Cambria Math" panose="02040503050406030204" pitchFamily="18" charset="0"/>
                      </a:rPr>
                      <m:t>[</m:t>
                    </m:r>
                    <m:r>
                      <a:rPr lang="en-US" altLang="zh-CN" sz="2000" i="1" dirty="0">
                        <a:latin typeface="Cambria Math" panose="02040503050406030204" pitchFamily="18" charset="0"/>
                      </a:rPr>
                      <m:t>𝑙</m:t>
                    </m:r>
                    <m:r>
                      <a:rPr lang="en-US" altLang="zh-CN" sz="2000" i="1" dirty="0">
                        <a:latin typeface="Cambria Math" panose="02040503050406030204" pitchFamily="18" charset="0"/>
                      </a:rPr>
                      <m:t>]</m:t>
                    </m:r>
                    <m:r>
                      <a:rPr lang="zh-CN" altLang="en-US" sz="2000" i="1" dirty="0">
                        <a:latin typeface="Cambria Math" panose="02040503050406030204" pitchFamily="18" charset="0"/>
                      </a:rPr>
                      <m:t>，</m:t>
                    </m:r>
                    <m:r>
                      <a:rPr lang="en-US" altLang="zh-CN" sz="2000" i="1" dirty="0" err="1">
                        <a:latin typeface="Cambria Math" panose="02040503050406030204" pitchFamily="18" charset="0"/>
                      </a:rPr>
                      <m:t>𝑑𝑓𝑛</m:t>
                    </m:r>
                    <m:r>
                      <a:rPr lang="en-US" altLang="zh-CN" sz="2000" i="1" dirty="0">
                        <a:latin typeface="Cambria Math" panose="02040503050406030204" pitchFamily="18" charset="0"/>
                      </a:rPr>
                      <m:t>[</m:t>
                    </m:r>
                    <m:r>
                      <a:rPr lang="en-US" altLang="zh-CN" sz="2000" i="1" dirty="0">
                        <a:latin typeface="Cambria Math" panose="02040503050406030204" pitchFamily="18" charset="0"/>
                      </a:rPr>
                      <m:t>𝑟</m:t>
                    </m:r>
                    <m:r>
                      <a:rPr lang="en-US" altLang="zh-CN" sz="2000" i="1" dirty="0">
                        <a:latin typeface="Cambria Math" panose="02040503050406030204" pitchFamily="18" charset="0"/>
                      </a:rPr>
                      <m:t>]]</m:t>
                    </m:r>
                  </m:oMath>
                </a14:m>
                <a:r>
                  <a:rPr lang="zh-CN" altLang="en-US" sz="2000" dirty="0"/>
                  <a:t>的</a:t>
                </a:r>
                <a14:m>
                  <m:oMath xmlns:m="http://schemas.openxmlformats.org/officeDocument/2006/math">
                    <m:r>
                      <a:rPr lang="en-US" altLang="zh-CN" sz="2000" i="1" dirty="0" smtClean="0">
                        <a:latin typeface="Cambria Math" panose="02040503050406030204" pitchFamily="18" charset="0"/>
                      </a:rPr>
                      <m:t>𝑟𝑚𝑞</m:t>
                    </m:r>
                  </m:oMath>
                </a14:m>
                <a:r>
                  <a:rPr lang="zh-CN" altLang="en-US" sz="2000" dirty="0" smtClean="0"/>
                  <a:t>。</a:t>
                </a:r>
                <a:endParaRPr lang="en-US" altLang="zh-CN" sz="2000" dirty="0" smtClean="0"/>
              </a:p>
              <a:p>
                <a:r>
                  <a:rPr lang="zh-CN" altLang="en-US" sz="2000" dirty="0" smtClean="0"/>
                  <a:t>（欧拉序是从根节点对树进行游走遍历得到的轨迹序列，即每个点每到一次都会在序列中出现，包括第一次走到以及从儿子中返回）</a:t>
                </a:r>
                <a:endParaRPr lang="zh-CN" altLang="en-US" sz="2000" dirty="0"/>
              </a:p>
              <a:p>
                <a:endParaRPr lang="zh-CN" altLang="en-US" sz="2000" dirty="0"/>
              </a:p>
              <a:p>
                <a:r>
                  <a:rPr lang="zh-CN" altLang="en-US" sz="2000" dirty="0" smtClean="0"/>
                  <a:t>注意</a:t>
                </a:r>
                <a:r>
                  <a:rPr lang="zh-CN" altLang="en-US" sz="2000" dirty="0"/>
                  <a:t>到</a:t>
                </a:r>
                <a14:m>
                  <m:oMath xmlns:m="http://schemas.openxmlformats.org/officeDocument/2006/math">
                    <m:r>
                      <a:rPr lang="en-US" altLang="zh-CN" sz="2000" i="1" dirty="0" smtClean="0">
                        <a:latin typeface="Cambria Math" panose="02040503050406030204" pitchFamily="18" charset="0"/>
                      </a:rPr>
                      <m:t>𝐿𝐶𝐴</m:t>
                    </m:r>
                  </m:oMath>
                </a14:m>
                <a:r>
                  <a:rPr lang="zh-CN" altLang="en-US" sz="2000" dirty="0"/>
                  <a:t>转成</a:t>
                </a:r>
                <a14:m>
                  <m:oMath xmlns:m="http://schemas.openxmlformats.org/officeDocument/2006/math">
                    <m:r>
                      <a:rPr lang="en-US" altLang="zh-CN" sz="2000" i="1" dirty="0" smtClean="0">
                        <a:latin typeface="Cambria Math" panose="02040503050406030204" pitchFamily="18" charset="0"/>
                      </a:rPr>
                      <m:t>𝑅𝑀𝑄</m:t>
                    </m:r>
                  </m:oMath>
                </a14:m>
                <a:r>
                  <a:rPr lang="zh-CN" altLang="en-US" sz="2000" dirty="0"/>
                  <a:t>，深度序列相邻两项的差值为</a:t>
                </a:r>
                <a14:m>
                  <m:oMath xmlns:m="http://schemas.openxmlformats.org/officeDocument/2006/math">
                    <m:r>
                      <a:rPr lang="en-US" altLang="zh-CN" sz="2000" i="1" dirty="0" smtClean="0">
                        <a:latin typeface="Cambria Math" panose="02040503050406030204" pitchFamily="18" charset="0"/>
                      </a:rPr>
                      <m:t>1</m:t>
                    </m:r>
                  </m:oMath>
                </a14:m>
                <a:r>
                  <a:rPr lang="zh-CN" altLang="en-US" sz="2000" dirty="0"/>
                  <a:t>或</a:t>
                </a:r>
                <a14:m>
                  <m:oMath xmlns:m="http://schemas.openxmlformats.org/officeDocument/2006/math">
                    <m:r>
                      <a:rPr lang="en-US" altLang="zh-CN" sz="2000" i="1" dirty="0" smtClean="0">
                        <a:latin typeface="Cambria Math" panose="02040503050406030204" pitchFamily="18" charset="0"/>
                      </a:rPr>
                      <m:t>−1</m:t>
                    </m:r>
                  </m:oMath>
                </a14:m>
                <a:r>
                  <a:rPr lang="zh-CN" altLang="en-US" sz="2000" dirty="0"/>
                  <a:t>。这样的</a:t>
                </a:r>
                <a:r>
                  <a:rPr lang="en-US" altLang="zh-CN" sz="2000" dirty="0"/>
                  <a:t>RMQ</a:t>
                </a:r>
                <a:r>
                  <a:rPr lang="zh-CN" altLang="en-US" sz="2000" dirty="0"/>
                  <a:t>问题，</a:t>
                </a:r>
                <a:r>
                  <a:rPr lang="zh-CN" altLang="en-US" sz="2000" dirty="0" smtClean="0"/>
                  <a:t>称为</a:t>
                </a:r>
                <a14:m>
                  <m:oMath xmlns:m="http://schemas.openxmlformats.org/officeDocument/2006/math">
                    <m:r>
                      <a:rPr lang="en-US" altLang="zh-CN" sz="2000" b="0" i="1" smtClean="0">
                        <a:latin typeface="Cambria Math" panose="02040503050406030204" pitchFamily="18" charset="0"/>
                      </a:rPr>
                      <m:t>±</m:t>
                    </m:r>
                  </m:oMath>
                </a14:m>
                <a:r>
                  <a:rPr lang="en-US" altLang="zh-CN" sz="2000" dirty="0" smtClean="0"/>
                  <a:t>1RMQ</a:t>
                </a:r>
                <a:r>
                  <a:rPr lang="zh-CN" altLang="en-US" sz="2000" dirty="0"/>
                  <a:t>问题</a:t>
                </a:r>
                <a:r>
                  <a:rPr lang="zh-CN" altLang="en-US" sz="2000" dirty="0" smtClean="0"/>
                  <a:t>，有</a:t>
                </a:r>
                <a:r>
                  <a:rPr lang="zh-CN" altLang="en-US" sz="2000" dirty="0"/>
                  <a:t>相应的算法解决。</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857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树上铳豪问题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0000" lnSpcReduction="20000"/>
              </a:bodyPr>
              <a:lstStyle/>
              <a:p>
                <a:r>
                  <a:rPr lang="zh-CN" altLang="en-US" sz="5000" dirty="0" smtClean="0"/>
                  <a:t>设块</a:t>
                </a:r>
                <a:r>
                  <a:rPr lang="zh-CN" altLang="en-US" sz="5000" dirty="0"/>
                  <a:t>大小</a:t>
                </a:r>
                <a14:m>
                  <m:oMath xmlns:m="http://schemas.openxmlformats.org/officeDocument/2006/math">
                    <m:r>
                      <a:rPr lang="en-US" altLang="zh-CN" sz="5000" i="1" dirty="0" smtClean="0">
                        <a:latin typeface="Cambria Math" panose="02040503050406030204" pitchFamily="18" charset="0"/>
                      </a:rPr>
                      <m:t>𝑙</m:t>
                    </m:r>
                    <m:r>
                      <a:rPr lang="en-US" altLang="zh-CN" sz="5000" i="1" dirty="0" smtClean="0">
                        <a:latin typeface="Cambria Math" panose="02040503050406030204" pitchFamily="18" charset="0"/>
                      </a:rPr>
                      <m:t>=</m:t>
                    </m:r>
                    <m:f>
                      <m:fPr>
                        <m:ctrlPr>
                          <a:rPr lang="en-US" altLang="zh-CN" sz="5000" i="1" dirty="0" smtClean="0">
                            <a:latin typeface="Cambria Math" panose="02040503050406030204" pitchFamily="18" charset="0"/>
                          </a:rPr>
                        </m:ctrlPr>
                      </m:fPr>
                      <m:num>
                        <m:func>
                          <m:funcPr>
                            <m:ctrlPr>
                              <a:rPr lang="en-US" altLang="zh-CN" sz="5000" i="1" dirty="0" smtClean="0">
                                <a:latin typeface="Cambria Math" panose="02040503050406030204" pitchFamily="18" charset="0"/>
                              </a:rPr>
                            </m:ctrlPr>
                          </m:funcPr>
                          <m:fName>
                            <m:r>
                              <m:rPr>
                                <m:sty m:val="p"/>
                              </m:rPr>
                              <a:rPr lang="en-US" altLang="zh-CN" sz="5000" i="0" dirty="0" smtClean="0">
                                <a:latin typeface="Cambria Math" panose="02040503050406030204" pitchFamily="18" charset="0"/>
                              </a:rPr>
                              <m:t>log</m:t>
                            </m:r>
                          </m:fName>
                          <m:e>
                            <m:r>
                              <a:rPr lang="en-US" altLang="zh-CN" sz="5000" i="1" dirty="0" smtClean="0">
                                <a:latin typeface="Cambria Math" panose="02040503050406030204" pitchFamily="18" charset="0"/>
                              </a:rPr>
                              <m:t>𝑛</m:t>
                            </m:r>
                          </m:e>
                        </m:func>
                      </m:num>
                      <m:den>
                        <m:r>
                          <a:rPr lang="en-US" altLang="zh-CN" sz="5000" i="1" dirty="0" smtClean="0">
                            <a:latin typeface="Cambria Math" panose="02040503050406030204" pitchFamily="18" charset="0"/>
                          </a:rPr>
                          <m:t>2</m:t>
                        </m:r>
                      </m:den>
                    </m:f>
                  </m:oMath>
                </a14:m>
                <a:r>
                  <a:rPr lang="zh-CN" altLang="en-US" sz="5000" dirty="0"/>
                  <a:t>，将序列分块。</a:t>
                </a:r>
              </a:p>
              <a:p>
                <a:r>
                  <a:rPr lang="zh-CN" altLang="en-US" sz="5000" dirty="0"/>
                  <a:t>对于每一块求出最小值，然后进行跨块求</a:t>
                </a:r>
                <a14:m>
                  <m:oMath xmlns:m="http://schemas.openxmlformats.org/officeDocument/2006/math">
                    <m:r>
                      <a:rPr lang="en-US" altLang="zh-CN" sz="5000" i="1" dirty="0" smtClean="0">
                        <a:latin typeface="Cambria Math" panose="02040503050406030204" pitchFamily="18" charset="0"/>
                      </a:rPr>
                      <m:t>𝑆𝑇</m:t>
                    </m:r>
                  </m:oMath>
                </a14:m>
                <a:r>
                  <a:rPr lang="zh-CN" altLang="en-US" sz="5000" dirty="0"/>
                  <a:t>表，复杂度为</a:t>
                </a:r>
                <a14:m>
                  <m:oMath xmlns:m="http://schemas.openxmlformats.org/officeDocument/2006/math">
                    <m:r>
                      <a:rPr lang="en-US" altLang="zh-CN" sz="5000" i="1" dirty="0" smtClean="0">
                        <a:latin typeface="Cambria Math" panose="02040503050406030204" pitchFamily="18" charset="0"/>
                      </a:rPr>
                      <m:t>𝑂</m:t>
                    </m:r>
                    <m:r>
                      <a:rPr lang="en-US" altLang="zh-CN" sz="5000" i="1" dirty="0" smtClean="0">
                        <a:latin typeface="Cambria Math" panose="02040503050406030204" pitchFamily="18" charset="0"/>
                      </a:rPr>
                      <m:t>(</m:t>
                    </m:r>
                    <m:f>
                      <m:fPr>
                        <m:ctrlPr>
                          <a:rPr lang="en-US" altLang="zh-CN" sz="5000" i="1" dirty="0" smtClean="0">
                            <a:latin typeface="Cambria Math" panose="02040503050406030204" pitchFamily="18" charset="0"/>
                          </a:rPr>
                        </m:ctrlPr>
                      </m:fPr>
                      <m:num>
                        <m:r>
                          <a:rPr lang="en-US" altLang="zh-CN" sz="5000" i="1" dirty="0" smtClean="0">
                            <a:latin typeface="Cambria Math" panose="02040503050406030204" pitchFamily="18" charset="0"/>
                          </a:rPr>
                          <m:t>𝑛</m:t>
                        </m:r>
                      </m:num>
                      <m:den>
                        <m:r>
                          <a:rPr lang="en-US" altLang="zh-CN" sz="5000" i="1" dirty="0" smtClean="0">
                            <a:latin typeface="Cambria Math" panose="02040503050406030204" pitchFamily="18" charset="0"/>
                          </a:rPr>
                          <m:t>𝑙</m:t>
                        </m:r>
                      </m:den>
                    </m:f>
                    <m:r>
                      <a:rPr lang="en-US" altLang="zh-CN" sz="5000" i="1" dirty="0" smtClean="0">
                        <a:latin typeface="Cambria Math" panose="02040503050406030204" pitchFamily="18" charset="0"/>
                      </a:rPr>
                      <m:t>∗</m:t>
                    </m:r>
                    <m:r>
                      <m:rPr>
                        <m:sty m:val="p"/>
                      </m:rPr>
                      <a:rPr lang="en-US" altLang="zh-CN" sz="5000" i="1" dirty="0" smtClean="0">
                        <a:latin typeface="Cambria Math" panose="02040503050406030204" pitchFamily="18" charset="0"/>
                      </a:rPr>
                      <m:t>log</m:t>
                    </m:r>
                    <m:r>
                      <a:rPr lang="en-US" altLang="zh-CN" sz="5000" i="1" dirty="0" smtClean="0">
                        <a:latin typeface="Cambria Math" panose="02040503050406030204" pitchFamily="18" charset="0"/>
                      </a:rPr>
                      <m:t>⁡(</m:t>
                    </m:r>
                    <m:f>
                      <m:fPr>
                        <m:ctrlPr>
                          <a:rPr lang="en-US" altLang="zh-CN" sz="5000" i="1" dirty="0" smtClean="0">
                            <a:latin typeface="Cambria Math" panose="02040503050406030204" pitchFamily="18" charset="0"/>
                          </a:rPr>
                        </m:ctrlPr>
                      </m:fPr>
                      <m:num>
                        <m:r>
                          <a:rPr lang="en-US" altLang="zh-CN" sz="5000" i="1" dirty="0" smtClean="0">
                            <a:latin typeface="Cambria Math" panose="02040503050406030204" pitchFamily="18" charset="0"/>
                          </a:rPr>
                          <m:t>𝑛</m:t>
                        </m:r>
                      </m:num>
                      <m:den>
                        <m:r>
                          <a:rPr lang="en-US" altLang="zh-CN" sz="5000" i="1" dirty="0" smtClean="0">
                            <a:latin typeface="Cambria Math" panose="02040503050406030204" pitchFamily="18" charset="0"/>
                          </a:rPr>
                          <m:t>𝑙</m:t>
                        </m:r>
                      </m:den>
                    </m:f>
                    <m:r>
                      <a:rPr lang="en-US" altLang="zh-CN" sz="5000" i="1" dirty="0" smtClean="0">
                        <a:latin typeface="Cambria Math" panose="02040503050406030204" pitchFamily="18" charset="0"/>
                      </a:rPr>
                      <m:t>))=</m:t>
                    </m:r>
                    <m:r>
                      <a:rPr lang="en-US" altLang="zh-CN" sz="5000" i="1" dirty="0" smtClean="0">
                        <a:latin typeface="Cambria Math" panose="02040503050406030204" pitchFamily="18" charset="0"/>
                      </a:rPr>
                      <m:t>𝑂</m:t>
                    </m:r>
                    <m:r>
                      <a:rPr lang="en-US" altLang="zh-CN" sz="5000" i="1" dirty="0" smtClean="0">
                        <a:latin typeface="Cambria Math" panose="02040503050406030204" pitchFamily="18" charset="0"/>
                      </a:rPr>
                      <m:t>(</m:t>
                    </m:r>
                    <m:r>
                      <a:rPr lang="en-US" altLang="zh-CN" sz="5000" i="1" dirty="0" smtClean="0">
                        <a:latin typeface="Cambria Math" panose="02040503050406030204" pitchFamily="18" charset="0"/>
                      </a:rPr>
                      <m:t>𝑛</m:t>
                    </m:r>
                    <m:r>
                      <a:rPr lang="en-US" altLang="zh-CN" sz="5000" i="1" dirty="0" smtClean="0">
                        <a:latin typeface="Cambria Math" panose="02040503050406030204" pitchFamily="18" charset="0"/>
                      </a:rPr>
                      <m:t>)</m:t>
                    </m:r>
                  </m:oMath>
                </a14:m>
                <a:endParaRPr lang="en-US" altLang="zh-CN" sz="5000" dirty="0"/>
              </a:p>
              <a:p>
                <a:r>
                  <a:rPr lang="zh-CN" altLang="en-US" sz="5000" dirty="0"/>
                  <a:t>因为每一块内都是相邻</a:t>
                </a:r>
                <a14:m>
                  <m:oMath xmlns:m="http://schemas.openxmlformats.org/officeDocument/2006/math">
                    <m:r>
                      <a:rPr lang="en-US" altLang="zh-CN" sz="5000" i="1" dirty="0">
                        <a:latin typeface="Cambria Math" panose="02040503050406030204" pitchFamily="18" charset="0"/>
                      </a:rPr>
                      <m:t>±</m:t>
                    </m:r>
                    <m:r>
                      <a:rPr lang="en-US" altLang="zh-CN" sz="5000" i="1" dirty="0" smtClean="0">
                        <a:latin typeface="Cambria Math" panose="02040503050406030204" pitchFamily="18" charset="0"/>
                      </a:rPr>
                      <m:t>1</m:t>
                    </m:r>
                  </m:oMath>
                </a14:m>
                <a:r>
                  <a:rPr lang="zh-CN" altLang="en-US" sz="5000" dirty="0"/>
                  <a:t>，因此一个序列可以这样表示：第一个是</a:t>
                </a:r>
                <a14:m>
                  <m:oMath xmlns:m="http://schemas.openxmlformats.org/officeDocument/2006/math">
                    <m:r>
                      <a:rPr lang="en-US" altLang="zh-CN" sz="5000" i="1" dirty="0" smtClean="0">
                        <a:latin typeface="Cambria Math" panose="02040503050406030204" pitchFamily="18" charset="0"/>
                      </a:rPr>
                      <m:t>0</m:t>
                    </m:r>
                  </m:oMath>
                </a14:m>
                <a:r>
                  <a:rPr lang="zh-CN" altLang="en-US" sz="5000" dirty="0"/>
                  <a:t>，每个位置就只有了</a:t>
                </a:r>
                <a14:m>
                  <m:oMath xmlns:m="http://schemas.openxmlformats.org/officeDocument/2006/math">
                    <m:r>
                      <a:rPr lang="en-US" altLang="zh-CN" sz="5000" i="1" dirty="0" smtClean="0">
                        <a:latin typeface="Cambria Math" panose="02040503050406030204" pitchFamily="18" charset="0"/>
                      </a:rPr>
                      <m:t>+1</m:t>
                    </m:r>
                  </m:oMath>
                </a14:m>
                <a:r>
                  <a:rPr lang="zh-CN" altLang="en-US" sz="5000" dirty="0"/>
                  <a:t>还是</a:t>
                </a:r>
                <a14:m>
                  <m:oMath xmlns:m="http://schemas.openxmlformats.org/officeDocument/2006/math">
                    <m:r>
                      <a:rPr lang="en-US" altLang="zh-CN" sz="5000" i="1" dirty="0" smtClean="0">
                        <a:latin typeface="Cambria Math" panose="02040503050406030204" pitchFamily="18" charset="0"/>
                      </a:rPr>
                      <m:t>−1</m:t>
                    </m:r>
                  </m:oMath>
                </a14:m>
                <a:r>
                  <a:rPr lang="zh-CN" altLang="en-US" sz="5000" dirty="0"/>
                  <a:t>的区别，因为要求最小值，我们只需要知道一个序列被这样表示后最小值位置即可。那么这样本质不同的序列个数是</a:t>
                </a:r>
                <a14:m>
                  <m:oMath xmlns:m="http://schemas.openxmlformats.org/officeDocument/2006/math">
                    <m:sSup>
                      <m:sSupPr>
                        <m:ctrlPr>
                          <a:rPr lang="en-US" altLang="zh-CN" sz="5000" i="1" dirty="0" smtClean="0">
                            <a:latin typeface="Cambria Math" panose="02040503050406030204" pitchFamily="18" charset="0"/>
                          </a:rPr>
                        </m:ctrlPr>
                      </m:sSupPr>
                      <m:e>
                        <m:r>
                          <a:rPr lang="en-US" altLang="zh-CN" sz="5000" i="1" dirty="0" smtClean="0">
                            <a:latin typeface="Cambria Math" panose="02040503050406030204" pitchFamily="18" charset="0"/>
                          </a:rPr>
                          <m:t>2</m:t>
                        </m:r>
                      </m:e>
                      <m:sup>
                        <m:r>
                          <a:rPr lang="en-US" altLang="zh-CN" sz="5000" i="1" dirty="0" smtClean="0">
                            <a:latin typeface="Cambria Math" panose="02040503050406030204" pitchFamily="18" charset="0"/>
                          </a:rPr>
                          <m:t>𝑙</m:t>
                        </m:r>
                      </m:sup>
                    </m:sSup>
                    <m:r>
                      <a:rPr lang="en-US" altLang="zh-CN" sz="5000" i="1" dirty="0" smtClean="0">
                        <a:latin typeface="Cambria Math" panose="02040503050406030204" pitchFamily="18" charset="0"/>
                      </a:rPr>
                      <m:t>=</m:t>
                    </m:r>
                    <m:rad>
                      <m:radPr>
                        <m:degHide m:val="on"/>
                        <m:ctrlPr>
                          <a:rPr lang="en-US" altLang="zh-CN" sz="5000" b="0" i="1" dirty="0" smtClean="0">
                            <a:latin typeface="Cambria Math" panose="02040503050406030204" pitchFamily="18" charset="0"/>
                          </a:rPr>
                        </m:ctrlPr>
                      </m:radPr>
                      <m:deg/>
                      <m:e>
                        <m:r>
                          <a:rPr lang="en-US" altLang="zh-CN" sz="5000" b="0" i="1" dirty="0" smtClean="0">
                            <a:latin typeface="Cambria Math" panose="02040503050406030204" pitchFamily="18" charset="0"/>
                          </a:rPr>
                          <m:t>𝑛</m:t>
                        </m:r>
                      </m:e>
                    </m:rad>
                  </m:oMath>
                </a14:m>
                <a:r>
                  <a:rPr lang="zh-CN" altLang="en-US" sz="5000" dirty="0"/>
                  <a:t>个的。我们可以尝试预处理每种本质不同的序列的任意区间内最小值位置</a:t>
                </a:r>
                <a:r>
                  <a:rPr lang="zh-CN" altLang="en-US" sz="5000" dirty="0" smtClean="0"/>
                  <a:t>。</a:t>
                </a:r>
                <a:endParaRPr lang="en-US" altLang="zh-CN" sz="5000" dirty="0" smtClean="0"/>
              </a:p>
              <a:p>
                <a:r>
                  <a:rPr lang="zh-CN" altLang="en-US" sz="5000" dirty="0" smtClean="0"/>
                  <a:t>那么</a:t>
                </a:r>
                <a:r>
                  <a:rPr lang="zh-CN" altLang="en-US" sz="5000" dirty="0"/>
                  <a:t>复杂度应该是</a:t>
                </a:r>
                <a14:m>
                  <m:oMath xmlns:m="http://schemas.openxmlformats.org/officeDocument/2006/math">
                    <m:r>
                      <a:rPr lang="en-US" altLang="zh-CN" sz="5000" i="1" dirty="0" smtClean="0">
                        <a:latin typeface="Cambria Math" panose="02040503050406030204" pitchFamily="18" charset="0"/>
                      </a:rPr>
                      <m:t>𝑂</m:t>
                    </m:r>
                    <m:d>
                      <m:dPr>
                        <m:ctrlPr>
                          <a:rPr lang="en-US" altLang="zh-CN" sz="5000" i="1" dirty="0" smtClean="0">
                            <a:latin typeface="Cambria Math" panose="02040503050406030204" pitchFamily="18" charset="0"/>
                          </a:rPr>
                        </m:ctrlPr>
                      </m:dPr>
                      <m:e>
                        <m:sSup>
                          <m:sSupPr>
                            <m:ctrlPr>
                              <a:rPr lang="en-US" altLang="zh-CN" sz="5000" i="1" dirty="0" smtClean="0">
                                <a:latin typeface="Cambria Math" panose="02040503050406030204" pitchFamily="18" charset="0"/>
                              </a:rPr>
                            </m:ctrlPr>
                          </m:sSupPr>
                          <m:e>
                            <m:r>
                              <a:rPr lang="en-US" altLang="zh-CN" sz="5000" i="1" dirty="0" smtClean="0">
                                <a:latin typeface="Cambria Math" panose="02040503050406030204" pitchFamily="18" charset="0"/>
                              </a:rPr>
                              <m:t>2</m:t>
                            </m:r>
                          </m:e>
                          <m:sup>
                            <m:r>
                              <a:rPr lang="en-US" altLang="zh-CN" sz="5000" i="1" dirty="0" smtClean="0">
                                <a:latin typeface="Cambria Math" panose="02040503050406030204" pitchFamily="18" charset="0"/>
                              </a:rPr>
                              <m:t>𝑙</m:t>
                            </m:r>
                          </m:sup>
                        </m:sSup>
                        <m:r>
                          <a:rPr lang="en-US" altLang="zh-CN" sz="5000" i="1" dirty="0" smtClean="0">
                            <a:latin typeface="Cambria Math" panose="02040503050406030204" pitchFamily="18" charset="0"/>
                          </a:rPr>
                          <m:t>∗</m:t>
                        </m:r>
                        <m:sSup>
                          <m:sSupPr>
                            <m:ctrlPr>
                              <a:rPr lang="en-US" altLang="zh-CN" sz="5000" i="1" dirty="0" smtClean="0">
                                <a:latin typeface="Cambria Math" panose="02040503050406030204" pitchFamily="18" charset="0"/>
                              </a:rPr>
                            </m:ctrlPr>
                          </m:sSupPr>
                          <m:e>
                            <m:r>
                              <a:rPr lang="en-US" altLang="zh-CN" sz="5000" i="1" dirty="0" smtClean="0">
                                <a:latin typeface="Cambria Math" panose="02040503050406030204" pitchFamily="18" charset="0"/>
                              </a:rPr>
                              <m:t>𝑙</m:t>
                            </m:r>
                          </m:e>
                          <m:sup>
                            <m:r>
                              <a:rPr lang="en-US" altLang="zh-CN" sz="5000" i="1" dirty="0" smtClean="0">
                                <a:latin typeface="Cambria Math" panose="02040503050406030204" pitchFamily="18" charset="0"/>
                              </a:rPr>
                              <m:t>2</m:t>
                            </m:r>
                          </m:sup>
                        </m:sSup>
                      </m:e>
                    </m:d>
                    <m:r>
                      <a:rPr lang="en-US" altLang="zh-CN" sz="5000" i="1" dirty="0" smtClean="0">
                        <a:latin typeface="Cambria Math" panose="02040503050406030204" pitchFamily="18" charset="0"/>
                      </a:rPr>
                      <m:t>=</m:t>
                    </m:r>
                    <m:r>
                      <a:rPr lang="en-US" altLang="zh-CN" sz="5000" i="1" dirty="0" smtClean="0">
                        <a:latin typeface="Cambria Math" panose="02040503050406030204" pitchFamily="18" charset="0"/>
                      </a:rPr>
                      <m:t>𝑂</m:t>
                    </m:r>
                    <m:d>
                      <m:dPr>
                        <m:ctrlPr>
                          <a:rPr lang="en-US" altLang="zh-CN" sz="5000" i="1" dirty="0" smtClean="0">
                            <a:latin typeface="Cambria Math" panose="02040503050406030204" pitchFamily="18" charset="0"/>
                          </a:rPr>
                        </m:ctrlPr>
                      </m:dPr>
                      <m:e>
                        <m:rad>
                          <m:radPr>
                            <m:degHide m:val="on"/>
                            <m:ctrlPr>
                              <a:rPr lang="en-US" altLang="zh-CN" sz="5000" b="0" i="1" dirty="0" smtClean="0">
                                <a:latin typeface="Cambria Math" panose="02040503050406030204" pitchFamily="18" charset="0"/>
                              </a:rPr>
                            </m:ctrlPr>
                          </m:radPr>
                          <m:deg/>
                          <m:e>
                            <m:r>
                              <a:rPr lang="en-US" altLang="zh-CN" sz="5000" b="0" i="1" dirty="0" smtClean="0">
                                <a:latin typeface="Cambria Math" panose="02040503050406030204" pitchFamily="18" charset="0"/>
                              </a:rPr>
                              <m:t>𝑛</m:t>
                            </m:r>
                          </m:e>
                        </m:rad>
                        <m:r>
                          <a:rPr lang="en-US" altLang="zh-CN" sz="5000" b="0" i="1" dirty="0" smtClean="0">
                            <a:latin typeface="Cambria Math" panose="02040503050406030204" pitchFamily="18" charset="0"/>
                          </a:rPr>
                          <m:t> </m:t>
                        </m:r>
                        <m:func>
                          <m:funcPr>
                            <m:ctrlPr>
                              <a:rPr lang="en-US" altLang="zh-CN" sz="5000" b="0" i="1" dirty="0" smtClean="0">
                                <a:latin typeface="Cambria Math" panose="02040503050406030204" pitchFamily="18" charset="0"/>
                              </a:rPr>
                            </m:ctrlPr>
                          </m:funcPr>
                          <m:fName>
                            <m:sSup>
                              <m:sSupPr>
                                <m:ctrlPr>
                                  <a:rPr lang="en-US" altLang="zh-CN" sz="5000" b="0" i="1" dirty="0" smtClean="0">
                                    <a:latin typeface="Cambria Math" panose="02040503050406030204" pitchFamily="18" charset="0"/>
                                  </a:rPr>
                                </m:ctrlPr>
                              </m:sSupPr>
                              <m:e>
                                <m:r>
                                  <m:rPr>
                                    <m:sty m:val="p"/>
                                  </m:rPr>
                                  <a:rPr lang="en-US" altLang="zh-CN" sz="5000" b="0" i="0" dirty="0" smtClean="0">
                                    <a:latin typeface="Cambria Math" panose="02040503050406030204" pitchFamily="18" charset="0"/>
                                  </a:rPr>
                                  <m:t>log</m:t>
                                </m:r>
                              </m:e>
                              <m:sup>
                                <m:r>
                                  <a:rPr lang="en-US" altLang="zh-CN" sz="5000" b="0" i="1" dirty="0" smtClean="0">
                                    <a:latin typeface="Cambria Math" panose="02040503050406030204" pitchFamily="18" charset="0"/>
                                  </a:rPr>
                                  <m:t>2</m:t>
                                </m:r>
                              </m:sup>
                            </m:sSup>
                          </m:fName>
                          <m:e>
                            <m:r>
                              <a:rPr lang="en-US" altLang="zh-CN" sz="5000" b="0" i="1" dirty="0" smtClean="0">
                                <a:latin typeface="Cambria Math" panose="02040503050406030204" pitchFamily="18" charset="0"/>
                              </a:rPr>
                              <m:t>𝑛</m:t>
                            </m:r>
                          </m:e>
                        </m:func>
                      </m:e>
                    </m:d>
                  </m:oMath>
                </a14:m>
                <a:r>
                  <a:rPr lang="zh-CN" altLang="en-US" sz="5000" dirty="0" smtClean="0"/>
                  <a:t>，也可以对这些序列处理</a:t>
                </a:r>
                <a14:m>
                  <m:oMath xmlns:m="http://schemas.openxmlformats.org/officeDocument/2006/math">
                    <m:r>
                      <a:rPr lang="en-US" altLang="zh-CN" sz="5000" b="0" i="1" smtClean="0">
                        <a:latin typeface="Cambria Math" panose="02040503050406030204" pitchFamily="18" charset="0"/>
                      </a:rPr>
                      <m:t>𝑅𝑀𝑄</m:t>
                    </m:r>
                  </m:oMath>
                </a14:m>
                <a:r>
                  <a:rPr lang="zh-CN" altLang="en-US" sz="5000" dirty="0" smtClean="0"/>
                  <a:t>变成</a:t>
                </a:r>
                <a14:m>
                  <m:oMath xmlns:m="http://schemas.openxmlformats.org/officeDocument/2006/math">
                    <m:r>
                      <a:rPr lang="en-US" altLang="zh-CN" sz="5000" b="0" i="1" dirty="0" smtClean="0">
                        <a:latin typeface="Cambria Math" panose="02040503050406030204" pitchFamily="18" charset="0"/>
                      </a:rPr>
                      <m:t>𝑂</m:t>
                    </m:r>
                    <m:r>
                      <a:rPr lang="en-US" altLang="zh-CN" sz="5000" b="0" i="1" dirty="0" smtClean="0">
                        <a:latin typeface="Cambria Math" panose="02040503050406030204" pitchFamily="18" charset="0"/>
                      </a:rPr>
                      <m:t>(</m:t>
                    </m:r>
                    <m:rad>
                      <m:radPr>
                        <m:degHide m:val="on"/>
                        <m:ctrlPr>
                          <a:rPr lang="en-US" altLang="zh-CN" sz="5000" b="0" i="1" dirty="0" smtClean="0">
                            <a:latin typeface="Cambria Math" panose="02040503050406030204" pitchFamily="18" charset="0"/>
                          </a:rPr>
                        </m:ctrlPr>
                      </m:radPr>
                      <m:deg/>
                      <m:e>
                        <m:r>
                          <a:rPr lang="en-US" altLang="zh-CN" sz="5000" b="0" i="1" dirty="0" smtClean="0">
                            <a:latin typeface="Cambria Math" panose="02040503050406030204" pitchFamily="18" charset="0"/>
                          </a:rPr>
                          <m:t>𝑛</m:t>
                        </m:r>
                      </m:e>
                    </m:rad>
                    <m:func>
                      <m:funcPr>
                        <m:ctrlPr>
                          <a:rPr lang="en-US" altLang="zh-CN" sz="5000" b="0" i="1" dirty="0" smtClean="0">
                            <a:latin typeface="Cambria Math" panose="02040503050406030204" pitchFamily="18" charset="0"/>
                          </a:rPr>
                        </m:ctrlPr>
                      </m:funcPr>
                      <m:fName>
                        <m:r>
                          <m:rPr>
                            <m:sty m:val="p"/>
                          </m:rPr>
                          <a:rPr lang="en-US" altLang="zh-CN" sz="5000" b="0" i="0" dirty="0" smtClean="0">
                            <a:latin typeface="Cambria Math" panose="02040503050406030204" pitchFamily="18" charset="0"/>
                          </a:rPr>
                          <m:t>log</m:t>
                        </m:r>
                      </m:fName>
                      <m:e>
                        <m:r>
                          <a:rPr lang="en-US" altLang="zh-CN" sz="5000" b="0" i="1" dirty="0" smtClean="0">
                            <a:latin typeface="Cambria Math" panose="02040503050406030204" pitchFamily="18" charset="0"/>
                          </a:rPr>
                          <m:t>𝑛</m:t>
                        </m:r>
                        <m:func>
                          <m:funcPr>
                            <m:ctrlPr>
                              <a:rPr lang="en-US" altLang="zh-CN" sz="5000" b="0" i="1" dirty="0" smtClean="0">
                                <a:latin typeface="Cambria Math" panose="02040503050406030204" pitchFamily="18" charset="0"/>
                              </a:rPr>
                            </m:ctrlPr>
                          </m:funcPr>
                          <m:fName>
                            <m:r>
                              <m:rPr>
                                <m:sty m:val="p"/>
                              </m:rPr>
                              <a:rPr lang="en-US" altLang="zh-CN" sz="5000" b="0" i="0" dirty="0" smtClean="0">
                                <a:latin typeface="Cambria Math" panose="02040503050406030204" pitchFamily="18" charset="0"/>
                              </a:rPr>
                              <m:t>log</m:t>
                            </m:r>
                          </m:fName>
                          <m:e>
                            <m:func>
                              <m:funcPr>
                                <m:ctrlPr>
                                  <a:rPr lang="en-US" altLang="zh-CN" sz="5000" b="0" i="1" dirty="0" smtClean="0">
                                    <a:latin typeface="Cambria Math" panose="02040503050406030204" pitchFamily="18" charset="0"/>
                                  </a:rPr>
                                </m:ctrlPr>
                              </m:funcPr>
                              <m:fName>
                                <m:r>
                                  <m:rPr>
                                    <m:sty m:val="p"/>
                                  </m:rPr>
                                  <a:rPr lang="en-US" altLang="zh-CN" sz="5000" b="0" i="0" dirty="0" smtClean="0">
                                    <a:latin typeface="Cambria Math" panose="02040503050406030204" pitchFamily="18" charset="0"/>
                                  </a:rPr>
                                  <m:t>log</m:t>
                                </m:r>
                              </m:fName>
                              <m:e>
                                <m:r>
                                  <a:rPr lang="en-US" altLang="zh-CN" sz="5000" b="0" i="1" dirty="0" smtClean="0">
                                    <a:latin typeface="Cambria Math" panose="02040503050406030204" pitchFamily="18" charset="0"/>
                                  </a:rPr>
                                  <m:t>𝑛</m:t>
                                </m:r>
                              </m:e>
                            </m:func>
                          </m:e>
                        </m:func>
                      </m:e>
                    </m:func>
                    <m:r>
                      <a:rPr lang="en-US" altLang="zh-CN" sz="5000" b="0" i="1" dirty="0" smtClean="0">
                        <a:latin typeface="Cambria Math" panose="02040503050406030204" pitchFamily="18" charset="0"/>
                      </a:rPr>
                      <m:t>)</m:t>
                    </m:r>
                  </m:oMath>
                </a14:m>
                <a:r>
                  <a:rPr lang="zh-CN" altLang="en-US" sz="5000" dirty="0" smtClean="0"/>
                  <a:t>或直接处理任意长度变成</a:t>
                </a:r>
                <a14:m>
                  <m:oMath xmlns:m="http://schemas.openxmlformats.org/officeDocument/2006/math">
                    <m:r>
                      <a:rPr lang="en-US" altLang="zh-CN" sz="5000" b="0" i="1" smtClean="0">
                        <a:latin typeface="Cambria Math" panose="02040503050406030204" pitchFamily="18" charset="0"/>
                      </a:rPr>
                      <m:t>𝑂</m:t>
                    </m:r>
                    <m:r>
                      <a:rPr lang="en-US" altLang="zh-CN" sz="5000" b="0" i="1" smtClean="0">
                        <a:latin typeface="Cambria Math" panose="02040503050406030204" pitchFamily="18" charset="0"/>
                      </a:rPr>
                      <m:t>(</m:t>
                    </m:r>
                    <m:rad>
                      <m:radPr>
                        <m:degHide m:val="on"/>
                        <m:ctrlPr>
                          <a:rPr lang="en-US" altLang="zh-CN" sz="5000" b="0" i="1" smtClean="0">
                            <a:latin typeface="Cambria Math" panose="02040503050406030204" pitchFamily="18" charset="0"/>
                          </a:rPr>
                        </m:ctrlPr>
                      </m:radPr>
                      <m:deg/>
                      <m:e>
                        <m:r>
                          <a:rPr lang="en-US" altLang="zh-CN" sz="5000" b="0" i="1" smtClean="0">
                            <a:latin typeface="Cambria Math" panose="02040503050406030204" pitchFamily="18" charset="0"/>
                          </a:rPr>
                          <m:t>𝑛</m:t>
                        </m:r>
                      </m:e>
                    </m:rad>
                    <m:func>
                      <m:funcPr>
                        <m:ctrlPr>
                          <a:rPr lang="en-US" altLang="zh-CN" sz="5000" b="0" i="1" smtClean="0">
                            <a:latin typeface="Cambria Math" panose="02040503050406030204" pitchFamily="18" charset="0"/>
                          </a:rPr>
                        </m:ctrlPr>
                      </m:funcPr>
                      <m:fName>
                        <m:r>
                          <m:rPr>
                            <m:sty m:val="p"/>
                          </m:rPr>
                          <a:rPr lang="en-US" altLang="zh-CN" sz="5000" b="0" i="0" smtClean="0">
                            <a:latin typeface="Cambria Math" panose="02040503050406030204" pitchFamily="18" charset="0"/>
                          </a:rPr>
                          <m:t>log</m:t>
                        </m:r>
                      </m:fName>
                      <m:e>
                        <m:r>
                          <a:rPr lang="en-US" altLang="zh-CN" sz="5000" b="0" i="1" smtClean="0">
                            <a:latin typeface="Cambria Math" panose="02040503050406030204" pitchFamily="18" charset="0"/>
                          </a:rPr>
                          <m:t>𝑛</m:t>
                        </m:r>
                      </m:e>
                    </m:func>
                    <m:r>
                      <a:rPr lang="en-US" altLang="zh-CN" sz="5000" b="0" i="1" smtClean="0">
                        <a:latin typeface="Cambria Math" panose="02040503050406030204" pitchFamily="18" charset="0"/>
                      </a:rPr>
                      <m:t>)</m:t>
                    </m:r>
                  </m:oMath>
                </a14:m>
                <a:r>
                  <a:rPr lang="zh-CN" altLang="en-US" sz="5000" dirty="0" smtClean="0"/>
                  <a:t>。</a:t>
                </a:r>
                <a:endParaRPr lang="en-US" altLang="zh-CN" sz="5000" dirty="0" smtClean="0"/>
              </a:p>
              <a:p>
                <a:r>
                  <a:rPr lang="zh-CN" altLang="en-US" sz="5000" dirty="0" smtClean="0"/>
                  <a:t>询问时分为块间和块内区分别查询即可，复杂度</a:t>
                </a:r>
                <a14:m>
                  <m:oMath xmlns:m="http://schemas.openxmlformats.org/officeDocument/2006/math">
                    <m:r>
                      <a:rPr lang="en-US" altLang="zh-CN" sz="5000" b="0" i="1" smtClean="0">
                        <a:latin typeface="Cambria Math" panose="02040503050406030204" pitchFamily="18" charset="0"/>
                      </a:rPr>
                      <m:t>𝑂</m:t>
                    </m:r>
                    <m:r>
                      <a:rPr lang="en-US" altLang="zh-CN" sz="5000" b="0" i="1" smtClean="0">
                        <a:latin typeface="Cambria Math" panose="02040503050406030204" pitchFamily="18" charset="0"/>
                      </a:rPr>
                      <m:t>(</m:t>
                    </m:r>
                    <m:r>
                      <a:rPr lang="en-US" altLang="zh-CN" sz="5000" b="0" i="1" smtClean="0">
                        <a:latin typeface="Cambria Math" panose="02040503050406030204" pitchFamily="18" charset="0"/>
                      </a:rPr>
                      <m:t>𝑛</m:t>
                    </m:r>
                    <m:r>
                      <a:rPr lang="en-US" altLang="zh-CN" sz="5000" b="0" i="1" smtClean="0">
                        <a:latin typeface="Cambria Math" panose="02040503050406030204" pitchFamily="18" charset="0"/>
                      </a:rPr>
                      <m:t>)</m:t>
                    </m:r>
                  </m:oMath>
                </a14:m>
                <a:r>
                  <a:rPr lang="zh-CN" altLang="en-US" sz="5000" dirty="0" smtClean="0"/>
                  <a:t>。</a:t>
                </a:r>
                <a:endParaRPr lang="en-US" altLang="zh-CN" sz="50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314"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2594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这</a:t>
            </a:r>
            <a:r>
              <a:rPr lang="zh-CN" altLang="en-US" dirty="0" smtClean="0"/>
              <a:t>题好像和树上和线性都没什么关系</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有一个</a:t>
                </a:r>
                <a:r>
                  <a:rPr lang="en-US" altLang="zh-CN" sz="2000" dirty="0" smtClean="0"/>
                  <a:t> </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 个元素序列，最初全是</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zh-CN" altLang="en-US" sz="2000" dirty="0" smtClean="0"/>
                  <a:t>，每次操作将一个</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zh-CN" altLang="en-US" sz="2000" dirty="0" smtClean="0"/>
                  <a:t> 变成</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zh-CN" altLang="en-US" sz="2000" dirty="0" smtClean="0"/>
                  <a:t>，每次询问一个位置</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，求包含</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 的全</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zh-CN" altLang="en-US" sz="2000" dirty="0" smtClean="0"/>
                  <a:t> 区间的长度</a:t>
                </a:r>
                <a:endParaRPr lang="en-US" altLang="zh-CN" sz="2000" dirty="0" smtClean="0"/>
              </a:p>
              <a:p>
                <a:r>
                  <a:rPr lang="zh-CN" altLang="en-US" sz="2000" dirty="0" smtClean="0"/>
                  <a:t>统计从位置</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 开始向左和向右的第一个</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zh-CN" altLang="en-US" sz="2000" dirty="0" smtClean="0"/>
                  <a:t> 在哪，线段树。</a:t>
                </a:r>
                <a:endParaRPr lang="en-US" altLang="zh-CN" sz="2000" dirty="0" smtClean="0"/>
              </a:p>
              <a:p>
                <a:r>
                  <a:rPr lang="zh-CN" altLang="en-US" sz="2000" dirty="0" smtClean="0"/>
                  <a:t>考虑采用并查集，将所有全</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zh-CN" altLang="en-US" sz="2000" dirty="0" smtClean="0"/>
                  <a:t> 段合并成一个集合，并查集维护左端点和右端点分别是哪个位置，从</a:t>
                </a:r>
                <a:r>
                  <a:rPr lang="en-US" altLang="zh-CN" sz="2000" dirty="0" smtClean="0"/>
                  <a:t> </a:t>
                </a:r>
                <a14:m>
                  <m:oMath xmlns:m="http://schemas.openxmlformats.org/officeDocument/2006/math">
                    <m:r>
                      <a:rPr lang="en-US" altLang="zh-CN" sz="2000" b="0" i="1" smtClean="0">
                        <a:latin typeface="Cambria Math" panose="02040503050406030204" pitchFamily="18" charset="0"/>
                      </a:rPr>
                      <m:t>0</m:t>
                    </m:r>
                  </m:oMath>
                </a14:m>
                <a:r>
                  <a:rPr lang="zh-CN" altLang="en-US" sz="2000" dirty="0" smtClean="0"/>
                  <a:t> 变成</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zh-CN" altLang="en-US" sz="2000" dirty="0" smtClean="0"/>
                  <a:t> 的时候就是它左右两个全</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zh-CN" altLang="en-US" sz="2000" dirty="0" smtClean="0"/>
                  <a:t> 段的合并，询问就之间查询存在并查集根处的信息即可。</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018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序列上并查集</a:t>
                </a:r>
                <a:r>
                  <a:rPr lang="en-US" altLang="zh-CN" dirty="0" smtClean="0"/>
                  <a:t> </a:t>
                </a:r>
                <a14:m>
                  <m:oMath xmlns:m="http://schemas.openxmlformats.org/officeDocument/2006/math">
                    <m:r>
                      <a:rPr lang="en-US" altLang="zh-CN" b="0" i="1" smtClean="0">
                        <a:latin typeface="Cambria Math" panose="02040503050406030204" pitchFamily="18" charset="0"/>
                      </a:rPr>
                      <m:t>→</m:t>
                    </m:r>
                  </m:oMath>
                </a14:m>
                <a:r>
                  <a:rPr lang="zh-CN" altLang="en-US" dirty="0" smtClean="0"/>
                  <a:t> 树上并查集</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3"/>
                <a:stretch>
                  <a:fillRect l="-2128" t="-8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a:t>就像刚才的那道题一样，</a:t>
                </a:r>
                <a:r>
                  <a:rPr lang="zh-CN" altLang="en-US" sz="2000" dirty="0" smtClean="0"/>
                  <a:t>我们在做一些序列上的问题时，经常会遇到用并查集维护连续段端点的问题</a:t>
                </a:r>
                <a:endParaRPr lang="en-US" altLang="zh-CN" sz="2000" dirty="0" smtClean="0"/>
              </a:p>
              <a:p>
                <a:r>
                  <a:rPr lang="zh-CN" altLang="en-US" sz="2000" dirty="0" smtClean="0"/>
                  <a:t>这个时候并查集具有一个很好的性质：它是在一个给定的序列上，每次选出一个</a:t>
                </a:r>
                <a:r>
                  <a:rPr lang="en-US" altLang="zh-CN" sz="2000" dirty="0" smtClean="0"/>
                  <a:t> </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t>，对</a:t>
                </a:r>
                <a:r>
                  <a:rPr lang="en-US" altLang="zh-CN" sz="2000" dirty="0" smtClean="0"/>
                  <a:t> </a:t>
                </a:r>
                <a14:m>
                  <m:oMath xmlns:m="http://schemas.openxmlformats.org/officeDocument/2006/math">
                    <m:r>
                      <a:rPr lang="en-US" altLang="zh-CN" sz="2000" b="0" i="1" smtClean="0">
                        <a:latin typeface="Cambria Math" panose="02040503050406030204" pitchFamily="18" charset="0"/>
                      </a:rPr>
                      <m:t>𝑖</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oMath>
                </a14:m>
                <a:r>
                  <a:rPr lang="en-US" altLang="zh-CN" sz="2000" dirty="0" smtClean="0"/>
                  <a:t> </a:t>
                </a:r>
                <a:r>
                  <a:rPr lang="zh-CN" altLang="en-US" sz="2000" dirty="0" smtClean="0"/>
                  <a:t>代表的集合进行合并</a:t>
                </a:r>
                <a:endParaRPr lang="en-US" altLang="zh-CN" sz="2000" dirty="0" smtClean="0"/>
              </a:p>
              <a:p>
                <a:r>
                  <a:rPr lang="zh-CN" altLang="en-US" sz="2000" dirty="0"/>
                  <a:t>更</a:t>
                </a:r>
                <a:r>
                  <a:rPr lang="zh-CN" altLang="en-US" sz="2000" dirty="0" smtClean="0"/>
                  <a:t>一般的，我们棵考虑在一个树上做这件事情：</a:t>
                </a:r>
                <a:endParaRPr lang="en-US" altLang="zh-CN" sz="2000" dirty="0" smtClean="0"/>
              </a:p>
              <a:p>
                <a:r>
                  <a:rPr lang="zh-CN" altLang="en-US" sz="2000" dirty="0" smtClean="0"/>
                  <a:t>给定一棵树，每次选出一个</a:t>
                </a:r>
                <a:r>
                  <a:rPr lang="en-US" altLang="zh-CN" sz="2000" dirty="0" smtClean="0"/>
                  <a:t> </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t>，对</a:t>
                </a:r>
                <a:r>
                  <a:rPr lang="en-US" altLang="zh-CN" sz="2000" dirty="0" smtClean="0"/>
                  <a:t> </a:t>
                </a:r>
                <a14:m>
                  <m:oMath xmlns:m="http://schemas.openxmlformats.org/officeDocument/2006/math">
                    <m:r>
                      <a:rPr lang="en-US" altLang="zh-CN" sz="2000" b="0" i="1" smtClean="0">
                        <a:latin typeface="Cambria Math" panose="02040503050406030204" pitchFamily="18" charset="0"/>
                      </a:rPr>
                      <m:t>𝑖</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𝑓</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en-US" altLang="zh-CN" sz="2000" dirty="0" smtClean="0"/>
                  <a:t> </a:t>
                </a:r>
                <a:r>
                  <a:rPr lang="zh-CN" altLang="en-US" sz="2000" dirty="0" smtClean="0"/>
                  <a:t>进行合并，求</a:t>
                </a:r>
                <a:r>
                  <a:rPr lang="en-US" altLang="zh-CN" sz="2000" dirty="0" smtClean="0"/>
                  <a:t> </a:t>
                </a:r>
                <a14:m>
                  <m:oMath xmlns:m="http://schemas.openxmlformats.org/officeDocument/2006/math">
                    <m:r>
                      <a:rPr lang="en-US" altLang="zh-CN" sz="2000" b="0" i="1" smtClean="0">
                        <a:latin typeface="Cambria Math" panose="02040503050406030204" pitchFamily="18" charset="0"/>
                      </a:rPr>
                      <m:t>𝑖</m:t>
                    </m:r>
                  </m:oMath>
                </a14:m>
                <a:r>
                  <a:rPr lang="en-US" altLang="zh-CN" sz="2000" dirty="0" smtClean="0"/>
                  <a:t> </a:t>
                </a:r>
                <a:r>
                  <a:rPr lang="zh-CN" altLang="en-US" sz="2000" dirty="0" smtClean="0"/>
                  <a:t>向祖先走能走到的最浅的点是哪个</a:t>
                </a:r>
                <a:endParaRPr lang="en-US" altLang="zh-CN" sz="2000" dirty="0" smtClean="0"/>
              </a:p>
              <a:p>
                <a:r>
                  <a:rPr lang="zh-CN" altLang="en-US" sz="2000" dirty="0" smtClean="0"/>
                  <a:t>这个时候我们可以考虑利用利用树上特殊的性质进行优化</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284" t="-785"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9077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一番</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考虑如何求以</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为根的子树的直径，讨论该直径是如何得到的：</a:t>
                </a:r>
                <a:endParaRPr lang="en-US" altLang="zh-CN" sz="2000" dirty="0" smtClean="0"/>
              </a:p>
              <a:p>
                <a14:m>
                  <m:oMath xmlns:m="http://schemas.openxmlformats.org/officeDocument/2006/math">
                    <m:r>
                      <a:rPr lang="en-US" altLang="zh-CN" sz="2000" b="0" i="1" smtClean="0">
                        <a:latin typeface="Cambria Math" panose="02040503050406030204" pitchFamily="18" charset="0"/>
                      </a:rPr>
                      <m:t>1</m:t>
                    </m:r>
                    <m:r>
                      <a:rPr lang="zh-CN" altLang="en-US" sz="2000" i="1">
                        <a:latin typeface="Cambria Math" panose="02040503050406030204" pitchFamily="18" charset="0"/>
                      </a:rPr>
                      <m:t>、</m:t>
                    </m:r>
                  </m:oMath>
                </a14:m>
                <a:r>
                  <a:rPr lang="zh-CN" altLang="en-US" sz="2000" dirty="0" smtClean="0"/>
                  <a:t>该直径不经过点</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，则对每个儿子子树求出的直径取最大。</a:t>
                </a:r>
                <a:endParaRPr lang="en-US" altLang="zh-CN" sz="2000" dirty="0" smtClean="0"/>
              </a:p>
              <a:p>
                <a14:m>
                  <m:oMath xmlns:m="http://schemas.openxmlformats.org/officeDocument/2006/math">
                    <m:r>
                      <a:rPr lang="en-US" altLang="zh-CN" sz="2000" b="0" i="1" smtClean="0">
                        <a:latin typeface="Cambria Math" panose="02040503050406030204" pitchFamily="18" charset="0"/>
                      </a:rPr>
                      <m:t>2</m:t>
                    </m:r>
                    <m:r>
                      <a:rPr lang="zh-CN" altLang="en-US" sz="2000" i="1">
                        <a:latin typeface="Cambria Math" panose="02040503050406030204" pitchFamily="18" charset="0"/>
                      </a:rPr>
                      <m:t>、</m:t>
                    </m:r>
                    <m:r>
                      <a:rPr lang="zh-CN" altLang="en-US" sz="2000" i="1" smtClean="0">
                        <a:latin typeface="Cambria Math" panose="02040503050406030204" pitchFamily="18" charset="0"/>
                      </a:rPr>
                      <m:t>该</m:t>
                    </m:r>
                  </m:oMath>
                </a14:m>
                <a:r>
                  <a:rPr lang="zh-CN" altLang="en-US" sz="2000" dirty="0" smtClean="0"/>
                  <a:t>直径经过点</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，其能表示成不超过两条从点</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往下走的链，两条链不能走向相同的儿子。</a:t>
                </a:r>
                <a:endParaRPr lang="en-US" altLang="zh-CN" sz="2000" dirty="0" smtClean="0"/>
              </a:p>
              <a:p>
                <a:r>
                  <a:rPr lang="zh-CN" altLang="en-US" sz="2000" dirty="0" smtClean="0"/>
                  <a:t>则可以设</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a:t>
                </a:r>
                <a14:m>
                  <m:oMath xmlns:m="http://schemas.openxmlformats.org/officeDocument/2006/math">
                    <m:r>
                      <a:rPr lang="en-US" altLang="zh-CN" sz="2000" b="0" i="1" dirty="0" smtClean="0">
                        <a:latin typeface="Cambria Math" panose="02040503050406030204" pitchFamily="18" charset="0"/>
                      </a:rPr>
                      <m:t>𝑓</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oMath>
                </a14:m>
                <a:r>
                  <a:rPr lang="zh-CN" altLang="en-US" sz="2000" dirty="0" smtClean="0"/>
                  <a:t>表示</a:t>
                </a:r>
                <a14:m>
                  <m:oMath xmlns:m="http://schemas.openxmlformats.org/officeDocument/2006/math">
                    <m:r>
                      <a:rPr lang="en-US" altLang="zh-CN" sz="2000" b="0" i="1" dirty="0" smtClean="0">
                        <a:latin typeface="Cambria Math" panose="02040503050406030204" pitchFamily="18" charset="0"/>
                      </a:rPr>
                      <m:t>𝑥</m:t>
                    </m:r>
                    <m:r>
                      <a:rPr lang="zh-CN" altLang="en-US" sz="2000" i="1" dirty="0">
                        <a:latin typeface="Cambria Math" panose="02040503050406030204" pitchFamily="18" charset="0"/>
                      </a:rPr>
                      <m:t>往下</m:t>
                    </m:r>
                  </m:oMath>
                </a14:m>
                <a:r>
                  <a:rPr lang="zh-CN" altLang="en-US" sz="2000" dirty="0" smtClean="0"/>
                  <a:t>最长链，</a:t>
                </a:r>
                <a14:m>
                  <m:oMath xmlns:m="http://schemas.openxmlformats.org/officeDocument/2006/math">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表示</a:t>
                </a:r>
                <a14:m>
                  <m:oMath xmlns:m="http://schemas.openxmlformats.org/officeDocument/2006/math">
                    <m:r>
                      <a:rPr lang="en-US" altLang="zh-CN" sz="2000" b="0" i="1" dirty="0" smtClean="0">
                        <a:latin typeface="Cambria Math" panose="02040503050406030204" pitchFamily="18" charset="0"/>
                      </a:rPr>
                      <m:t>𝑥</m:t>
                    </m:r>
                  </m:oMath>
                </a14:m>
                <a:r>
                  <a:rPr lang="zh-CN" altLang="en-US" sz="2000" dirty="0" smtClean="0"/>
                  <a:t>不经过最长链走向儿子的最长链（次长链）。</a:t>
                </a:r>
                <a:endParaRPr lang="en-US" altLang="zh-CN" sz="2000" dirty="0" smtClean="0"/>
              </a:p>
              <a:p>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的转移是简单的，记录一下</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的最优转移，再求解</a:t>
                </a:r>
                <a14:m>
                  <m:oMath xmlns:m="http://schemas.openxmlformats.org/officeDocument/2006/math">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即可。复杂度</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0268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树上并查集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我们类似之前</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en-US" altLang="zh-CN" sz="2000" dirty="0" smtClean="0"/>
                  <a:t> RMQ </a:t>
                </a:r>
                <a:r>
                  <a:rPr lang="zh-CN" altLang="en-US" sz="2000" dirty="0" smtClean="0"/>
                  <a:t>的思路，将序列按 </a:t>
                </a:r>
                <a14:m>
                  <m:oMath xmlns:m="http://schemas.openxmlformats.org/officeDocument/2006/math">
                    <m:r>
                      <a:rPr lang="en-US" altLang="zh-CN" sz="2000" b="0" i="1" smtClean="0">
                        <a:latin typeface="Cambria Math" panose="02040503050406030204" pitchFamily="18" charset="0"/>
                      </a:rPr>
                      <m:t>𝑏</m:t>
                    </m:r>
                  </m:oMath>
                </a14:m>
                <a:r>
                  <a:rPr lang="zh-CN" altLang="en-US" sz="2000" dirty="0" smtClean="0"/>
                  <a:t> 大小分块，这里树上分块可以类似</a:t>
                </a:r>
                <a:r>
                  <a:rPr lang="en-US" altLang="zh-CN" sz="2000" dirty="0" smtClean="0"/>
                  <a:t> </a:t>
                </a:r>
                <a:r>
                  <a:rPr lang="en-US" altLang="zh-CN" sz="2000" i="1" dirty="0" smtClean="0"/>
                  <a:t>BZOJ 1086 </a:t>
                </a:r>
                <a:r>
                  <a:rPr lang="zh-CN" altLang="en-US" sz="2000" i="1" dirty="0" smtClean="0"/>
                  <a:t>王室联邦</a:t>
                </a:r>
                <a:r>
                  <a:rPr lang="zh-CN" altLang="en-US" sz="2000" dirty="0" smtClean="0"/>
                  <a:t> 进行，在线性的时间内，将树分成许多大小在</a:t>
                </a:r>
                <a:r>
                  <a:rPr lang="en-US" altLang="zh-CN" sz="2000" dirty="0" smtClean="0"/>
                  <a:t>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,3</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oMath>
                </a14:m>
                <a:r>
                  <a:rPr lang="en-US" altLang="zh-CN" sz="2000" dirty="0" smtClean="0"/>
                  <a:t> </a:t>
                </a:r>
                <a:r>
                  <a:rPr lang="zh-CN" altLang="en-US" sz="2000" dirty="0" smtClean="0"/>
                  <a:t>范围内的块，且对于每个块都存在一个点和块内所有点都可以只通过块内的边联通，我们称这个点为块的根。</a:t>
                </a:r>
                <a:endParaRPr lang="en-US" altLang="zh-CN" sz="2000" dirty="0"/>
              </a:p>
              <a:p>
                <a:r>
                  <a:rPr lang="zh-CN" altLang="en-US" sz="2000" dirty="0"/>
                  <a:t>注意</a:t>
                </a:r>
                <a:r>
                  <a:rPr lang="zh-CN" altLang="en-US" sz="2000" dirty="0" smtClean="0"/>
                  <a:t>这里块的根可能不在块内，会导致一个块不连通，我们可以通过简单的将根拆成每个块一个，如下图所示（这里两个拆出来两个绿点分别属于两个绿块），然后将红边预先连起来即可。这样所有块就都保证联通。</a:t>
                </a:r>
                <a:endParaRPr lang="en-US" altLang="zh-CN" sz="2000" dirty="0" smtClean="0"/>
              </a:p>
              <a:p>
                <a:r>
                  <a:rPr lang="zh-CN" altLang="en-US" sz="2000" dirty="0" smtClean="0"/>
                  <a:t>然后我们就考虑对块内和块间分别进行处理。</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1099" r="-355"/>
                </a:stretch>
              </a:blipFill>
            </p:spPr>
            <p:txBody>
              <a:bodyPr/>
              <a:lstStyle/>
              <a:p>
                <a:r>
                  <a:rPr lang="zh-CN" altLang="en-US">
                    <a:noFill/>
                  </a:rPr>
                  <a:t> </a:t>
                </a:r>
              </a:p>
            </p:txBody>
          </p:sp>
        </mc:Fallback>
      </mc:AlternateContent>
      <p:grpSp>
        <p:nvGrpSpPr>
          <p:cNvPr id="19" name="组合 18"/>
          <p:cNvGrpSpPr/>
          <p:nvPr/>
        </p:nvGrpSpPr>
        <p:grpSpPr>
          <a:xfrm>
            <a:off x="5961181" y="4448363"/>
            <a:ext cx="2198077" cy="2321172"/>
            <a:chOff x="5961181" y="4448363"/>
            <a:chExt cx="2198077" cy="2321172"/>
          </a:xfrm>
        </p:grpSpPr>
        <p:sp>
          <p:nvSpPr>
            <p:cNvPr id="5" name="爆炸形 2 4"/>
            <p:cNvSpPr/>
            <p:nvPr/>
          </p:nvSpPr>
          <p:spPr>
            <a:xfrm>
              <a:off x="6603019" y="4448363"/>
              <a:ext cx="1037493" cy="103749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 name="椭圆 3"/>
            <p:cNvSpPr/>
            <p:nvPr/>
          </p:nvSpPr>
          <p:spPr>
            <a:xfrm>
              <a:off x="6998674" y="4967110"/>
              <a:ext cx="246185" cy="246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爆炸形 2 5"/>
            <p:cNvSpPr/>
            <p:nvPr/>
          </p:nvSpPr>
          <p:spPr>
            <a:xfrm>
              <a:off x="5961181" y="5732042"/>
              <a:ext cx="1037493" cy="1037493"/>
            </a:xfrm>
            <a:prstGeom prst="irregularSeal2">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7" name="爆炸形 2 6"/>
            <p:cNvSpPr/>
            <p:nvPr/>
          </p:nvSpPr>
          <p:spPr>
            <a:xfrm>
              <a:off x="7121765" y="5724298"/>
              <a:ext cx="1037493" cy="1037493"/>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11" name="直接连接符 10"/>
            <p:cNvCxnSpPr>
              <a:stCxn id="4" idx="3"/>
              <a:endCxn id="6" idx="0"/>
            </p:cNvCxnSpPr>
            <p:nvPr/>
          </p:nvCxnSpPr>
          <p:spPr>
            <a:xfrm flipH="1">
              <a:off x="6428149" y="5177242"/>
              <a:ext cx="606578" cy="645437"/>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17" name="直接连接符 16"/>
            <p:cNvCxnSpPr>
              <a:stCxn id="4" idx="5"/>
              <a:endCxn id="7" idx="0"/>
            </p:cNvCxnSpPr>
            <p:nvPr/>
          </p:nvCxnSpPr>
          <p:spPr>
            <a:xfrm>
              <a:off x="7208806" y="5177242"/>
              <a:ext cx="379927" cy="637693"/>
            </a:xfrm>
            <a:prstGeom prst="line">
              <a:avLst/>
            </a:prstGeom>
            <a:ln w="38100"/>
          </p:spPr>
          <p:style>
            <a:lnRef idx="1">
              <a:schemeClr val="accent6"/>
            </a:lnRef>
            <a:fillRef idx="0">
              <a:schemeClr val="accent6"/>
            </a:fillRef>
            <a:effectRef idx="0">
              <a:schemeClr val="accent6"/>
            </a:effectRef>
            <a:fontRef idx="minor">
              <a:schemeClr val="tx1"/>
            </a:fontRef>
          </p:style>
        </p:cxnSp>
      </p:grpSp>
      <p:sp>
        <p:nvSpPr>
          <p:cNvPr id="21" name="爆炸形 2 20"/>
          <p:cNvSpPr/>
          <p:nvPr/>
        </p:nvSpPr>
        <p:spPr>
          <a:xfrm>
            <a:off x="9460519" y="4360440"/>
            <a:ext cx="1037493" cy="103749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2" name="椭圆 21"/>
          <p:cNvSpPr/>
          <p:nvPr/>
        </p:nvSpPr>
        <p:spPr>
          <a:xfrm>
            <a:off x="9856174" y="4879187"/>
            <a:ext cx="246185" cy="246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爆炸形 2 22"/>
          <p:cNvSpPr/>
          <p:nvPr/>
        </p:nvSpPr>
        <p:spPr>
          <a:xfrm>
            <a:off x="8818681" y="5644119"/>
            <a:ext cx="1037493" cy="1037493"/>
          </a:xfrm>
          <a:prstGeom prst="irregularSeal2">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4" name="爆炸形 2 23"/>
          <p:cNvSpPr/>
          <p:nvPr/>
        </p:nvSpPr>
        <p:spPr>
          <a:xfrm>
            <a:off x="9979265" y="5636375"/>
            <a:ext cx="1037493" cy="1037493"/>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25" name="直接连接符 24"/>
          <p:cNvCxnSpPr>
            <a:endCxn id="23" idx="0"/>
          </p:cNvCxnSpPr>
          <p:nvPr/>
        </p:nvCxnSpPr>
        <p:spPr>
          <a:xfrm>
            <a:off x="9274002" y="5548642"/>
            <a:ext cx="11647" cy="186114"/>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26" name="直接连接符 25"/>
          <p:cNvCxnSpPr>
            <a:endCxn id="24" idx="0"/>
          </p:cNvCxnSpPr>
          <p:nvPr/>
        </p:nvCxnSpPr>
        <p:spPr>
          <a:xfrm flipH="1">
            <a:off x="10446233" y="5485856"/>
            <a:ext cx="51778" cy="241156"/>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9" name="椭圆 28"/>
          <p:cNvSpPr/>
          <p:nvPr/>
        </p:nvSpPr>
        <p:spPr>
          <a:xfrm>
            <a:off x="9114858" y="5318453"/>
            <a:ext cx="246185" cy="2461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30" name="椭圆 29"/>
          <p:cNvSpPr/>
          <p:nvPr/>
        </p:nvSpPr>
        <p:spPr>
          <a:xfrm>
            <a:off x="10374918" y="5249903"/>
            <a:ext cx="246185" cy="2461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cxnSp>
        <p:nvCxnSpPr>
          <p:cNvPr id="32" name="直接连接符 31"/>
          <p:cNvCxnSpPr>
            <a:stCxn id="22" idx="6"/>
            <a:endCxn id="30" idx="1"/>
          </p:cNvCxnSpPr>
          <p:nvPr/>
        </p:nvCxnSpPr>
        <p:spPr>
          <a:xfrm>
            <a:off x="10102359" y="5002280"/>
            <a:ext cx="308612" cy="2836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9" idx="7"/>
          </p:cNvCxnSpPr>
          <p:nvPr/>
        </p:nvCxnSpPr>
        <p:spPr>
          <a:xfrm flipH="1">
            <a:off x="9324990" y="4995820"/>
            <a:ext cx="537272" cy="35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右箭头 36"/>
          <p:cNvSpPr/>
          <p:nvPr/>
        </p:nvSpPr>
        <p:spPr>
          <a:xfrm>
            <a:off x="7957038" y="5175163"/>
            <a:ext cx="870679" cy="431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2445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树上并查集 </a:t>
            </a:r>
            <a:r>
              <a:rPr lang="en-US" altLang="zh-CN" dirty="0" smtClean="0"/>
              <a:t>– </a:t>
            </a:r>
            <a:r>
              <a:rPr lang="zh-CN" altLang="en-US" dirty="0" smtClean="0"/>
              <a:t>块内</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310549"/>
              </a:xfrm>
            </p:spPr>
            <p:txBody>
              <a:bodyPr>
                <a:normAutofit/>
              </a:bodyPr>
              <a:lstStyle/>
              <a:p>
                <a:r>
                  <a:rPr lang="zh-CN" altLang="en-US" sz="2000" dirty="0">
                    <a:latin typeface="Cambria Math" panose="02040503050406030204" pitchFamily="18" charset="0"/>
                  </a:rPr>
                  <a:t>先</a:t>
                </a:r>
                <a:r>
                  <a:rPr lang="zh-CN" altLang="en-US" sz="2000" dirty="0" smtClean="0">
                    <a:latin typeface="Cambria Math" panose="02040503050406030204" pitchFamily="18" charset="0"/>
                  </a:rPr>
                  <a:t>考虑预处理块内的部分，我们还是需要对本质不同的块进行编码，使得对每种不同的块都能够通过预处理快速得到它的信息。注意这里和</a:t>
                </a:r>
                <a:r>
                  <a:rPr lang="en-US" altLang="zh-CN" sz="2000" dirty="0" smtClean="0">
                    <a:latin typeface="Cambria Math" panose="02040503050406030204" pitchFamily="18" charset="0"/>
                  </a:rPr>
                  <a:t> </a:t>
                </a:r>
                <a14:m>
                  <m:oMath xmlns:m="http://schemas.openxmlformats.org/officeDocument/2006/math">
                    <m:r>
                      <a:rPr lang="en-US" altLang="zh-CN" sz="2000" b="0" i="1" smtClean="0">
                        <a:latin typeface="Cambria Math" panose="02040503050406030204" pitchFamily="18" charset="0"/>
                      </a:rPr>
                      <m:t>±1</m:t>
                    </m:r>
                  </m:oMath>
                </a14:m>
                <a:r>
                  <a:rPr lang="en-US" altLang="zh-CN" sz="2000" dirty="0" smtClean="0">
                    <a:latin typeface="Cambria Math" panose="02040503050406030204" pitchFamily="18" charset="0"/>
                  </a:rPr>
                  <a:t> RMQ </a:t>
                </a:r>
                <a:r>
                  <a:rPr lang="zh-CN" altLang="en-US" sz="2000" dirty="0" smtClean="0">
                    <a:latin typeface="Cambria Math" panose="02040503050406030204" pitchFamily="18" charset="0"/>
                  </a:rPr>
                  <a:t>不同的这里的编号还需要</a:t>
                </a:r>
                <a:r>
                  <a:rPr lang="zh-CN" altLang="en-US" sz="2000" dirty="0">
                    <a:latin typeface="Cambria Math" panose="02040503050406030204" pitchFamily="18" charset="0"/>
                  </a:rPr>
                  <a:t>动态</a:t>
                </a:r>
                <a:r>
                  <a:rPr lang="zh-CN" altLang="en-US" sz="2000" dirty="0" smtClean="0">
                    <a:latin typeface="Cambria Math" panose="02040503050406030204" pitchFamily="18" charset="0"/>
                  </a:rPr>
                  <a:t>支持单点修改，因为我们可能需要在块内做 </a:t>
                </a:r>
                <a:r>
                  <a:rPr lang="en-US" altLang="zh-CN" sz="2000" dirty="0" smtClean="0">
                    <a:latin typeface="Cambria Math" panose="02040503050406030204" pitchFamily="18" charset="0"/>
                  </a:rPr>
                  <a:t>link </a:t>
                </a:r>
                <a:r>
                  <a:rPr lang="zh-CN" altLang="en-US" sz="2000" dirty="0" smtClean="0">
                    <a:latin typeface="Cambria Math" panose="02040503050406030204" pitchFamily="18" charset="0"/>
                  </a:rPr>
                  <a:t>操作</a:t>
                </a:r>
                <a:endParaRPr lang="en-US" altLang="zh-CN" sz="2000" dirty="0" smtClean="0">
                  <a:latin typeface="Cambria Math" panose="02040503050406030204" pitchFamily="18" charset="0"/>
                </a:endParaRPr>
              </a:p>
              <a:p>
                <a14:m>
                  <m:oMath xmlns:m="http://schemas.openxmlformats.org/officeDocument/2006/math">
                    <m:r>
                      <a:rPr lang="zh-CN" altLang="en-US" sz="2000" i="1" dirty="0">
                        <a:latin typeface="Cambria Math" panose="02040503050406030204" pitchFamily="18" charset="0"/>
                      </a:rPr>
                      <m:t>一种</m:t>
                    </m:r>
                  </m:oMath>
                </a14:m>
                <a:r>
                  <a:rPr lang="zh-CN" altLang="en-US" sz="2000" dirty="0" smtClean="0"/>
                  <a:t>比较简单的编号方式是考虑枚举根节点的编号，然后对于其它节点维护其父亲的编号，还需要维护每个点到父亲的节点是否已被</a:t>
                </a:r>
                <a:r>
                  <a:rPr lang="en-US" altLang="zh-CN" sz="2000" dirty="0" smtClean="0"/>
                  <a:t> link</a:t>
                </a:r>
                <a:r>
                  <a:rPr lang="zh-CN" altLang="en-US" sz="2000" dirty="0" smtClean="0"/>
                  <a:t>。由于编号是</a:t>
                </a:r>
                <a:r>
                  <a:rPr lang="en-US" altLang="zh-CN" sz="2000" dirty="0" smtClean="0"/>
                  <a:t> </a:t>
                </a:r>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𝑏</m:t>
                        </m:r>
                      </m:e>
                    </m:func>
                  </m:oMath>
                </a14:m>
                <a:r>
                  <a:rPr lang="en-US" altLang="zh-CN" sz="2000" dirty="0" smtClean="0"/>
                  <a:t> </a:t>
                </a:r>
                <a:r>
                  <a:rPr lang="zh-CN" altLang="en-US" sz="2000" dirty="0" smtClean="0"/>
                  <a:t>位的一个正整数，因此本质不同的编号个数是</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−1</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𝑏</m:t>
                              </m:r>
                            </m:e>
                          </m:func>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𝑏</m:t>
                          </m:r>
                        </m:sup>
                      </m:sSup>
                    </m:oMath>
                  </m:oMathPara>
                </a14:m>
                <a:endParaRPr lang="en-US" altLang="zh-CN" sz="2000" dirty="0" smtClean="0"/>
              </a:p>
              <a:p>
                <a:r>
                  <a:rPr lang="zh-CN" altLang="en-US" sz="2000" dirty="0" smtClean="0"/>
                  <a:t>对于每种情况，我们维护每个点和当前联通块的根是否联通，这样</a:t>
                </a:r>
                <a:r>
                  <a:rPr lang="zh-CN" altLang="en-US" sz="2000" dirty="0"/>
                  <a:t>我们就在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i="1">
                        <a:latin typeface="Cambria Math" panose="02040503050406030204" pitchFamily="18" charset="0"/>
                      </a:rPr>
                      <m:t>)</m:t>
                    </m:r>
                  </m:oMath>
                </a14:m>
                <a:r>
                  <a:rPr lang="zh-CN" altLang="en-US" sz="2000" dirty="0"/>
                  <a:t> 的时间预处理了这部分的</a:t>
                </a:r>
                <a:r>
                  <a:rPr lang="en-US" altLang="zh-CN" sz="2000" dirty="0"/>
                  <a:t>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i="1">
                        <a:latin typeface="Cambria Math" panose="02040503050406030204" pitchFamily="18" charset="0"/>
                      </a:rPr>
                      <m:t>)</m:t>
                    </m:r>
                  </m:oMath>
                </a14:m>
                <a:r>
                  <a:rPr lang="zh-CN" altLang="en-US" sz="2000" dirty="0"/>
                  <a:t> 种不同的情况。</a:t>
                </a:r>
              </a:p>
              <a:p>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310549"/>
              </a:xfrm>
              <a:blipFill>
                <a:blip r:embed="rId3"/>
                <a:stretch>
                  <a:fillRect l="-284" t="-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6692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a:t>
            </a:r>
            <a:r>
              <a:rPr lang="zh-CN" altLang="en-US" dirty="0" smtClean="0"/>
              <a:t>上并查集 </a:t>
            </a:r>
            <a:r>
              <a:rPr lang="en-US" altLang="zh-CN" dirty="0" smtClean="0"/>
              <a:t>– </a:t>
            </a:r>
            <a:r>
              <a:rPr lang="zh-CN" altLang="en-US" dirty="0" smtClean="0"/>
              <a:t>块间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2160589"/>
                <a:ext cx="8596668" cy="4319342"/>
              </a:xfrm>
            </p:spPr>
            <p:txBody>
              <a:bodyPr>
                <a:normAutofit/>
              </a:bodyPr>
              <a:lstStyle/>
              <a:p>
                <a:r>
                  <a:rPr lang="zh-CN" altLang="en-US" sz="2000" dirty="0" smtClean="0"/>
                  <a:t>预处理了每一个块内的情况后，我们需要知道的就只有</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𝑏</m:t>
                        </m:r>
                      </m:den>
                    </m:f>
                  </m:oMath>
                </a14:m>
                <a:r>
                  <a:rPr lang="zh-CN" altLang="en-US" sz="2000" dirty="0" smtClean="0"/>
                  <a:t>个不同块之间的情况了，这里还是需要一个并查集来维护这些块间的信息，但是我们发现不能直接套用</a:t>
                </a:r>
                <a:r>
                  <a:rPr lang="en-US" altLang="zh-CN" sz="2000" dirty="0" smtClean="0"/>
                  <a:t> </a:t>
                </a:r>
                <a14:m>
                  <m:oMath xmlns:m="http://schemas.openxmlformats.org/officeDocument/2006/math">
                    <m:r>
                      <a:rPr lang="en-US" altLang="zh-CN" sz="2000" b="0" i="1" smtClean="0">
                        <a:latin typeface="Cambria Math" panose="02040503050406030204" pitchFamily="18" charset="0"/>
                      </a:rPr>
                      <m:t>±1</m:t>
                    </m:r>
                  </m:oMath>
                </a14:m>
                <a:r>
                  <a:rPr lang="en-US" altLang="zh-CN" sz="2000" dirty="0" smtClean="0"/>
                  <a:t> RMQ</a:t>
                </a:r>
                <a:r>
                  <a:rPr lang="zh-CN" altLang="en-US" sz="2000" dirty="0" smtClean="0"/>
                  <a:t>的做法了，因为两个块是否联通还取决于它们块内的情况。因此我们没有办法在</a:t>
                </a:r>
                <a:r>
                  <a:rPr lang="en-US" altLang="zh-CN" sz="2000" dirty="0" smtClean="0"/>
                  <a:t> union </a:t>
                </a:r>
                <a:r>
                  <a:rPr lang="zh-CN" altLang="en-US" sz="2000" dirty="0" smtClean="0"/>
                  <a:t>操作的时候就处理块间的情况</a:t>
                </a:r>
                <a:endParaRPr lang="en-US" altLang="zh-CN" sz="2000" dirty="0" smtClean="0"/>
              </a:p>
              <a:p>
                <a:r>
                  <a:rPr lang="zh-CN" altLang="en-US" sz="2000" dirty="0" smtClean="0"/>
                  <a:t>我们只有当一个块</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 在和它父亲块</a:t>
                </a:r>
                <a:r>
                  <a:rPr lang="en-US" altLang="zh-CN" sz="2000" dirty="0" smtClean="0"/>
                  <a:t> </a:t>
                </a:r>
                <a14:m>
                  <m:oMath xmlns:m="http://schemas.openxmlformats.org/officeDocument/2006/math">
                    <m:r>
                      <a:rPr lang="en-US" altLang="zh-CN" sz="2000" b="0" i="1" smtClean="0">
                        <a:latin typeface="Cambria Math" panose="02040503050406030204" pitchFamily="18" charset="0"/>
                      </a:rPr>
                      <m:t>𝑓</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𝑢</m:t>
                        </m:r>
                      </m:sub>
                    </m:sSub>
                  </m:oMath>
                </a14:m>
                <a:r>
                  <a:rPr lang="zh-CN" altLang="en-US" sz="2000" dirty="0" smtClean="0"/>
                  <a:t> 的根节点联通的时候才将</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𝑓</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𝑢</m:t>
                        </m:r>
                      </m:sub>
                    </m:sSub>
                    <m:r>
                      <a:rPr lang="zh-CN" altLang="en-US" sz="2000" i="1">
                        <a:latin typeface="Cambria Math" panose="02040503050406030204" pitchFamily="18" charset="0"/>
                      </a:rPr>
                      <m:t>在</m:t>
                    </m:r>
                  </m:oMath>
                </a14:m>
                <a:r>
                  <a:rPr lang="zh-CN" altLang="en-US" sz="2000" dirty="0" smtClean="0"/>
                  <a:t>块间并查集中</a:t>
                </a:r>
                <a:r>
                  <a:rPr lang="en-US" altLang="zh-CN" sz="2000" dirty="0" smtClean="0"/>
                  <a:t> union </a:t>
                </a:r>
                <a:r>
                  <a:rPr lang="zh-CN" altLang="en-US" sz="2000" dirty="0" smtClean="0"/>
                  <a:t>起来，然后</a:t>
                </a:r>
                <a:r>
                  <a:rPr lang="en-US" altLang="zh-CN" sz="2000" dirty="0" smtClean="0"/>
                  <a:t> union </a:t>
                </a:r>
                <a:r>
                  <a:rPr lang="zh-CN" altLang="en-US" sz="2000" dirty="0" smtClean="0"/>
                  <a:t>操作统一在</a:t>
                </a:r>
                <a:r>
                  <a:rPr lang="zh-CN" altLang="en-US" sz="2000" dirty="0"/>
                  <a:t>询问的时候处理。</a:t>
                </a:r>
                <a:endParaRPr lang="en-US" altLang="zh-CN" sz="2000" dirty="0" smtClean="0"/>
              </a:p>
              <a:p>
                <a:r>
                  <a:rPr lang="zh-CN" altLang="en-US" sz="2000" dirty="0" smtClean="0"/>
                  <a:t>询问</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 </m:t>
                    </m:r>
                  </m:oMath>
                </a14:m>
                <a:r>
                  <a:rPr lang="zh-CN" altLang="en-US" sz="2000" dirty="0" smtClean="0"/>
                  <a:t>的时候找到当前沿着块间并查集能够走到的深度最小的那个块 </a:t>
                </a:r>
                <a14:m>
                  <m:oMath xmlns:m="http://schemas.openxmlformats.org/officeDocument/2006/math">
                    <m:r>
                      <a:rPr lang="en-US" altLang="zh-CN" sz="2000" b="0" i="1" smtClean="0">
                        <a:latin typeface="Cambria Math" panose="02040503050406030204" pitchFamily="18" charset="0"/>
                      </a:rPr>
                      <m:t>𝑣</m:t>
                    </m:r>
                  </m:oMath>
                </a14:m>
                <a:r>
                  <a:rPr lang="zh-CN" altLang="en-US" sz="2000" dirty="0" smtClean="0"/>
                  <a:t>，此时检查 </a:t>
                </a:r>
                <a14:m>
                  <m:oMath xmlns:m="http://schemas.openxmlformats.org/officeDocument/2006/math">
                    <m:r>
                      <a:rPr lang="en-US" altLang="zh-CN" sz="2000" b="0" i="1" smtClean="0">
                        <a:latin typeface="Cambria Math" panose="02040503050406030204" pitchFamily="18" charset="0"/>
                      </a:rPr>
                      <m:t>𝑣</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𝑓</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𝑣</m:t>
                        </m:r>
                      </m:sub>
                    </m:sSub>
                  </m:oMath>
                </a14:m>
                <a:r>
                  <a:rPr lang="en-US" altLang="zh-CN" sz="2000" dirty="0" smtClean="0"/>
                  <a:t> </a:t>
                </a:r>
                <a:r>
                  <a:rPr lang="zh-CN" altLang="en-US" sz="2000" dirty="0" smtClean="0"/>
                  <a:t>是否满足被联通的条件，如果满足，就将</a:t>
                </a:r>
                <a:r>
                  <a:rPr lang="en-US" altLang="zh-CN" sz="2000" dirty="0" smtClean="0"/>
                  <a:t> </a:t>
                </a:r>
                <a14:m>
                  <m:oMath xmlns:m="http://schemas.openxmlformats.org/officeDocument/2006/math">
                    <m:r>
                      <a:rPr lang="en-US" altLang="zh-CN" sz="2000" b="0" i="1" smtClean="0">
                        <a:latin typeface="Cambria Math" panose="02040503050406030204" pitchFamily="18" charset="0"/>
                      </a:rPr>
                      <m:t>𝑣</m:t>
                    </m:r>
                  </m:oMath>
                </a14:m>
                <a:r>
                  <a:rPr lang="en-US" altLang="zh-CN" sz="2000" dirty="0" smtClean="0"/>
                  <a:t> </a:t>
                </a:r>
                <a:r>
                  <a:rPr lang="zh-CN" altLang="en-US" sz="2000" dirty="0" smtClean="0"/>
                  <a:t>和</a:t>
                </a:r>
                <a:r>
                  <a:rPr lang="en-US" altLang="zh-CN" sz="2000" dirty="0" smtClean="0"/>
                  <a:t> </a:t>
                </a:r>
                <a14:m>
                  <m:oMath xmlns:m="http://schemas.openxmlformats.org/officeDocument/2006/math">
                    <m:r>
                      <a:rPr lang="en-US" altLang="zh-CN" sz="2000" b="0" i="1" smtClean="0">
                        <a:latin typeface="Cambria Math" panose="02040503050406030204" pitchFamily="18" charset="0"/>
                      </a:rPr>
                      <m:t>𝑓</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𝑣</m:t>
                        </m:r>
                      </m:sub>
                    </m:sSub>
                  </m:oMath>
                </a14:m>
                <a:r>
                  <a:rPr lang="en-US" altLang="zh-CN" sz="2000" dirty="0" smtClean="0"/>
                  <a:t> </a:t>
                </a:r>
                <a:r>
                  <a:rPr lang="zh-CN" altLang="en-US" sz="2000" dirty="0" smtClean="0"/>
                  <a:t>做</a:t>
                </a:r>
                <a:r>
                  <a:rPr lang="en-US" altLang="zh-CN" sz="2000" dirty="0" smtClean="0"/>
                  <a:t> union </a:t>
                </a:r>
                <a:r>
                  <a:rPr lang="zh-CN" altLang="en-US" sz="2000" dirty="0" smtClean="0"/>
                  <a:t>操作，然后从</a:t>
                </a:r>
                <a:r>
                  <a:rPr lang="en-US" altLang="zh-CN" sz="2000" dirty="0" smtClean="0"/>
                  <a:t> </a:t>
                </a:r>
                <a14:m>
                  <m:oMath xmlns:m="http://schemas.openxmlformats.org/officeDocument/2006/math">
                    <m:r>
                      <a:rPr lang="en-US" altLang="zh-CN" sz="2000" b="0" i="1" smtClean="0">
                        <a:latin typeface="Cambria Math" panose="02040503050406030204" pitchFamily="18" charset="0"/>
                      </a:rPr>
                      <m:t>𝑢</m:t>
                    </m:r>
                  </m:oMath>
                </a14:m>
                <a:r>
                  <a:rPr lang="en-US" altLang="zh-CN" sz="2000" dirty="0" smtClean="0"/>
                  <a:t> </a:t>
                </a:r>
                <a:r>
                  <a:rPr lang="zh-CN" altLang="en-US" sz="2000" dirty="0" smtClean="0"/>
                  <a:t>重新询问。例如在右图中，我们就需要将深绿色块和蓝块做</a:t>
                </a:r>
                <a:r>
                  <a:rPr lang="en-US" altLang="zh-CN" sz="2000" dirty="0" smtClean="0"/>
                  <a:t>union</a:t>
                </a:r>
                <a:r>
                  <a:rPr lang="zh-CN" altLang="en-US" sz="2000" dirty="0" smtClean="0"/>
                  <a:t>操作。根据简单的均摊分析，我们可以知道这个</a:t>
                </a:r>
                <a:r>
                  <a:rPr lang="en-US" altLang="zh-CN" sz="2000" dirty="0" smtClean="0"/>
                  <a:t> union </a:t>
                </a:r>
                <a:r>
                  <a:rPr lang="zh-CN" altLang="en-US" sz="2000" dirty="0" smtClean="0"/>
                  <a:t>只会做</a:t>
                </a:r>
                <a:r>
                  <a:rPr lang="en-US" altLang="zh-CN" sz="2000" dirty="0" smtClean="0"/>
                  <a:t> </a:t>
                </a:r>
                <a14:m>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𝑏</m:t>
                        </m:r>
                      </m:den>
                    </m:f>
                  </m:oMath>
                </a14:m>
                <a:r>
                  <a:rPr lang="en-US" altLang="zh-CN" sz="2000" dirty="0" smtClean="0"/>
                  <a:t> </a:t>
                </a:r>
                <a:r>
                  <a:rPr lang="zh-CN" altLang="en-US" sz="2000" dirty="0" smtClean="0"/>
                  <a:t>次。注意在最下和最上方的块中都需要进行一些边界的处理。</a:t>
                </a:r>
                <a:endParaRPr lang="en-US" altLang="zh-CN" sz="2000" dirty="0" smtClean="0"/>
              </a:p>
              <a:p>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2160589"/>
                <a:ext cx="8596668" cy="4319342"/>
              </a:xfrm>
              <a:blipFill>
                <a:blip r:embed="rId3"/>
                <a:stretch>
                  <a:fillRect l="-284" r="-3759"/>
                </a:stretch>
              </a:blipFill>
            </p:spPr>
            <p:txBody>
              <a:bodyPr/>
              <a:lstStyle/>
              <a:p>
                <a:r>
                  <a:rPr lang="zh-CN" altLang="en-US">
                    <a:noFill/>
                  </a:rPr>
                  <a:t> </a:t>
                </a:r>
              </a:p>
            </p:txBody>
          </p:sp>
        </mc:Fallback>
      </mc:AlternateContent>
      <p:grpSp>
        <p:nvGrpSpPr>
          <p:cNvPr id="27" name="组合 26"/>
          <p:cNvGrpSpPr/>
          <p:nvPr/>
        </p:nvGrpSpPr>
        <p:grpSpPr>
          <a:xfrm>
            <a:off x="9274002" y="3437792"/>
            <a:ext cx="2198077" cy="2900920"/>
            <a:chOff x="9346220" y="2479430"/>
            <a:chExt cx="2198077" cy="2900920"/>
          </a:xfrm>
        </p:grpSpPr>
        <p:sp>
          <p:nvSpPr>
            <p:cNvPr id="5" name="爆炸形 2 4"/>
            <p:cNvSpPr/>
            <p:nvPr/>
          </p:nvSpPr>
          <p:spPr>
            <a:xfrm>
              <a:off x="9605862" y="2479430"/>
              <a:ext cx="1626033" cy="162603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椭圆 5"/>
            <p:cNvSpPr/>
            <p:nvPr/>
          </p:nvSpPr>
          <p:spPr>
            <a:xfrm>
              <a:off x="9979263" y="3560340"/>
              <a:ext cx="246185" cy="246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爆炸形 2 6"/>
            <p:cNvSpPr/>
            <p:nvPr/>
          </p:nvSpPr>
          <p:spPr>
            <a:xfrm>
              <a:off x="9346220" y="4342857"/>
              <a:ext cx="1037493" cy="1037493"/>
            </a:xfrm>
            <a:prstGeom prst="irregularSeal2">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8" name="爆炸形 2 7"/>
            <p:cNvSpPr/>
            <p:nvPr/>
          </p:nvSpPr>
          <p:spPr>
            <a:xfrm>
              <a:off x="10506804" y="4335113"/>
              <a:ext cx="1037493" cy="1037493"/>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9" name="直接连接符 8"/>
            <p:cNvCxnSpPr>
              <a:stCxn id="6" idx="3"/>
              <a:endCxn id="7" idx="0"/>
            </p:cNvCxnSpPr>
            <p:nvPr/>
          </p:nvCxnSpPr>
          <p:spPr>
            <a:xfrm flipH="1">
              <a:off x="9813188" y="3770472"/>
              <a:ext cx="202128" cy="663022"/>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10" name="直接连接符 9"/>
            <p:cNvCxnSpPr>
              <a:stCxn id="19" idx="5"/>
              <a:endCxn id="8" idx="0"/>
            </p:cNvCxnSpPr>
            <p:nvPr/>
          </p:nvCxnSpPr>
          <p:spPr>
            <a:xfrm>
              <a:off x="10685888" y="3706450"/>
              <a:ext cx="287884" cy="71930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7" name="椭圆 16"/>
            <p:cNvSpPr/>
            <p:nvPr/>
          </p:nvSpPr>
          <p:spPr>
            <a:xfrm>
              <a:off x="9914252" y="2700523"/>
              <a:ext cx="246185" cy="246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10475756" y="3496318"/>
              <a:ext cx="246185" cy="2461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cxnSp>
          <p:nvCxnSpPr>
            <p:cNvPr id="22" name="直接连接符 21"/>
            <p:cNvCxnSpPr>
              <a:endCxn id="6" idx="0"/>
            </p:cNvCxnSpPr>
            <p:nvPr/>
          </p:nvCxnSpPr>
          <p:spPr>
            <a:xfrm>
              <a:off x="10040809" y="2960935"/>
              <a:ext cx="61547" cy="599405"/>
            </a:xfrm>
            <a:prstGeom prst="line">
              <a:avLst/>
            </a:prstGeom>
            <a:ln w="38100">
              <a:solidFill>
                <a:srgbClr val="00B0F0"/>
              </a:solidFill>
            </a:ln>
          </p:spPr>
          <p:style>
            <a:lnRef idx="1">
              <a:schemeClr val="accent3"/>
            </a:lnRef>
            <a:fillRef idx="0">
              <a:schemeClr val="accent3"/>
            </a:fillRef>
            <a:effectRef idx="0">
              <a:schemeClr val="accent3"/>
            </a:effectRef>
            <a:fontRef idx="minor">
              <a:schemeClr val="tx1"/>
            </a:fontRef>
          </p:style>
        </p:cxnSp>
        <p:cxnSp>
          <p:nvCxnSpPr>
            <p:cNvPr id="24" name="直接连接符 23"/>
            <p:cNvCxnSpPr>
              <a:endCxn id="19" idx="1"/>
            </p:cNvCxnSpPr>
            <p:nvPr/>
          </p:nvCxnSpPr>
          <p:spPr>
            <a:xfrm>
              <a:off x="10071582" y="3231390"/>
              <a:ext cx="440227" cy="300981"/>
            </a:xfrm>
            <a:prstGeom prst="line">
              <a:avLst/>
            </a:prstGeom>
            <a:ln w="38100">
              <a:solidFill>
                <a:schemeClr val="tx1"/>
              </a:solidFill>
              <a:prstDash val="sysDot"/>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4500007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a:t>
            </a:r>
            <a:r>
              <a:rPr lang="zh-CN" altLang="en-US" dirty="0" smtClean="0"/>
              <a:t>上并查集 </a:t>
            </a:r>
            <a:r>
              <a:rPr lang="en-US" altLang="zh-CN" dirty="0" smtClean="0"/>
              <a:t>– </a:t>
            </a:r>
            <a:r>
              <a:rPr lang="zh-CN" altLang="en-US" dirty="0" smtClean="0"/>
              <a:t>复杂度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我们将两个部分合并，第一部分块内预处理所需要的时间是</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1</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𝑏</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−1</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𝑏</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sup>
                          </m:sSup>
                        </m:e>
                      </m:d>
                    </m:oMath>
                  </m:oMathPara>
                </a14:m>
                <a:endParaRPr lang="en-US" altLang="zh-CN" sz="2000" dirty="0"/>
              </a:p>
              <a:p>
                <a:r>
                  <a:rPr lang="zh-CN" altLang="en-US" sz="2000" dirty="0" smtClean="0"/>
                  <a:t>第二部分块间并查集所需要的时间是</a:t>
                </a: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2</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𝑏</m:t>
                              </m:r>
                            </m:den>
                          </m:f>
                          <m:r>
                            <a:rPr lang="en-US" altLang="zh-CN" sz="2000" b="0" i="1" smtClean="0">
                              <a:latin typeface="Cambria Math" panose="02040503050406030204" pitchFamily="18" charset="0"/>
                            </a:rPr>
                            <m:t>𝛼</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𝑏</m:t>
                                  </m:r>
                                </m:den>
                              </m:f>
                            </m:e>
                          </m:d>
                        </m:e>
                      </m:d>
                    </m:oMath>
                  </m:oMathPara>
                </a14:m>
                <a:endParaRPr lang="en-US" altLang="zh-CN" sz="2000" dirty="0"/>
              </a:p>
              <a:p>
                <a:r>
                  <a:rPr lang="zh-CN" altLang="en-US" sz="2000" dirty="0" smtClean="0"/>
                  <a:t>则若我们取</a:t>
                </a:r>
                <a:r>
                  <a:rPr lang="en-US" altLang="zh-CN" sz="2000" dirty="0" smtClean="0"/>
                  <a:t> </a:t>
                </a:r>
                <a14:m>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func>
                  </m:oMath>
                </a14:m>
                <a:r>
                  <a:rPr lang="zh-CN" altLang="en-US" sz="2000" dirty="0" smtClean="0"/>
                  <a:t>，则可以得到总复杂度是</a:t>
                </a:r>
                <a:r>
                  <a:rPr lang="en-US" altLang="zh-CN" sz="2000" dirty="0"/>
                  <a:t> </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e>
                    </m:d>
                  </m:oMath>
                </a14:m>
                <a:r>
                  <a:rPr lang="en-US" altLang="zh-CN" sz="2000" dirty="0" smtClean="0"/>
                  <a:t> </a:t>
                </a:r>
                <a:r>
                  <a:rPr lang="zh-CN" altLang="en-US" sz="2000" dirty="0" smtClean="0"/>
                  <a:t>的。</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113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给你一个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个点的树。</a:t>
                </a:r>
                <a:endParaRPr lang="en-US" altLang="zh-CN" sz="2000" dirty="0" smtClean="0"/>
              </a:p>
              <a:p>
                <a:r>
                  <a:rPr lang="zh-CN" altLang="en-US" sz="2000" dirty="0" smtClean="0"/>
                  <a:t>现在蔡德仁和艾莉芬都从根节点出发，每人每一步都可以原地不动或走向某个儿子。任意时刻，蔡德仁和艾莉芬其中一人可以瞬移到另一人所在位置（不计步数）。</a:t>
                </a:r>
                <a:endParaRPr lang="en-US" altLang="zh-CN" sz="2000" dirty="0" smtClean="0"/>
              </a:p>
              <a:p>
                <a:r>
                  <a:rPr lang="zh-CN" altLang="en-US" sz="2000" dirty="0" smtClean="0"/>
                  <a:t>问最少多少步，能遍历完所有点？</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UOJ 84 </a:t>
            </a:r>
            <a:r>
              <a:rPr lang="zh-CN" altLang="en-US" smtClean="0"/>
              <a:t>水题走四方</a:t>
            </a:r>
            <a:r>
              <a:rPr lang="en-US" altLang="zh-CN" smtClean="0"/>
              <a:t>: http://uoj.ac/problem/84</a:t>
            </a:r>
            <a:endParaRPr lang="zh-CN" altLang="en-US"/>
          </a:p>
        </p:txBody>
      </p:sp>
    </p:spTree>
    <p:extLst>
      <p:ext uri="{BB962C8B-B14F-4D97-AF65-F5344CB8AC3E}">
        <p14:creationId xmlns:p14="http://schemas.microsoft.com/office/powerpoint/2010/main" val="25795565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可以认为很肥的艾莉芬在一直走，而瞬移的永远只有蔡德仁，这是一样的。</a:t>
            </a:r>
            <a:endParaRPr lang="en-US" altLang="zh-CN" sz="2000" dirty="0" smtClean="0"/>
          </a:p>
          <a:p>
            <a:r>
              <a:rPr lang="zh-CN" altLang="en-US" sz="2000" dirty="0" smtClean="0"/>
              <a:t>艾莉芬一定会走一条到叶子的路径，称其为主链。</a:t>
            </a:r>
            <a:endParaRPr lang="en-US" altLang="zh-CN" sz="2000" dirty="0" smtClean="0"/>
          </a:p>
          <a:p>
            <a:r>
              <a:rPr lang="zh-CN" altLang="en-US" sz="2000" dirty="0" smtClean="0"/>
              <a:t>那么走法是艾莉芬在主链上选取若干关键点，走到关键点就停下，让蔡德仁将其余部分走完，处理完了再走向下一个关键点。</a:t>
            </a:r>
            <a:endParaRPr lang="en-US" altLang="zh-CN" sz="2000" dirty="0" smtClean="0"/>
          </a:p>
          <a:p>
            <a:r>
              <a:rPr lang="zh-CN" altLang="en-US" sz="2000" dirty="0"/>
              <a:t>注意</a:t>
            </a:r>
            <a:r>
              <a:rPr lang="zh-CN" altLang="en-US" sz="2000" dirty="0" smtClean="0"/>
              <a:t>到蔡德仁要走最后一个叶子时，艾莉芬可以直接出发，走到下一个关键点停下，这样比较省步数。可以发现，一定将深度最大的分支叶子留到最后走。</a:t>
            </a:r>
            <a:endParaRPr lang="zh-CN" altLang="en-US" sz="2000" dirty="0"/>
          </a:p>
        </p:txBody>
      </p:sp>
    </p:spTree>
    <p:extLst>
      <p:ext uri="{BB962C8B-B14F-4D97-AF65-F5344CB8AC3E}">
        <p14:creationId xmlns:p14="http://schemas.microsoft.com/office/powerpoint/2010/main" val="16426351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设</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表示</a:t>
                </a:r>
                <a14:m>
                  <m:oMath xmlns:m="http://schemas.openxmlformats.org/officeDocument/2006/math">
                    <m:r>
                      <a:rPr lang="en-US" altLang="zh-CN" sz="2000" b="0" i="1" dirty="0" smtClean="0">
                        <a:latin typeface="Cambria Math" panose="02040503050406030204" pitchFamily="18" charset="0"/>
                      </a:rPr>
                      <m:t>𝑥</m:t>
                    </m:r>
                  </m:oMath>
                </a14:m>
                <a:r>
                  <a:rPr lang="zh-CN" altLang="en-US" sz="2000" dirty="0" smtClean="0"/>
                  <a:t>是关键点，两人都已走到</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是一个简单的</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，枚举上一个关键点可做到</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oMath>
                </a14:m>
                <a:r>
                  <a:rPr lang="zh-CN" altLang="en-US" sz="2000" dirty="0" smtClean="0"/>
                  <a:t>。</a:t>
                </a:r>
                <a:endParaRPr lang="en-US" altLang="zh-CN" sz="2000" dirty="0" smtClean="0"/>
              </a:p>
              <a:p>
                <a:r>
                  <a:rPr lang="zh-CN" altLang="en-US" sz="2000" dirty="0" smtClean="0"/>
                  <a:t>继续挖掘，不妨设</a:t>
                </a:r>
                <a14:m>
                  <m:oMath xmlns:m="http://schemas.openxmlformats.org/officeDocument/2006/math">
                    <m:r>
                      <a:rPr lang="en-US" altLang="zh-CN" sz="2000" b="0" i="1" smtClean="0">
                        <a:latin typeface="Cambria Math" panose="02040503050406030204" pitchFamily="18" charset="0"/>
                      </a:rPr>
                      <m:t>𝑑𝑚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zh-CN" altLang="en-US" sz="2000" dirty="0" smtClean="0"/>
                  <a:t>表示</a:t>
                </a:r>
                <a14:m>
                  <m:oMath xmlns:m="http://schemas.openxmlformats.org/officeDocument/2006/math">
                    <m:r>
                      <a:rPr lang="en-US" altLang="zh-CN" sz="2000" b="0" i="1" dirty="0" smtClean="0">
                        <a:latin typeface="Cambria Math" panose="02040503050406030204" pitchFamily="18" charset="0"/>
                      </a:rPr>
                      <m:t>𝑢</m:t>
                    </m:r>
                  </m:oMath>
                </a14:m>
                <a:r>
                  <a:rPr lang="zh-CN" altLang="en-US" sz="2000" dirty="0" smtClean="0"/>
                  <a:t>是</a:t>
                </a:r>
                <a14:m>
                  <m:oMath xmlns:m="http://schemas.openxmlformats.org/officeDocument/2006/math">
                    <m:r>
                      <a:rPr lang="en-US" altLang="zh-CN" sz="2000" b="0" i="1" dirty="0" smtClean="0">
                        <a:latin typeface="Cambria Math" panose="02040503050406030204" pitchFamily="18" charset="0"/>
                      </a:rPr>
                      <m:t>𝑣</m:t>
                    </m:r>
                  </m:oMath>
                </a14:m>
                <a:r>
                  <a:rPr lang="zh-CN" altLang="en-US" sz="2000" dirty="0" smtClean="0"/>
                  <a:t>的祖先，</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到</a:t>
                </a:r>
                <a14:m>
                  <m:oMath xmlns:m="http://schemas.openxmlformats.org/officeDocument/2006/math">
                    <m:r>
                      <a:rPr lang="en-US" altLang="zh-CN" sz="2000" b="0" i="1" dirty="0" smtClean="0">
                        <a:latin typeface="Cambria Math" panose="02040503050406030204" pitchFamily="18" charset="0"/>
                      </a:rPr>
                      <m:t>𝑣</m:t>
                    </m:r>
                  </m:oMath>
                </a14:m>
                <a:r>
                  <a:rPr lang="zh-CN" altLang="en-US" sz="2000" dirty="0" smtClean="0"/>
                  <a:t>分支子树中最深叶子的深度，</a:t>
                </a:r>
                <a14:m>
                  <m:oMath xmlns:m="http://schemas.openxmlformats.org/officeDocument/2006/math">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zh-CN" altLang="en-US" sz="2000" dirty="0" smtClean="0"/>
                  <a:t>表示点</a:t>
                </a:r>
                <a14:m>
                  <m:oMath xmlns:m="http://schemas.openxmlformats.org/officeDocument/2006/math">
                    <m:r>
                      <a:rPr lang="en-US" altLang="zh-CN" sz="2000" b="0" i="1" smtClean="0">
                        <a:latin typeface="Cambria Math" panose="02040503050406030204" pitchFamily="18" charset="0"/>
                      </a:rPr>
                      <m:t>𝑣</m:t>
                    </m:r>
                  </m:oMath>
                </a14:m>
                <a:r>
                  <a:rPr lang="zh-CN" altLang="en-US" sz="2000" dirty="0" smtClean="0"/>
                  <a:t>的深度。</a:t>
                </a:r>
                <a:endParaRPr lang="en-US" altLang="zh-CN" sz="2000" dirty="0" smtClean="0"/>
              </a:p>
              <a:p>
                <a:r>
                  <a:rPr lang="zh-CN" altLang="en-US" sz="2000" dirty="0" smtClean="0"/>
                  <a:t>假设</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和</a:t>
                </a:r>
                <a14:m>
                  <m:oMath xmlns:m="http://schemas.openxmlformats.org/officeDocument/2006/math">
                    <m:r>
                      <a:rPr lang="en-US" altLang="zh-CN" sz="2000" b="0" i="1" dirty="0" smtClean="0">
                        <a:latin typeface="Cambria Math" panose="02040503050406030204" pitchFamily="18" charset="0"/>
                      </a:rPr>
                      <m:t>𝑣</m:t>
                    </m:r>
                  </m:oMath>
                </a14:m>
                <a:r>
                  <a:rPr lang="zh-CN" altLang="en-US" sz="2000" dirty="0" smtClean="0"/>
                  <a:t>都是关键点，</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是</a:t>
                </a:r>
                <a14:m>
                  <m:oMath xmlns:m="http://schemas.openxmlformats.org/officeDocument/2006/math">
                    <m:r>
                      <a:rPr lang="en-US" altLang="zh-CN" sz="2000" b="0" i="1" dirty="0" smtClean="0">
                        <a:latin typeface="Cambria Math" panose="02040503050406030204" pitchFamily="18" charset="0"/>
                      </a:rPr>
                      <m:t>𝑣</m:t>
                    </m:r>
                  </m:oMath>
                </a14:m>
                <a:r>
                  <a:rPr lang="zh-CN" altLang="en-US" sz="2000" dirty="0" smtClean="0"/>
                  <a:t>的祖先，而</a:t>
                </a:r>
                <a14:m>
                  <m:oMath xmlns:m="http://schemas.openxmlformats.org/officeDocument/2006/math">
                    <m:r>
                      <a:rPr lang="en-US" altLang="zh-CN" sz="2000" b="0" i="1" smtClean="0">
                        <a:latin typeface="Cambria Math" panose="02040503050406030204" pitchFamily="18" charset="0"/>
                      </a:rPr>
                      <m:t>𝑑𝑚</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r>
                      <a:rPr lang="en-US" altLang="zh-CN" sz="2000" b="0" i="1" smtClean="0">
                        <a:latin typeface="Cambria Math" panose="02040503050406030204" pitchFamily="18" charset="0"/>
                      </a:rPr>
                      <m:t>&lt;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zh-CN" altLang="en-US" sz="2000" dirty="0" smtClean="0"/>
                  <a:t>。这意味着蔡德仁最后出发去最深分支叶子，艾莉芬出发到下一个关键点</a:t>
                </a:r>
                <a14:m>
                  <m:oMath xmlns:m="http://schemas.openxmlformats.org/officeDocument/2006/math">
                    <m:r>
                      <a:rPr lang="en-US" altLang="zh-CN" sz="2000" b="0" i="1" smtClean="0">
                        <a:latin typeface="Cambria Math" panose="02040503050406030204" pitchFamily="18" charset="0"/>
                      </a:rPr>
                      <m:t>𝑣</m:t>
                    </m:r>
                  </m:oMath>
                </a14:m>
                <a:r>
                  <a:rPr lang="zh-CN" altLang="en-US" sz="2000" dirty="0" smtClean="0"/>
                  <a:t>，蔡德仁会先走完。</a:t>
                </a:r>
                <a:endParaRPr lang="en-US" altLang="zh-CN" sz="2000" dirty="0" smtClean="0"/>
              </a:p>
              <a:p>
                <a:r>
                  <a:rPr lang="zh-CN" altLang="en-US" sz="2000" dirty="0" smtClean="0"/>
                  <a:t>不妨将此时艾莉芬走到的点设为关键点，让蔡德仁瞬移回来，接着再一起走下去，也是一样的。</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31172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对于上述情况在</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中增加直接从父亲走来（要没有分支）的转移，接下来对于</a:t>
                </a:r>
                <a14:m>
                  <m:oMath xmlns:m="http://schemas.openxmlformats.org/officeDocument/2006/math">
                    <m:r>
                      <a:rPr lang="en-US" altLang="zh-CN" sz="2000" b="0" i="1" smtClean="0">
                        <a:latin typeface="Cambria Math" panose="02040503050406030204" pitchFamily="18" charset="0"/>
                      </a:rPr>
                      <m:t>𝑣</m:t>
                    </m:r>
                  </m:oMath>
                </a14:m>
                <a:r>
                  <a:rPr lang="zh-CN" altLang="en-US" sz="2000" dirty="0" smtClean="0"/>
                  <a:t>的</a:t>
                </a:r>
                <a14:m>
                  <m:oMath xmlns:m="http://schemas.openxmlformats.org/officeDocument/2006/math">
                    <m:r>
                      <a:rPr lang="en-US" altLang="zh-CN" sz="2000" b="0" i="1" dirty="0" smtClean="0">
                        <a:latin typeface="Cambria Math" panose="02040503050406030204" pitchFamily="18" charset="0"/>
                      </a:rPr>
                      <m:t>𝑑𝑝</m:t>
                    </m:r>
                  </m:oMath>
                </a14:m>
                <a:r>
                  <a:rPr lang="zh-CN" altLang="en-US" sz="2000" dirty="0" smtClean="0"/>
                  <a:t>求解枚举</a:t>
                </a:r>
                <a14:m>
                  <m:oMath xmlns:m="http://schemas.openxmlformats.org/officeDocument/2006/math">
                    <m:r>
                      <a:rPr lang="en-US" altLang="zh-CN" sz="2000" b="0" i="1" smtClean="0">
                        <a:latin typeface="Cambria Math" panose="02040503050406030204" pitchFamily="18" charset="0"/>
                      </a:rPr>
                      <m:t>𝑢</m:t>
                    </m:r>
                  </m:oMath>
                </a14:m>
                <a:r>
                  <a:rPr lang="zh-CN" altLang="en-US" sz="2000" dirty="0" smtClean="0"/>
                  <a:t>时只关注</a:t>
                </a:r>
                <a14:m>
                  <m:oMath xmlns:m="http://schemas.openxmlformats.org/officeDocument/2006/math">
                    <m:r>
                      <a:rPr lang="en-US" altLang="zh-CN" sz="2000" b="0" i="1" smtClean="0">
                        <a:latin typeface="Cambria Math" panose="02040503050406030204" pitchFamily="18" charset="0"/>
                      </a:rPr>
                      <m:t>𝑑𝑚</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zh-CN" altLang="en-US" sz="2000" dirty="0" smtClean="0"/>
                  <a:t>的即可。</a:t>
                </a:r>
                <a:endParaRPr lang="en-US" altLang="zh-CN" sz="2000" dirty="0" smtClean="0"/>
              </a:p>
              <a:p>
                <a:r>
                  <a:rPr lang="zh-CN" altLang="en-US" sz="2000" dirty="0" smtClean="0"/>
                  <a:t>不难考虑</a:t>
                </a:r>
                <a:r>
                  <a:rPr lang="zh-CN" altLang="en-US" sz="2000" dirty="0"/>
                  <a:t>到，如果</a:t>
                </a:r>
                <a14:m>
                  <m:oMath xmlns:m="http://schemas.openxmlformats.org/officeDocument/2006/math">
                    <m:r>
                      <a:rPr lang="en-US" altLang="zh-CN" sz="2000" i="1" dirty="0" smtClean="0">
                        <a:latin typeface="Cambria Math" panose="02040503050406030204" pitchFamily="18" charset="0"/>
                      </a:rPr>
                      <m:t>𝑣</m:t>
                    </m:r>
                  </m:oMath>
                </a14:m>
                <a:r>
                  <a:rPr lang="zh-CN" altLang="en-US" sz="2000" dirty="0"/>
                  <a:t>存在两个可以作为关键点的祖先</a:t>
                </a:r>
                <a14:m>
                  <m:oMath xmlns:m="http://schemas.openxmlformats.org/officeDocument/2006/math">
                    <m:sSub>
                      <m:sSubPr>
                        <m:ctrlPr>
                          <a:rPr lang="en-US" altLang="zh-CN" sz="2000" b="0" i="1" dirty="0" smtClean="0">
                            <a:latin typeface="Cambria Math" panose="02040503050406030204" pitchFamily="18" charset="0"/>
                          </a:rPr>
                        </m:ctrlPr>
                      </m:sSubPr>
                      <m:e>
                        <m:r>
                          <m:rPr>
                            <m:sty m:val="p"/>
                          </m:rPr>
                          <a:rPr lang="en-US" altLang="zh-CN" sz="2000" b="0" i="0" dirty="0" smtClean="0">
                            <a:latin typeface="Cambria Math" panose="02040503050406030204" pitchFamily="18" charset="0"/>
                          </a:rPr>
                          <m:t>u</m:t>
                        </m:r>
                      </m:e>
                      <m:sub>
                        <m:r>
                          <a:rPr lang="en-US" altLang="zh-CN" sz="2000" i="1" dirty="0" smtClean="0">
                            <a:latin typeface="Cambria Math" panose="02040503050406030204" pitchFamily="18" charset="0"/>
                          </a:rPr>
                          <m:t>1</m:t>
                        </m:r>
                      </m:sub>
                    </m:sSub>
                    <m:r>
                      <a:rPr lang="en-US" altLang="zh-CN" sz="2000" b="0" i="0"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m:rPr>
                            <m:sty m:val="p"/>
                          </m:rPr>
                          <a:rPr lang="en-US" altLang="zh-CN" sz="2000" b="0" i="0" dirty="0" smtClean="0">
                            <a:latin typeface="Cambria Math" panose="02040503050406030204" pitchFamily="18" charset="0"/>
                          </a:rPr>
                          <m:t>u</m:t>
                        </m:r>
                      </m:e>
                      <m:sub>
                        <m:r>
                          <a:rPr lang="en-US" altLang="zh-CN" sz="2000" b="0" i="0" dirty="0" smtClean="0">
                            <a:latin typeface="Cambria Math" panose="02040503050406030204" pitchFamily="18" charset="0"/>
                          </a:rPr>
                          <m:t>2</m:t>
                        </m:r>
                      </m:sub>
                    </m:sSub>
                    <m:r>
                      <a:rPr lang="en-US" altLang="zh-CN" sz="2000" b="0" i="0" dirty="0" smtClean="0">
                        <a:latin typeface="Cambria Math" panose="02040503050406030204" pitchFamily="18" charset="0"/>
                      </a:rPr>
                      <m:t>,</m:t>
                    </m:r>
                    <m:r>
                      <a:rPr lang="en-US" altLang="zh-CN" sz="2000" i="1" dirty="0" smtClean="0">
                        <a:latin typeface="Cambria Math" panose="02040503050406030204" pitchFamily="18" charset="0"/>
                      </a:rPr>
                      <m:t>𝑑</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𝑢</m:t>
                        </m:r>
                      </m:e>
                      <m:sub>
                        <m:r>
                          <a:rPr lang="en-US" altLang="zh-CN" sz="2000" i="1" dirty="0" smtClean="0">
                            <a:latin typeface="Cambria Math" panose="02040503050406030204" pitchFamily="18" charset="0"/>
                          </a:rPr>
                          <m:t>1</m:t>
                        </m:r>
                      </m:sub>
                    </m:sSub>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&lt;</m:t>
                    </m:r>
                    <m:r>
                      <a:rPr lang="en-US" altLang="zh-CN" sz="2000" i="1" dirty="0" smtClean="0">
                        <a:latin typeface="Cambria Math" panose="02040503050406030204" pitchFamily="18" charset="0"/>
                      </a:rPr>
                      <m:t>𝑑</m:t>
                    </m:r>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𝑢</m:t>
                        </m:r>
                      </m:e>
                      <m:sub>
                        <m:r>
                          <a:rPr lang="en-US" altLang="zh-CN" sz="2000" i="1" dirty="0" smtClean="0">
                            <a:latin typeface="Cambria Math" panose="02040503050406030204" pitchFamily="18" charset="0"/>
                          </a:rPr>
                          <m:t>2</m:t>
                        </m:r>
                      </m:sub>
                    </m:sSub>
                    <m:r>
                      <a:rPr lang="en-US" altLang="zh-CN" sz="2000" b="0" i="1" dirty="0" smtClean="0">
                        <a:latin typeface="Cambria Math" panose="02040503050406030204" pitchFamily="18" charset="0"/>
                      </a:rPr>
                      <m:t>)</m:t>
                    </m:r>
                  </m:oMath>
                </a14:m>
                <a:r>
                  <a:rPr lang="zh-CN" altLang="en-US" sz="2000" dirty="0"/>
                  <a:t>，上一个关键点就是</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𝑢</m:t>
                        </m:r>
                      </m:e>
                      <m:sub>
                        <m:r>
                          <a:rPr lang="en-US" altLang="zh-CN" sz="2000" i="1" dirty="0" smtClean="0">
                            <a:latin typeface="Cambria Math" panose="02040503050406030204" pitchFamily="18" charset="0"/>
                          </a:rPr>
                          <m:t>1</m:t>
                        </m:r>
                      </m:sub>
                    </m:sSub>
                  </m:oMath>
                </a14:m>
                <a:r>
                  <a:rPr lang="zh-CN" altLang="en-US" sz="2000" dirty="0"/>
                  <a:t>，而不将</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𝑢</m:t>
                        </m:r>
                      </m:e>
                      <m:sub>
                        <m:r>
                          <a:rPr lang="en-US" altLang="zh-CN" sz="2000" i="1" dirty="0" smtClean="0">
                            <a:latin typeface="Cambria Math" panose="02040503050406030204" pitchFamily="18" charset="0"/>
                          </a:rPr>
                          <m:t>2</m:t>
                        </m:r>
                      </m:sub>
                    </m:sSub>
                  </m:oMath>
                </a14:m>
                <a:r>
                  <a:rPr lang="zh-CN" altLang="en-US" sz="2000" dirty="0"/>
                  <a:t>也设置为关键点，一定是不优的，因此我们只需要考虑</a:t>
                </a:r>
                <a14:m>
                  <m:oMath xmlns:m="http://schemas.openxmlformats.org/officeDocument/2006/math">
                    <m:r>
                      <a:rPr lang="en-US" altLang="zh-CN" sz="2000" i="1" dirty="0" smtClean="0">
                        <a:latin typeface="Cambria Math" panose="02040503050406030204" pitchFamily="18" charset="0"/>
                      </a:rPr>
                      <m:t>𝑢𝑝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𝑣</m:t>
                    </m:r>
                    <m:r>
                      <a:rPr lang="en-US" altLang="zh-CN" sz="2000" i="1" dirty="0" smtClean="0">
                        <a:latin typeface="Cambria Math" panose="02040503050406030204" pitchFamily="18" charset="0"/>
                      </a:rPr>
                      <m:t>]</m:t>
                    </m:r>
                  </m:oMath>
                </a14:m>
                <a:r>
                  <a:rPr lang="zh-CN" altLang="en-US" sz="2000" dirty="0"/>
                  <a:t>表示最深</a:t>
                </a:r>
                <a:r>
                  <a:rPr lang="zh-CN" altLang="en-US" sz="2000" dirty="0" smtClean="0"/>
                  <a:t>的</a:t>
                </a:r>
                <a14:m>
                  <m:oMath xmlns:m="http://schemas.openxmlformats.org/officeDocument/2006/math">
                    <m:r>
                      <a:rPr lang="en-US" altLang="zh-CN" sz="2000" b="0" i="1" smtClean="0">
                        <a:latin typeface="Cambria Math" panose="02040503050406030204" pitchFamily="18" charset="0"/>
                      </a:rPr>
                      <m:t>𝑣</m:t>
                    </m:r>
                  </m:oMath>
                </a14:m>
                <a:r>
                  <a:rPr lang="zh-CN" altLang="en-US" sz="2000" dirty="0" smtClean="0"/>
                  <a:t>满足</a:t>
                </a:r>
                <a14:m>
                  <m:oMath xmlns:m="http://schemas.openxmlformats.org/officeDocument/2006/math">
                    <m:r>
                      <a:rPr lang="en-US" altLang="zh-CN" sz="2000" i="1" dirty="0" smtClean="0">
                        <a:latin typeface="Cambria Math" panose="02040503050406030204" pitchFamily="18" charset="0"/>
                      </a:rPr>
                      <m:t>𝑑𝑚</m:t>
                    </m:r>
                    <m:r>
                      <a:rPr lang="en-US" altLang="zh-CN" sz="2000" b="0" i="1" dirty="0" smtClean="0">
                        <a:latin typeface="Cambria Math" panose="02040503050406030204" pitchFamily="18" charset="0"/>
                      </a:rPr>
                      <m:t>(</m:t>
                    </m:r>
                    <m:r>
                      <a:rPr lang="en-US" altLang="zh-CN" sz="2000" i="1" dirty="0" err="1">
                        <a:latin typeface="Cambria Math" panose="02040503050406030204" pitchFamily="18" charset="0"/>
                      </a:rPr>
                      <m:t>𝑢</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𝑣</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&gt;=</m:t>
                    </m:r>
                    <m:r>
                      <a:rPr lang="en-US" altLang="zh-CN" sz="2000" i="1" dirty="0">
                        <a:latin typeface="Cambria Math" panose="02040503050406030204" pitchFamily="18" charset="0"/>
                      </a:rPr>
                      <m:t>𝑑</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𝑣</m:t>
                    </m:r>
                    <m:r>
                      <a:rPr lang="en-US" altLang="zh-CN" sz="2000" b="0" i="1" dirty="0" smtClean="0">
                        <a:latin typeface="Cambria Math" panose="02040503050406030204" pitchFamily="18" charset="0"/>
                      </a:rPr>
                      <m:t>)</m:t>
                    </m:r>
                  </m:oMath>
                </a14:m>
                <a:r>
                  <a:rPr lang="zh-CN" altLang="en-US" sz="2000" dirty="0"/>
                  <a:t>。 </a:t>
                </a:r>
                <a:endParaRPr lang="en-US" altLang="zh-CN" sz="2000" dirty="0" smtClean="0"/>
              </a:p>
              <a:p>
                <a:r>
                  <a:rPr lang="zh-CN" altLang="en-US" sz="2000" dirty="0"/>
                  <a:t>只</a:t>
                </a:r>
                <a:r>
                  <a:rPr lang="zh-CN" altLang="en-US" sz="2000" dirty="0" smtClean="0"/>
                  <a:t>要求出</a:t>
                </a:r>
                <a14:m>
                  <m:oMath xmlns:m="http://schemas.openxmlformats.org/officeDocument/2006/math">
                    <m:r>
                      <a:rPr lang="en-US" altLang="zh-CN" sz="2000" b="0" i="1" smtClean="0">
                        <a:latin typeface="Cambria Math" panose="02040503050406030204" pitchFamily="18" charset="0"/>
                      </a:rPr>
                      <m:t>𝑢𝑝</m:t>
                    </m:r>
                  </m:oMath>
                </a14:m>
                <a:r>
                  <a:rPr lang="zh-CN" altLang="en-US" sz="2000" dirty="0" smtClean="0"/>
                  <a:t>本题即可线性解决。</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37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46344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buNone/>
                </a:pPr>
                <a:r>
                  <a:rPr lang="zh-CN" altLang="en-US" sz="2000" dirty="0" smtClean="0"/>
                  <a:t>考虑如何求</a:t>
                </a:r>
                <a14:m>
                  <m:oMath xmlns:m="http://schemas.openxmlformats.org/officeDocument/2006/math">
                    <m:r>
                      <a:rPr lang="en-US" altLang="zh-CN" sz="2000" b="0" i="1" smtClean="0">
                        <a:latin typeface="Cambria Math" panose="02040503050406030204" pitchFamily="18" charset="0"/>
                      </a:rPr>
                      <m:t>𝑢𝑝</m:t>
                    </m:r>
                  </m:oMath>
                </a14:m>
                <a:r>
                  <a:rPr lang="zh-CN" altLang="en-US" sz="2000" dirty="0" smtClean="0"/>
                  <a:t>，每个子树维护一个链表，按深度排序保存无法在子树内找到</a:t>
                </a:r>
                <a14:m>
                  <m:oMath xmlns:m="http://schemas.openxmlformats.org/officeDocument/2006/math">
                    <m:r>
                      <a:rPr lang="en-US" altLang="zh-CN" sz="2000" b="0" i="1" smtClean="0">
                        <a:latin typeface="Cambria Math" panose="02040503050406030204" pitchFamily="18" charset="0"/>
                      </a:rPr>
                      <m:t>𝑢𝑝</m:t>
                    </m:r>
                  </m:oMath>
                </a14:m>
                <a:r>
                  <a:rPr lang="zh-CN" altLang="en-US" sz="2000" dirty="0" smtClean="0"/>
                  <a:t>的点。</a:t>
                </a:r>
                <a:endParaRPr lang="en-US" altLang="zh-CN" sz="2000" dirty="0" smtClean="0"/>
              </a:p>
              <a:p>
                <a:pPr marL="0" indent="0">
                  <a:buNone/>
                </a:pPr>
                <a:r>
                  <a:rPr lang="zh-CN" altLang="en-US" sz="2000" dirty="0" smtClean="0"/>
                  <a:t>合并子树是对于一个子树用排除其的最大深度踢掉一些元素（找到</a:t>
                </a:r>
                <a14:m>
                  <m:oMath xmlns:m="http://schemas.openxmlformats.org/officeDocument/2006/math">
                    <m:r>
                      <a:rPr lang="en-US" altLang="zh-CN" sz="2000" b="0" i="1" smtClean="0">
                        <a:latin typeface="Cambria Math" panose="02040503050406030204" pitchFamily="18" charset="0"/>
                      </a:rPr>
                      <m:t>𝑢𝑝</m:t>
                    </m:r>
                  </m:oMath>
                </a14:m>
                <a:r>
                  <a:rPr lang="zh-CN" altLang="en-US" sz="2000" dirty="0" smtClean="0"/>
                  <a:t>了），然后将各个子树剩余链表合并。</a:t>
                </a:r>
                <a:endParaRPr lang="en-US" altLang="zh-CN" sz="2000" dirty="0" smtClean="0"/>
              </a:p>
              <a:p>
                <a:pPr marL="0" indent="0">
                  <a:buNone/>
                </a:pPr>
                <a:r>
                  <a:rPr lang="zh-CN" altLang="en-US" sz="2000" dirty="0" smtClean="0"/>
                  <a:t>可以注意到短儿子的链表一定会被清空，所以相当于继承长儿子链表。</a:t>
                </a:r>
                <a:endParaRPr lang="en-US" altLang="zh-CN" sz="2000" dirty="0" smtClean="0"/>
              </a:p>
              <a:p>
                <a:pPr marL="0" indent="0">
                  <a:buNone/>
                </a:pPr>
                <a:r>
                  <a:rPr lang="zh-CN" altLang="en-US" sz="2000" dirty="0" smtClean="0"/>
                  <a:t>每个元素只会被踢一次，容易发现这是</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zh-CN" altLang="en-US" sz="2000" dirty="0" smtClean="0"/>
                  <a:t>的。</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709" t="-628"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2401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给定一个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个点的边权树。</a:t>
                </a:r>
                <a:endParaRPr lang="en-US" altLang="zh-CN" sz="2000" dirty="0" smtClean="0"/>
              </a:p>
              <a:p>
                <a:endParaRPr lang="en-US" altLang="zh-CN" sz="2000" dirty="0"/>
              </a:p>
              <a:p>
                <a:r>
                  <a:rPr lang="zh-CN" altLang="en-US" sz="2000" dirty="0" smtClean="0"/>
                  <a:t>找到一个排列</a:t>
                </a:r>
                <a14:m>
                  <m:oMath xmlns:m="http://schemas.openxmlformats.org/officeDocument/2006/math">
                    <m:r>
                      <a:rPr lang="en-US" altLang="zh-CN" sz="2000" b="0" i="1" smtClean="0">
                        <a:latin typeface="Cambria Math" panose="02040503050406030204" pitchFamily="18" charset="0"/>
                      </a:rPr>
                      <m:t>𝑝</m:t>
                    </m:r>
                  </m:oMath>
                </a14:m>
                <a:r>
                  <a:rPr lang="zh-CN" altLang="en-US" sz="2000" dirty="0" smtClean="0"/>
                  <a:t>，使得</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smtClean="0"/>
                  <a:t>最大。</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558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小牌</a:t>
            </a:r>
            <a:r>
              <a:rPr lang="en-US" altLang="zh-CN" dirty="0"/>
              <a:t>2</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000" dirty="0" smtClean="0"/>
                  <a:t>给定一个</a:t>
                </a:r>
                <a14:m>
                  <m:oMath xmlns:m="http://schemas.openxmlformats.org/officeDocument/2006/math">
                    <m:r>
                      <a:rPr lang="en-US" altLang="zh-CN" sz="2000" i="1">
                        <a:latin typeface="Cambria Math" panose="02040503050406030204" pitchFamily="18" charset="0"/>
                      </a:rPr>
                      <m:t>𝑛</m:t>
                    </m:r>
                  </m:oMath>
                </a14:m>
                <a:r>
                  <a:rPr lang="zh-CN" altLang="en-US" sz="2000" dirty="0"/>
                  <a:t>个点</a:t>
                </a:r>
                <a:r>
                  <a:rPr lang="zh-CN" altLang="en-US" sz="2000" dirty="0" smtClean="0"/>
                  <a:t>的无根</a:t>
                </a:r>
                <a:r>
                  <a:rPr lang="zh-CN" altLang="en-US" sz="2000" dirty="0"/>
                  <a:t>树，边有边权。</a:t>
                </a:r>
                <a:endParaRPr lang="en-US" altLang="zh-CN" sz="2000" dirty="0"/>
              </a:p>
              <a:p>
                <a:r>
                  <a:rPr lang="zh-CN" altLang="en-US" sz="2000" dirty="0"/>
                  <a:t>一个树的直径定义为一条树上简单路径，使得边权和</a:t>
                </a:r>
                <a:r>
                  <a:rPr lang="zh-CN" altLang="en-US" sz="2000" dirty="0" smtClean="0"/>
                  <a:t>最大。</a:t>
                </a:r>
                <a:endParaRPr lang="en-US" altLang="zh-CN" sz="2000" dirty="0"/>
              </a:p>
              <a:p>
                <a:r>
                  <a:rPr lang="zh-CN" altLang="en-US" sz="2000" dirty="0"/>
                  <a:t>现在对于每个子树，请求出它的直径</a:t>
                </a:r>
                <a:r>
                  <a:rPr lang="zh-CN" altLang="en-US" sz="2000" dirty="0" smtClean="0"/>
                  <a:t>。</a:t>
                </a:r>
                <a:endParaRPr lang="en-US" altLang="zh-CN" sz="2000" dirty="0" smtClean="0"/>
              </a:p>
              <a:p>
                <a:endParaRPr lang="en-US" altLang="zh-CN" sz="2000" dirty="0"/>
              </a:p>
              <a:p>
                <a:r>
                  <a:rPr lang="zh-CN" altLang="en-US" sz="2000" dirty="0" smtClean="0"/>
                  <a:t>无根树子树的定义，一个点集</a:t>
                </a:r>
                <a14:m>
                  <m:oMath xmlns:m="http://schemas.openxmlformats.org/officeDocument/2006/math">
                    <m:r>
                      <a:rPr lang="en-US" altLang="zh-CN" sz="2000" b="0" i="1" smtClean="0">
                        <a:latin typeface="Cambria Math" panose="02040503050406030204" pitchFamily="18" charset="0"/>
                      </a:rPr>
                      <m:t>𝑇</m:t>
                    </m:r>
                  </m:oMath>
                </a14:m>
                <a:r>
                  <a:rPr lang="zh-CN" altLang="en-US" sz="2000" dirty="0" smtClean="0"/>
                  <a:t>若满足</a:t>
                </a:r>
                <a14:m>
                  <m:oMath xmlns:m="http://schemas.openxmlformats.org/officeDocument/2006/math">
                    <m:r>
                      <a:rPr lang="en-US" altLang="zh-CN" sz="2000" b="0" i="1" smtClean="0">
                        <a:latin typeface="Cambria Math" panose="02040503050406030204" pitchFamily="18" charset="0"/>
                      </a:rPr>
                      <m:t>𝑇</m:t>
                    </m:r>
                  </m:oMath>
                </a14:m>
                <a:r>
                  <a:rPr lang="zh-CN" altLang="en-US" sz="2000" dirty="0" smtClean="0"/>
                  <a:t>与</a:t>
                </a:r>
                <a14:m>
                  <m:oMath xmlns:m="http://schemas.openxmlformats.org/officeDocument/2006/math">
                    <m:r>
                      <m:rPr>
                        <m:sty m:val="p"/>
                      </m:rPr>
                      <a:rPr lang="en-US" altLang="zh-CN" sz="2000" b="0" i="0" dirty="0" smtClean="0">
                        <a:latin typeface="Cambria Math" panose="02040503050406030204" pitchFamily="18" charset="0"/>
                      </a:rPr>
                      <m:t>V</m:t>
                    </m:r>
                    <m:r>
                      <a:rPr lang="en-US" altLang="zh-CN" sz="2000" b="0" i="0" dirty="0" smtClean="0">
                        <a:latin typeface="Cambria Math" panose="02040503050406030204" pitchFamily="18" charset="0"/>
                      </a:rPr>
                      <m:t>−</m:t>
                    </m:r>
                    <m:r>
                      <a:rPr lang="en-US" altLang="zh-CN" sz="2000" b="0" i="1" dirty="0" smtClean="0">
                        <a:latin typeface="Cambria Math" panose="02040503050406030204" pitchFamily="18" charset="0"/>
                      </a:rPr>
                      <m:t>𝑇</m:t>
                    </m:r>
                  </m:oMath>
                </a14:m>
                <a:r>
                  <a:rPr lang="zh-CN" altLang="en-US" sz="2000" dirty="0" smtClean="0"/>
                  <a:t>都是树，则</a:t>
                </a:r>
                <a14:m>
                  <m:oMath xmlns:m="http://schemas.openxmlformats.org/officeDocument/2006/math">
                    <m:r>
                      <a:rPr lang="en-US" altLang="zh-CN" sz="2000" b="0" i="1" smtClean="0">
                        <a:latin typeface="Cambria Math" panose="02040503050406030204" pitchFamily="18" charset="0"/>
                      </a:rPr>
                      <m:t>𝑇</m:t>
                    </m:r>
                  </m:oMath>
                </a14:m>
                <a:r>
                  <a:rPr lang="zh-CN" altLang="en-US" sz="2000" dirty="0" smtClean="0"/>
                  <a:t>是一个子树。（</a:t>
                </a:r>
                <a14:m>
                  <m:oMath xmlns:m="http://schemas.openxmlformats.org/officeDocument/2006/math">
                    <m:r>
                      <a:rPr lang="en-US" altLang="zh-CN" sz="2000" b="0" i="1" smtClean="0">
                        <a:latin typeface="Cambria Math" panose="02040503050406030204" pitchFamily="18" charset="0"/>
                      </a:rPr>
                      <m:t>𝑉</m:t>
                    </m:r>
                  </m:oMath>
                </a14:m>
                <a:r>
                  <a:rPr lang="zh-CN" altLang="en-US" sz="2000" dirty="0" smtClean="0"/>
                  <a:t>是给定树的点集）</a:t>
                </a:r>
                <a:endParaRPr lang="en-US" altLang="zh-CN" sz="2000"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03485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任选一个为根，可以将</a:t>
                </a:r>
                <a14:m>
                  <m:oMath xmlns:m="http://schemas.openxmlformats.org/officeDocument/2006/math">
                    <m:r>
                      <a:rPr lang="en-US" altLang="zh-CN" sz="2000" b="0" i="1" smtClean="0">
                        <a:latin typeface="Cambria Math" panose="02040503050406030204" pitchFamily="18" charset="0"/>
                      </a:rPr>
                      <m:t>𝑑𝑖𝑠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oMath>
                </a14:m>
                <a:r>
                  <a:rPr lang="zh-CN" altLang="en-US" sz="2000" dirty="0" smtClean="0"/>
                  <a:t>写成</a:t>
                </a:r>
                <a14:m>
                  <m:oMath xmlns:m="http://schemas.openxmlformats.org/officeDocument/2006/math">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𝑗</m:t>
                        </m:r>
                      </m:e>
                    </m:d>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𝑙𝑐𝑎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oMath>
                </a14:m>
                <a:r>
                  <a:rPr lang="zh-CN" altLang="en-US" sz="2000" dirty="0" smtClean="0"/>
                  <a:t>。</a:t>
                </a:r>
                <a:endParaRPr lang="en-US" altLang="zh-CN" sz="2000" dirty="0" smtClean="0"/>
              </a:p>
              <a:p>
                <a:r>
                  <a:rPr lang="zh-CN" altLang="en-US" sz="2000" dirty="0" smtClean="0"/>
                  <a:t>注意前面是定值，因此希望最小化两两</a:t>
                </a:r>
                <a14:m>
                  <m:oMath xmlns:m="http://schemas.openxmlformats.org/officeDocument/2006/math">
                    <m:r>
                      <a:rPr lang="en-US" altLang="zh-CN" sz="2000" b="0" i="1" smtClean="0">
                        <a:latin typeface="Cambria Math" panose="02040503050406030204" pitchFamily="18" charset="0"/>
                      </a:rPr>
                      <m:t>𝑙𝑐𝑎</m:t>
                    </m:r>
                  </m:oMath>
                </a14:m>
                <a:r>
                  <a:rPr lang="zh-CN" altLang="en-US" sz="2000" dirty="0" smtClean="0"/>
                  <a:t>的深度和。</a:t>
                </a:r>
                <a:endParaRPr lang="en-US" altLang="zh-CN" sz="2000" dirty="0" smtClean="0"/>
              </a:p>
              <a:p>
                <a:r>
                  <a:rPr lang="zh-CN" altLang="en-US" sz="2000" dirty="0" smtClean="0"/>
                  <a:t>不妨选树的重心为根，重心的任意子树大小不超过</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的一半，我们此时一定存在一种匹配方案，使得每个点都匹配子树外的点，这样两两</a:t>
                </a:r>
                <a14:m>
                  <m:oMath xmlns:m="http://schemas.openxmlformats.org/officeDocument/2006/math">
                    <m:r>
                      <a:rPr lang="en-US" altLang="zh-CN" sz="2000" b="0" i="1" smtClean="0">
                        <a:latin typeface="Cambria Math" panose="02040503050406030204" pitchFamily="18" charset="0"/>
                      </a:rPr>
                      <m:t>𝑙𝑐𝑎</m:t>
                    </m:r>
                  </m:oMath>
                </a14:m>
                <a:r>
                  <a:rPr lang="zh-CN" altLang="en-US" sz="2000" dirty="0" smtClean="0"/>
                  <a:t>都为根，即两两</a:t>
                </a:r>
                <a14:m>
                  <m:oMath xmlns:m="http://schemas.openxmlformats.org/officeDocument/2006/math">
                    <m:r>
                      <a:rPr lang="en-US" altLang="zh-CN" sz="2000" b="0" i="1" smtClean="0">
                        <a:latin typeface="Cambria Math" panose="02040503050406030204" pitchFamily="18" charset="0"/>
                      </a:rPr>
                      <m:t>𝑙𝑐𝑎</m:t>
                    </m:r>
                  </m:oMath>
                </a14:m>
                <a:r>
                  <a:rPr lang="zh-CN" altLang="en-US" sz="2000" dirty="0" smtClean="0"/>
                  <a:t>深度和为</a:t>
                </a:r>
                <a14:m>
                  <m:oMath xmlns:m="http://schemas.openxmlformats.org/officeDocument/2006/math">
                    <m:r>
                      <a:rPr lang="en-US" altLang="zh-CN" sz="2000" b="0" i="1" smtClean="0">
                        <a:latin typeface="Cambria Math" panose="02040503050406030204" pitchFamily="18" charset="0"/>
                      </a:rPr>
                      <m:t>0</m:t>
                    </m:r>
                    <m:r>
                      <a:rPr lang="zh-CN" altLang="en-US" sz="2000" i="1">
                        <a:latin typeface="Cambria Math" panose="02040503050406030204" pitchFamily="18" charset="0"/>
                      </a:rPr>
                      <m:t>。</m:t>
                    </m:r>
                  </m:oMath>
                </a14:m>
                <a:endParaRPr lang="en-US" altLang="zh-CN" sz="2000" dirty="0" smtClean="0"/>
              </a:p>
              <a:p>
                <a:r>
                  <a:rPr lang="zh-CN" altLang="en-US" sz="2000" dirty="0"/>
                  <a:t>复杂</a:t>
                </a:r>
                <a:r>
                  <a:rPr lang="zh-CN" altLang="en-US" sz="2000" dirty="0" smtClean="0"/>
                  <a:t>度为</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20847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个点的树。</a:t>
                </a:r>
                <a:endParaRPr lang="en-US" altLang="zh-CN" sz="2000" dirty="0" smtClean="0"/>
              </a:p>
              <a:p>
                <a:endParaRPr lang="en-US" altLang="zh-CN" sz="2000" dirty="0"/>
              </a:p>
              <a:p>
                <a:r>
                  <a:rPr lang="zh-CN" altLang="en-US" sz="2000" dirty="0" smtClean="0"/>
                  <a:t>每个点有一个值</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oMath>
                </a14:m>
                <a:r>
                  <a:rPr lang="zh-CN" altLang="en-US" sz="2000" dirty="0" smtClean="0"/>
                  <a:t>。</a:t>
                </a:r>
                <a:endParaRPr lang="en-US" altLang="zh-CN" sz="2000" dirty="0" smtClean="0"/>
              </a:p>
              <a:p>
                <a:r>
                  <a:rPr lang="zh-CN" altLang="en-US" sz="2000" dirty="0" smtClean="0"/>
                  <a:t>有式子</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e>
                    </m:nary>
                  </m:oMath>
                </a14:m>
                <a:endParaRPr lang="en-US" altLang="zh-CN" sz="2000" dirty="0" smtClean="0"/>
              </a:p>
              <a:p>
                <a:r>
                  <a:rPr lang="zh-CN" altLang="en-US" sz="2000" dirty="0" smtClean="0"/>
                  <a:t>给定</a:t>
                </a:r>
                <a14:m>
                  <m:oMath xmlns:m="http://schemas.openxmlformats.org/officeDocument/2006/math">
                    <m:r>
                      <a:rPr lang="en-US" altLang="zh-CN" sz="2000" b="0" i="1" smtClean="0">
                        <a:latin typeface="Cambria Math" panose="02040503050406030204" pitchFamily="18" charset="0"/>
                      </a:rPr>
                      <m:t>𝑏</m:t>
                    </m:r>
                  </m:oMath>
                </a14:m>
                <a:r>
                  <a:rPr lang="zh-CN" altLang="en-US" sz="2000" dirty="0" smtClean="0"/>
                  <a:t>请求出</a:t>
                </a:r>
                <a14:m>
                  <m:oMath xmlns:m="http://schemas.openxmlformats.org/officeDocument/2006/math">
                    <m:r>
                      <a:rPr lang="en-US" altLang="zh-CN" sz="2000" b="0" i="1" smtClean="0">
                        <a:latin typeface="Cambria Math" panose="02040503050406030204" pitchFamily="18" charset="0"/>
                      </a:rPr>
                      <m:t>𝑎</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pl-PL" altLang="zh-CN" smtClean="0"/>
              <a:t>BZOJ 3727 Final Zadanie: https://www.lydsy.com/JudgeOnline/problem.php?id=3727</a:t>
            </a:r>
            <a:endParaRPr lang="zh-CN" altLang="en-US"/>
          </a:p>
        </p:txBody>
      </p:sp>
    </p:spTree>
    <p:extLst>
      <p:ext uri="{BB962C8B-B14F-4D97-AF65-F5344CB8AC3E}">
        <p14:creationId xmlns:p14="http://schemas.microsoft.com/office/powerpoint/2010/main" val="4023146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设</a:t>
                </a:r>
                <a14:m>
                  <m:oMath xmlns:m="http://schemas.openxmlformats.org/officeDocument/2006/math">
                    <m:r>
                      <a:rPr lang="en-US" altLang="zh-CN" sz="2000" i="1" dirty="0" smtClean="0">
                        <a:latin typeface="Cambria Math" panose="02040503050406030204" pitchFamily="18" charset="0"/>
                      </a:rPr>
                      <m:t>𝑠𝑖𝑧𝑒</m:t>
                    </m:r>
                  </m:oMath>
                </a14:m>
                <a:r>
                  <a:rPr lang="zh-CN" altLang="en-US" sz="2000" dirty="0"/>
                  <a:t>表示子树的</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值和。设</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表示整颗树</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值和。</a:t>
                </a:r>
              </a:p>
              <a:p>
                <a:r>
                  <a:rPr lang="zh-CN" altLang="en-US" sz="2000" dirty="0"/>
                  <a:t>那么对于</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是</a:t>
                </a:r>
                <a14:m>
                  <m:oMath xmlns:m="http://schemas.openxmlformats.org/officeDocument/2006/math">
                    <m:r>
                      <a:rPr lang="en-US" altLang="zh-CN" sz="2000" i="1" dirty="0" smtClean="0">
                        <a:latin typeface="Cambria Math" panose="02040503050406030204" pitchFamily="18" charset="0"/>
                      </a:rPr>
                      <m:t>𝑗</m:t>
                    </m:r>
                  </m:oMath>
                </a14:m>
                <a:r>
                  <a:rPr lang="zh-CN" altLang="en-US" sz="2000" dirty="0"/>
                  <a:t>的父亲，有</a:t>
                </a:r>
              </a:p>
              <a:p>
                <a14:m>
                  <m:oMath xmlns:m="http://schemas.openxmlformats.org/officeDocument/2006/math">
                    <m:r>
                      <a:rPr lang="en-US" altLang="zh-CN" sz="2000" i="1" dirty="0" smtClean="0">
                        <a:latin typeface="Cambria Math" panose="02040503050406030204" pitchFamily="18" charset="0"/>
                      </a:rPr>
                      <m:t>𝑏</m:t>
                    </m:r>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r>
                      <a:rPr lang="en-US" altLang="zh-CN" sz="2000" i="1" dirty="0">
                        <a:latin typeface="Cambria Math" panose="02040503050406030204" pitchFamily="18" charset="0"/>
                      </a:rPr>
                      <m:t>𝑠𝑖𝑧𝑒</m:t>
                    </m:r>
                    <m:r>
                      <a:rPr lang="en-US" altLang="zh-CN" sz="2000" i="1" dirty="0">
                        <a:latin typeface="Cambria Math" panose="02040503050406030204" pitchFamily="18" charset="0"/>
                      </a:rPr>
                      <m:t>[</m:t>
                    </m:r>
                    <m:r>
                      <a:rPr lang="en-US" altLang="zh-CN" sz="2000" i="1" dirty="0">
                        <a:latin typeface="Cambria Math" panose="02040503050406030204" pitchFamily="18" charset="0"/>
                      </a:rPr>
                      <m:t>𝑗</m:t>
                    </m:r>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rPr>
                      <m:t>−</m:t>
                    </m:r>
                    <m:r>
                      <a:rPr lang="en-US" altLang="zh-CN" sz="2000" i="1" dirty="0">
                        <a:latin typeface="Cambria Math" panose="02040503050406030204" pitchFamily="18" charset="0"/>
                      </a:rPr>
                      <m:t>𝑠𝑖𝑧𝑒</m:t>
                    </m:r>
                    <m:r>
                      <a:rPr lang="en-US" altLang="zh-CN" sz="2000" i="1" dirty="0">
                        <a:latin typeface="Cambria Math" panose="02040503050406030204" pitchFamily="18" charset="0"/>
                      </a:rPr>
                      <m:t>[</m:t>
                    </m:r>
                    <m:r>
                      <a:rPr lang="en-US" altLang="zh-CN" sz="2000" i="1" dirty="0">
                        <a:latin typeface="Cambria Math" panose="02040503050406030204" pitchFamily="18" charset="0"/>
                      </a:rPr>
                      <m:t>𝑗</m:t>
                    </m:r>
                    <m:r>
                      <a:rPr lang="en-US" altLang="zh-CN" sz="2000" i="1" dirty="0">
                        <a:latin typeface="Cambria Math" panose="02040503050406030204" pitchFamily="18" charset="0"/>
                      </a:rPr>
                      <m:t>]=</m:t>
                    </m:r>
                    <m:r>
                      <a:rPr lang="en-US" altLang="zh-CN" sz="2000" i="1" dirty="0">
                        <a:latin typeface="Cambria Math" panose="02040503050406030204" pitchFamily="18" charset="0"/>
                      </a:rPr>
                      <m:t>𝑏</m:t>
                    </m:r>
                    <m:r>
                      <a:rPr lang="en-US" altLang="zh-CN" sz="2000" i="1" dirty="0">
                        <a:latin typeface="Cambria Math" panose="02040503050406030204" pitchFamily="18" charset="0"/>
                      </a:rPr>
                      <m:t>[</m:t>
                    </m:r>
                    <m:r>
                      <a:rPr lang="en-US" altLang="zh-CN" sz="2000" i="1" dirty="0">
                        <a:latin typeface="Cambria Math" panose="02040503050406030204" pitchFamily="18" charset="0"/>
                      </a:rPr>
                      <m:t>𝑗</m:t>
                    </m:r>
                    <m:r>
                      <a:rPr lang="en-US" altLang="zh-CN" sz="2000" i="1" dirty="0">
                        <a:latin typeface="Cambria Math" panose="02040503050406030204" pitchFamily="18" charset="0"/>
                      </a:rPr>
                      <m:t>]</m:t>
                    </m:r>
                  </m:oMath>
                </a14:m>
                <a:endParaRPr lang="en-US" altLang="zh-CN" sz="2000" dirty="0"/>
              </a:p>
              <a:p>
                <a14:m>
                  <m:oMath xmlns:m="http://schemas.openxmlformats.org/officeDocument/2006/math">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−2∗</m:t>
                    </m:r>
                    <m:r>
                      <a:rPr lang="en-US" altLang="zh-CN" sz="2000" i="1" dirty="0" smtClean="0">
                        <a:latin typeface="Cambria Math" panose="02040503050406030204" pitchFamily="18" charset="0"/>
                      </a:rPr>
                      <m:t>𝑠𝑖𝑧𝑒</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𝑗</m:t>
                        </m:r>
                      </m:e>
                    </m:d>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𝑏</m:t>
                    </m:r>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𝑗</m:t>
                        </m:r>
                      </m:e>
                    </m:d>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𝑏</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e>
                    </m:d>
                  </m:oMath>
                </a14:m>
                <a:endParaRPr lang="en-US" altLang="zh-CN" sz="2000" dirty="0" smtClean="0"/>
              </a:p>
              <a:p>
                <a:endParaRPr lang="en-US" altLang="zh-CN" sz="2000" dirty="0" smtClean="0"/>
              </a:p>
              <a:p>
                <a:r>
                  <a:rPr lang="zh-CN" altLang="en-US" sz="2000" dirty="0" smtClean="0"/>
                  <a:t>令</a:t>
                </a:r>
                <a14:m>
                  <m:oMath xmlns:m="http://schemas.openxmlformats.org/officeDocument/2006/math">
                    <m:r>
                      <a:rPr lang="en-US" altLang="zh-CN" sz="2000" b="0" i="1" smtClean="0">
                        <a:latin typeface="Cambria Math" panose="02040503050406030204" pitchFamily="18" charset="0"/>
                      </a:rPr>
                      <m:t>𝑐</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𝑗</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𝑠𝑖𝑧𝑒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smtClean="0"/>
                  <a:t>根据上面的式子可求出</a:t>
                </a:r>
                <a14:m>
                  <m:oMath xmlns:m="http://schemas.openxmlformats.org/officeDocument/2006/math">
                    <m:r>
                      <a:rPr lang="en-US" altLang="zh-CN" sz="2000" b="0" i="1" smtClean="0">
                        <a:latin typeface="Cambria Math" panose="02040503050406030204" pitchFamily="18" charset="0"/>
                      </a:rPr>
                      <m:t>𝑐</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5602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我们可以把每个</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都表示出来</a:t>
                </a:r>
                <a:r>
                  <a:rPr lang="zh-CN" altLang="en-US" sz="2000" dirty="0" smtClean="0"/>
                  <a:t>（我们</a:t>
                </a:r>
                <a:r>
                  <a:rPr lang="zh-CN" altLang="en-US" sz="2000" dirty="0"/>
                  <a:t>以</a:t>
                </a:r>
                <a14:m>
                  <m:oMath xmlns:m="http://schemas.openxmlformats.org/officeDocument/2006/math">
                    <m:r>
                      <a:rPr lang="en-US" altLang="zh-CN" sz="2000" i="1" dirty="0" smtClean="0">
                        <a:latin typeface="Cambria Math" panose="02040503050406030204" pitchFamily="18" charset="0"/>
                      </a:rPr>
                      <m:t>1</m:t>
                    </m:r>
                  </m:oMath>
                </a14:m>
                <a:r>
                  <a:rPr lang="zh-CN" altLang="en-US" sz="2000" dirty="0"/>
                  <a:t>为</a:t>
                </a:r>
                <a:r>
                  <a:rPr lang="zh-CN" altLang="en-US" sz="2000" dirty="0" smtClean="0"/>
                  <a:t>根，</a:t>
                </a:r>
                <a14:m>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[1]</m:t>
                    </m:r>
                  </m:oMath>
                </a14:m>
                <a:r>
                  <a:rPr lang="zh-CN" altLang="en-US" sz="2000" dirty="0" smtClean="0"/>
                  <a:t>无法表示）</a:t>
                </a:r>
                <a:endParaRPr lang="en-US" altLang="zh-CN" sz="2000" dirty="0" smtClean="0"/>
              </a:p>
              <a:p>
                <a14:m>
                  <m:oMath xmlns:m="http://schemas.openxmlformats.org/officeDocument/2006/math">
                    <m:r>
                      <a:rPr lang="en-US" altLang="zh-CN" sz="2000" i="1" dirty="0" smtClean="0">
                        <a:latin typeface="Cambria Math" panose="02040503050406030204" pitchFamily="18" charset="0"/>
                      </a:rPr>
                      <m:t>𝑎</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e>
                    </m:d>
                    <m:r>
                      <a:rPr lang="en-US" altLang="zh-CN" sz="2000" i="1" dirty="0">
                        <a:latin typeface="Cambria Math" panose="02040503050406030204" pitchFamily="18" charset="0"/>
                      </a:rPr>
                      <m:t>=</m:t>
                    </m:r>
                    <m:r>
                      <a:rPr lang="en-US" altLang="zh-CN" sz="2000" i="1" dirty="0">
                        <a:latin typeface="Cambria Math" panose="02040503050406030204" pitchFamily="18" charset="0"/>
                      </a:rPr>
                      <m:t>𝑠𝑖𝑧𝑒</m:t>
                    </m:r>
                    <m:d>
                      <m:dPr>
                        <m:begChr m:val="["/>
                        <m:endChr m:val="]"/>
                        <m:ctrlPr>
                          <a:rPr lang="en-US" altLang="zh-CN" sz="2000" i="1" dirty="0">
                            <a:latin typeface="Cambria Math" panose="02040503050406030204" pitchFamily="18" charset="0"/>
                          </a:rPr>
                        </m:ctrlPr>
                      </m:dPr>
                      <m:e>
                        <m:r>
                          <a:rPr lang="en-US" altLang="zh-CN" sz="2000" i="1" dirty="0" err="1">
                            <a:latin typeface="Cambria Math" panose="02040503050406030204" pitchFamily="18" charset="0"/>
                          </a:rPr>
                          <m:t>𝑖</m:t>
                        </m:r>
                      </m:e>
                    </m:d>
                    <m:r>
                      <a:rPr lang="en-US" altLang="zh-CN" sz="2000" i="1" dirty="0">
                        <a:latin typeface="Cambria Math" panose="02040503050406030204" pitchFamily="18" charset="0"/>
                      </a:rPr>
                      <m:t>−</m:t>
                    </m:r>
                    <m:nary>
                      <m:naryPr>
                        <m:chr m:val="∑"/>
                        <m:supHide m:val="on"/>
                        <m:ctrlPr>
                          <a:rPr lang="en-US" altLang="zh-CN" sz="2000" b="0" i="1" dirty="0" smtClean="0">
                            <a:latin typeface="Cambria Math" panose="02040503050406030204" pitchFamily="18" charset="0"/>
                          </a:rPr>
                        </m:ctrlPr>
                      </m:naryPr>
                      <m:sub>
                        <m:r>
                          <a:rPr lang="en-US" altLang="zh-CN" sz="2000" b="0" i="1" dirty="0" smtClean="0">
                            <a:latin typeface="Cambria Math" panose="02040503050406030204" pitchFamily="18" charset="0"/>
                          </a:rPr>
                          <m:t>𝑗</m:t>
                        </m:r>
                        <m:r>
                          <a:rPr lang="zh-CN" altLang="en-US" sz="2000" i="1" dirty="0">
                            <a:latin typeface="Cambria Math" panose="02040503050406030204" pitchFamily="18" charset="0"/>
                          </a:rPr>
                          <m:t>是</m:t>
                        </m:r>
                        <m:r>
                          <a:rPr lang="en-US" altLang="zh-CN" sz="2000" b="0" i="1" dirty="0" smtClean="0">
                            <a:latin typeface="Cambria Math" panose="02040503050406030204" pitchFamily="18" charset="0"/>
                          </a:rPr>
                          <m:t>𝑖</m:t>
                        </m:r>
                        <m:r>
                          <a:rPr lang="zh-CN" altLang="en-US" sz="2000" i="1" dirty="0">
                            <a:latin typeface="Cambria Math" panose="02040503050406030204" pitchFamily="18" charset="0"/>
                          </a:rPr>
                          <m:t>儿子</m:t>
                        </m:r>
                      </m:sub>
                      <m:sup/>
                      <m:e>
                        <m:r>
                          <a:rPr lang="en-US" altLang="zh-CN" sz="2000" b="0" i="1" dirty="0" smtClean="0">
                            <a:latin typeface="Cambria Math" panose="02040503050406030204" pitchFamily="18" charset="0"/>
                          </a:rPr>
                          <m:t>𝑠𝑖𝑧𝑒</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m:t>
                        </m:r>
                      </m:e>
                    </m:nary>
                  </m:oMath>
                </a14:m>
                <a:endParaRPr lang="en-US" altLang="zh-CN" sz="2000" i="1" dirty="0" smtClean="0">
                  <a:latin typeface="Cambria Math" panose="02040503050406030204" pitchFamily="18" charset="0"/>
                </a:endParaRPr>
              </a:p>
              <a:p>
                <a14:m>
                  <m:oMath xmlns:m="http://schemas.openxmlformats.org/officeDocument/2006/math">
                    <m:r>
                      <a:rPr lang="en-US" altLang="zh-CN" sz="2000" i="1" dirty="0" smtClean="0">
                        <a:latin typeface="Cambria Math" panose="02040503050406030204" pitchFamily="18" charset="0"/>
                      </a:rPr>
                      <m:t>2</m:t>
                    </m:r>
                    <m:r>
                      <a:rPr lang="en-US" altLang="zh-CN" sz="2000" i="1" dirty="0" smtClean="0">
                        <a:latin typeface="Cambria Math" panose="02040503050406030204" pitchFamily="18" charset="0"/>
                      </a:rPr>
                      <m:t>𝑎</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e>
                    </m:d>
                    <m:r>
                      <a:rPr lang="en-US" altLang="zh-CN" sz="2000" i="1" dirty="0">
                        <a:latin typeface="Cambria Math" panose="02040503050406030204" pitchFamily="18" charset="0"/>
                      </a:rPr>
                      <m:t>=−</m:t>
                    </m:r>
                    <m:r>
                      <a:rPr lang="en-US" altLang="zh-CN" sz="2000" i="1" dirty="0">
                        <a:latin typeface="Cambria Math" panose="02040503050406030204" pitchFamily="18" charset="0"/>
                      </a:rPr>
                      <m:t>𝑐</m:t>
                    </m:r>
                    <m:d>
                      <m:dPr>
                        <m:begChr m:val="["/>
                        <m:endChr m:val="]"/>
                        <m:ctrlPr>
                          <a:rPr lang="en-US" altLang="zh-CN" sz="2000" i="1" dirty="0">
                            <a:latin typeface="Cambria Math" panose="02040503050406030204" pitchFamily="18" charset="0"/>
                          </a:rPr>
                        </m:ctrlPr>
                      </m:dPr>
                      <m:e>
                        <m:r>
                          <a:rPr lang="en-US" altLang="zh-CN" sz="2000" i="1" dirty="0" err="1">
                            <a:latin typeface="Cambria Math" panose="02040503050406030204" pitchFamily="18" charset="0"/>
                          </a:rPr>
                          <m:t>𝑖</m:t>
                        </m:r>
                      </m:e>
                    </m:d>
                    <m:r>
                      <a:rPr lang="en-US" altLang="zh-CN" sz="2000" i="1" dirty="0">
                        <a:latin typeface="Cambria Math" panose="02040503050406030204" pitchFamily="18" charset="0"/>
                      </a:rPr>
                      <m:t>+</m:t>
                    </m:r>
                    <m:nary>
                      <m:naryPr>
                        <m:chr m:val="∑"/>
                        <m:supHide m:val="on"/>
                        <m:ctrlPr>
                          <a:rPr lang="en-US" altLang="zh-CN" sz="2000" i="1" dirty="0">
                            <a:latin typeface="Cambria Math" panose="02040503050406030204" pitchFamily="18" charset="0"/>
                          </a:rPr>
                        </m:ctrlPr>
                      </m:naryPr>
                      <m:sub>
                        <m:r>
                          <a:rPr lang="en-US" altLang="zh-CN" sz="2000" b="0" i="1" dirty="0" smtClean="0">
                            <a:latin typeface="Cambria Math" panose="02040503050406030204" pitchFamily="18" charset="0"/>
                          </a:rPr>
                          <m:t>𝑗</m:t>
                        </m:r>
                        <m:r>
                          <a:rPr lang="zh-CN" altLang="en-US" sz="2000" i="1" dirty="0">
                            <a:latin typeface="Cambria Math" panose="02040503050406030204" pitchFamily="18" charset="0"/>
                          </a:rPr>
                          <m:t>是</m:t>
                        </m:r>
                        <m:r>
                          <a:rPr lang="en-US" altLang="zh-CN" sz="2000" b="0" i="1" dirty="0" smtClean="0">
                            <a:latin typeface="Cambria Math" panose="02040503050406030204" pitchFamily="18" charset="0"/>
                          </a:rPr>
                          <m:t>𝑖</m:t>
                        </m:r>
                        <m:r>
                          <a:rPr lang="zh-CN" altLang="en-US" sz="2000" i="1" dirty="0">
                            <a:latin typeface="Cambria Math" panose="02040503050406030204" pitchFamily="18" charset="0"/>
                          </a:rPr>
                          <m:t>儿子</m:t>
                        </m:r>
                      </m:sub>
                      <m:sup/>
                      <m:e>
                        <m:r>
                          <a:rPr lang="en-US" altLang="zh-CN" sz="2000" i="1" dirty="0">
                            <a:latin typeface="Cambria Math" panose="02040503050406030204" pitchFamily="18" charset="0"/>
                          </a:rPr>
                          <m:t>𝑐</m:t>
                        </m:r>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𝑗</m:t>
                            </m:r>
                          </m:e>
                        </m:d>
                        <m:r>
                          <a:rPr lang="en-US" altLang="zh-CN" sz="2000" i="1" dirty="0">
                            <a:latin typeface="Cambria Math" panose="02040503050406030204" pitchFamily="18" charset="0"/>
                          </a:rPr>
                          <m:t>−</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𝑑</m:t>
                            </m:r>
                            <m:d>
                              <m:dPr>
                                <m:begChr m:val="["/>
                                <m:endChr m:val="]"/>
                                <m:ctrlPr>
                                  <a:rPr lang="en-US" altLang="zh-CN" sz="2000" i="1" dirty="0">
                                    <a:latin typeface="Cambria Math" panose="02040503050406030204" pitchFamily="18" charset="0"/>
                                  </a:rPr>
                                </m:ctrlPr>
                              </m:dPr>
                              <m:e>
                                <m:r>
                                  <a:rPr lang="en-US" altLang="zh-CN" sz="2000" i="1" dirty="0" err="1">
                                    <a:latin typeface="Cambria Math" panose="02040503050406030204" pitchFamily="18" charset="0"/>
                                  </a:rPr>
                                  <m:t>𝑖</m:t>
                                </m:r>
                              </m:e>
                            </m:d>
                            <m:r>
                              <a:rPr lang="en-US" altLang="zh-CN" sz="2000" i="1" dirty="0">
                                <a:latin typeface="Cambria Math" panose="02040503050406030204" pitchFamily="18" charset="0"/>
                              </a:rPr>
                              <m:t>−1</m:t>
                            </m:r>
                          </m:e>
                        </m:d>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r>
                          <m:rPr>
                            <m:nor/>
                          </m:rPr>
                          <a:rPr lang="en-US" altLang="zh-CN" sz="2000" dirty="0"/>
                          <m:t> </m:t>
                        </m:r>
                      </m:e>
                    </m:nary>
                  </m:oMath>
                </a14:m>
                <a:endParaRPr lang="en-US" altLang="zh-CN" sz="2000" b="0" dirty="0" smtClean="0"/>
              </a:p>
              <a:p>
                <a:endParaRPr lang="en-US" altLang="zh-CN" sz="2000" i="1" dirty="0" smtClean="0">
                  <a:latin typeface="Cambria Math" panose="02040503050406030204" pitchFamily="18" charset="0"/>
                </a:endParaRPr>
              </a:p>
              <a:p>
                <a14:m>
                  <m:oMath xmlns:m="http://schemas.openxmlformats.org/officeDocument/2006/math">
                    <m:r>
                      <a:rPr lang="en-US" altLang="zh-CN" sz="2000" i="1" dirty="0" smtClean="0">
                        <a:latin typeface="Cambria Math" panose="02040503050406030204" pitchFamily="18" charset="0"/>
                      </a:rPr>
                      <m:t>𝑑</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r>
                      <a:rPr lang="en-US" altLang="zh-CN" sz="2000" i="1" dirty="0">
                        <a:latin typeface="Cambria Math" panose="02040503050406030204" pitchFamily="18" charset="0"/>
                      </a:rPr>
                      <m:t>]</m:t>
                    </m:r>
                  </m:oMath>
                </a14:m>
                <a:r>
                  <a:rPr lang="zh-CN" altLang="en-US" sz="2000" dirty="0"/>
                  <a:t>表示</a:t>
                </a:r>
                <a14:m>
                  <m:oMath xmlns:m="http://schemas.openxmlformats.org/officeDocument/2006/math">
                    <m:r>
                      <a:rPr lang="en-US" altLang="zh-CN" sz="2000" i="1" dirty="0" smtClean="0">
                        <a:latin typeface="Cambria Math" panose="02040503050406030204" pitchFamily="18" charset="0"/>
                      </a:rPr>
                      <m:t>𝑖</m:t>
                    </m:r>
                  </m:oMath>
                </a14:m>
                <a:r>
                  <a:rPr lang="zh-CN" altLang="en-US" sz="2000" dirty="0"/>
                  <a:t>的儿子</a:t>
                </a:r>
                <a:r>
                  <a:rPr lang="zh-CN" altLang="en-US" sz="2000" dirty="0" smtClean="0"/>
                  <a:t>数。</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14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58808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接着观察</a:t>
                </a:r>
                <a:endParaRPr lang="en-US" altLang="zh-CN" sz="2000" dirty="0" smtClean="0"/>
              </a:p>
              <a:p>
                <a14:m>
                  <m:oMath xmlns:m="http://schemas.openxmlformats.org/officeDocument/2006/math">
                    <m:r>
                      <a:rPr lang="en-US" altLang="zh-CN" sz="2000" i="1" dirty="0" smtClean="0">
                        <a:latin typeface="Cambria Math" panose="02040503050406030204" pitchFamily="18" charset="0"/>
                      </a:rPr>
                      <m:t>𝑏</m:t>
                    </m:r>
                    <m:r>
                      <a:rPr lang="en-US" altLang="zh-CN" sz="2000" i="1" dirty="0" smtClean="0">
                        <a:latin typeface="Cambria Math" panose="02040503050406030204" pitchFamily="18" charset="0"/>
                      </a:rPr>
                      <m:t>[1]=</m:t>
                    </m:r>
                    <m:nary>
                      <m:naryPr>
                        <m:chr m:val="∑"/>
                        <m:ctrlPr>
                          <a:rPr lang="en-US" altLang="zh-CN" sz="2000" i="1" dirty="0" smtClean="0">
                            <a:latin typeface="Cambria Math" panose="02040503050406030204" pitchFamily="18" charset="0"/>
                          </a:rPr>
                        </m:ctrlPr>
                      </m:naryPr>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=2</m:t>
                        </m:r>
                      </m:sub>
                      <m:sup>
                        <m:r>
                          <a:rPr lang="en-US" altLang="zh-CN" sz="2000" b="0" i="1" dirty="0" smtClean="0">
                            <a:latin typeface="Cambria Math" panose="02040503050406030204" pitchFamily="18" charset="0"/>
                          </a:rPr>
                          <m:t>𝑛</m:t>
                        </m:r>
                      </m:sup>
                      <m:e>
                        <m:r>
                          <a:rPr lang="en-US" altLang="zh-CN" sz="2000" i="1" dirty="0">
                            <a:latin typeface="Cambria Math" panose="02040503050406030204" pitchFamily="18" charset="0"/>
                          </a:rPr>
                          <m:t>𝑎</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r>
                          <a:rPr lang="en-US" altLang="zh-CN" sz="2000" i="1" dirty="0">
                            <a:latin typeface="Cambria Math" panose="02040503050406030204" pitchFamily="18" charset="0"/>
                          </a:rPr>
                          <m:t>𝑑𝑒𝑝</m:t>
                        </m:r>
                        <m:r>
                          <a:rPr lang="en-US" altLang="zh-CN" sz="2000" i="1" dirty="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r>
                          <m:rPr>
                            <m:nor/>
                          </m:rPr>
                          <a:rPr lang="en-US" altLang="zh-CN" sz="2000" dirty="0"/>
                          <m:t> </m:t>
                        </m:r>
                      </m:e>
                    </m:nary>
                  </m:oMath>
                </a14:m>
                <a:endParaRPr lang="en-US" altLang="zh-CN" sz="2000" dirty="0" smtClean="0"/>
              </a:p>
              <a:p>
                <a14:m>
                  <m:oMath xmlns:m="http://schemas.openxmlformats.org/officeDocument/2006/math">
                    <m:r>
                      <a:rPr lang="en-US" altLang="zh-CN" sz="2000" i="1" dirty="0" smtClean="0">
                        <a:latin typeface="Cambria Math" panose="02040503050406030204" pitchFamily="18" charset="0"/>
                      </a:rPr>
                      <m:t>𝑑𝑒𝑝</m:t>
                    </m:r>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oMath>
                </a14:m>
                <a:r>
                  <a:rPr lang="zh-CN" altLang="en-US" sz="2000" dirty="0"/>
                  <a:t>表示深度</a:t>
                </a:r>
              </a:p>
              <a:p>
                <a:r>
                  <a:rPr lang="zh-CN" altLang="en-US" sz="2000" dirty="0"/>
                  <a:t>那么代入</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后，得到关于</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的方程，可以解出</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，也就是</a:t>
                </a:r>
                <a14:m>
                  <m:oMath xmlns:m="http://schemas.openxmlformats.org/officeDocument/2006/math">
                    <m:r>
                      <a:rPr lang="en-US" altLang="zh-CN" sz="2000" i="1" dirty="0" smtClean="0">
                        <a:latin typeface="Cambria Math" panose="02040503050406030204" pitchFamily="18" charset="0"/>
                      </a:rPr>
                      <m:t>𝑠𝑖𝑧𝑒</m:t>
                    </m:r>
                    <m:r>
                      <a:rPr lang="en-US" altLang="zh-CN" sz="2000" i="1" dirty="0" smtClean="0">
                        <a:latin typeface="Cambria Math" panose="02040503050406030204" pitchFamily="18" charset="0"/>
                      </a:rPr>
                      <m:t>[1]</m:t>
                    </m:r>
                  </m:oMath>
                </a14:m>
                <a:r>
                  <a:rPr lang="zh-CN" altLang="en-US" sz="2000" dirty="0"/>
                  <a:t>。</a:t>
                </a:r>
              </a:p>
              <a:p>
                <a:r>
                  <a:rPr lang="zh-CN" altLang="en-US" sz="2000" dirty="0"/>
                  <a:t>然后可以把所有</a:t>
                </a:r>
                <a14:m>
                  <m:oMath xmlns:m="http://schemas.openxmlformats.org/officeDocument/2006/math">
                    <m:r>
                      <a:rPr lang="en-US" altLang="zh-CN" sz="2000" i="1" dirty="0" smtClean="0">
                        <a:latin typeface="Cambria Math" panose="02040503050406030204" pitchFamily="18" charset="0"/>
                      </a:rPr>
                      <m:t>𝑠𝑖𝑧𝑒</m:t>
                    </m:r>
                  </m:oMath>
                </a14:m>
                <a:r>
                  <a:rPr lang="zh-CN" altLang="en-US" sz="2000" dirty="0"/>
                  <a:t>以及</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均解出</a:t>
                </a:r>
                <a:r>
                  <a:rPr lang="zh-CN" altLang="en-US" sz="2000" dirty="0" smtClean="0"/>
                  <a:t>。</a:t>
                </a:r>
                <a:endParaRPr lang="en-US" altLang="zh-CN" sz="2000" dirty="0" smtClean="0"/>
              </a:p>
              <a:p>
                <a:r>
                  <a:rPr lang="zh-CN" altLang="en-US" sz="2000" dirty="0"/>
                  <a:t>复杂</a:t>
                </a:r>
                <a:r>
                  <a:rPr lang="zh-CN" altLang="en-US" sz="2000" dirty="0" smtClean="0"/>
                  <a:t>度</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14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35616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4</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给两棵树</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的每条边按某种顺序依次进行以下操作：</a:t>
                </a:r>
                <a:endParaRPr lang="en-US" altLang="zh-CN" dirty="0" smtClean="0"/>
              </a:p>
              <a:p>
                <a:r>
                  <a:rPr lang="zh-CN" altLang="en-US" dirty="0" smtClean="0"/>
                  <a:t>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smtClean="0"/>
                  <a:t>上找到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的两个端点，如果它们当前位于同一联通块内，就选取它们之间的路径上的一条边并删去；否则不做操作。</a:t>
                </a:r>
                <a:endParaRPr lang="en-US" altLang="zh-CN" dirty="0" smtClean="0"/>
              </a:p>
              <a:p>
                <a:endParaRPr lang="en-US" altLang="zh-CN" dirty="0"/>
              </a:p>
              <a:p>
                <a:r>
                  <a:rPr lang="zh-CN" altLang="en-US" dirty="0" smtClean="0"/>
                  <a:t>求是否存在一个顺序能删掉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smtClean="0"/>
                  <a:t>内所有的边。</a:t>
                </a:r>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2" t="-62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AGC 014E Blue and Red Tree: https://atcoder.jp/contests/agc014/tasks/agc014_e</a:t>
            </a:r>
            <a:endParaRPr lang="zh-CN" altLang="en-US"/>
          </a:p>
        </p:txBody>
      </p:sp>
    </p:spTree>
    <p:extLst>
      <p:ext uri="{BB962C8B-B14F-4D97-AF65-F5344CB8AC3E}">
        <p14:creationId xmlns:p14="http://schemas.microsoft.com/office/powerpoint/2010/main" val="2667776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练习题</a:t>
            </a:r>
            <a:r>
              <a:rPr lang="en-US" altLang="zh-CN" smtClean="0"/>
              <a:t>4</a:t>
            </a:r>
            <a:endParaRPr lang="zh-CN" altLang="en-US" baseline="-25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引理</a:t>
                </a:r>
                <a:r>
                  <a:rPr lang="en-US" altLang="zh-CN" dirty="0" smtClean="0"/>
                  <a:t>1</a:t>
                </a:r>
                <a:r>
                  <a:rPr lang="zh-CN" altLang="en-US" dirty="0" smtClean="0"/>
                  <a:t>：存在这样的顺序的必要条件是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i="1">
                            <a:latin typeface="Cambria Math" panose="02040503050406030204" pitchFamily="18" charset="0"/>
                          </a:rPr>
                          <m:t>1</m:t>
                        </m:r>
                      </m:sub>
                    </m:sSub>
                  </m:oMath>
                </a14:m>
                <a:r>
                  <a:rPr lang="zh-CN" altLang="en-US" dirty="0" smtClean="0"/>
                  <a:t>中存在一条仅被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一条边覆盖的边。</a:t>
                </a:r>
                <a:endParaRPr lang="en-US" altLang="zh-CN" dirty="0" smtClean="0"/>
              </a:p>
              <a:p>
                <a:r>
                  <a:rPr lang="zh-CN" altLang="en-US" dirty="0" smtClean="0"/>
                  <a:t>引理</a:t>
                </a:r>
                <a:r>
                  <a:rPr lang="en-US" altLang="zh-CN" dirty="0" smtClean="0"/>
                  <a:t>2</a:t>
                </a:r>
                <a:r>
                  <a:rPr lang="zh-CN" altLang="en-US" dirty="0" smtClean="0"/>
                  <a:t>：存在这样的顺序当且仅当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不含一个全局最小割</a:t>
                </a:r>
                <a14:m>
                  <m:oMath xmlns:m="http://schemas.openxmlformats.org/officeDocument/2006/math">
                    <m:r>
                      <a:rPr lang="en-US" altLang="zh-CN" b="0" i="1" smtClean="0">
                        <a:latin typeface="Cambria Math" panose="02040503050406030204" pitchFamily="18" charset="0"/>
                      </a:rPr>
                      <m:t>≥3</m:t>
                    </m:r>
                  </m:oMath>
                </a14:m>
                <a:r>
                  <a:rPr lang="zh-CN" altLang="en-US" dirty="0" smtClean="0"/>
                  <a:t>的子图。</a:t>
                </a:r>
                <a:endParaRPr lang="en-US" altLang="zh-CN" dirty="0" smtClean="0"/>
              </a:p>
              <a:p>
                <a:r>
                  <a:rPr lang="zh-CN" altLang="en-US" dirty="0" smtClean="0"/>
                  <a:t>引理</a:t>
                </a:r>
                <a:r>
                  <a:rPr lang="en-US" altLang="zh-CN" dirty="0" smtClean="0"/>
                  <a:t>3</a:t>
                </a:r>
                <a:r>
                  <a:rPr lang="zh-CN" altLang="en-US" dirty="0" smtClean="0"/>
                  <a:t>：存在这样的顺序当且仅当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不含</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4</m:t>
                        </m:r>
                      </m:sub>
                    </m:sSub>
                  </m:oMath>
                </a14:m>
                <a:r>
                  <a:rPr lang="zh-CN" altLang="en-US" dirty="0" smtClean="0"/>
                  <a:t>。</a:t>
                </a:r>
                <a:endParaRPr lang="en-US" altLang="zh-CN" dirty="0" smtClean="0"/>
              </a:p>
              <a:p>
                <a:endParaRPr lang="en-US" altLang="zh-CN" dirty="0" smtClean="0"/>
              </a:p>
              <a:p>
                <a:r>
                  <a:rPr lang="zh-CN" altLang="en-US" dirty="0" smtClean="0"/>
                  <a:t>缩度</a:t>
                </a:r>
                <a14:m>
                  <m:oMath xmlns:m="http://schemas.openxmlformats.org/officeDocument/2006/math">
                    <m:r>
                      <a:rPr lang="en-US" altLang="zh-CN" b="0" i="1" smtClean="0">
                        <a:latin typeface="Cambria Math" panose="02040503050406030204" pitchFamily="18" charset="0"/>
                      </a:rPr>
                      <m:t>≤2</m:t>
                    </m:r>
                  </m:oMath>
                </a14:m>
                <a:r>
                  <a:rPr lang="zh-CN" altLang="en-US" dirty="0" smtClean="0"/>
                  <a:t>的点，判定是否得到空图即可。</a:t>
                </a:r>
                <a:endParaRPr lang="en-US" altLang="zh-CN" dirty="0"/>
              </a:p>
              <a:p>
                <a:endParaRPr lang="en-US" altLang="zh-CN" dirty="0" smtClean="0"/>
              </a:p>
              <a:p>
                <a:r>
                  <a:rPr lang="zh-CN" altLang="en-US" dirty="0" smtClean="0"/>
                  <a:t>类似</a:t>
                </a:r>
                <a:r>
                  <a:rPr lang="en-US" altLang="zh-CN" dirty="0" smtClean="0"/>
                  <a:t>【</a:t>
                </a:r>
                <a:r>
                  <a:rPr lang="zh-CN" altLang="en-US" dirty="0"/>
                  <a:t>集训队互测</a:t>
                </a:r>
                <a:r>
                  <a:rPr lang="en-US" altLang="zh-CN" dirty="0"/>
                  <a:t>2019】</a:t>
                </a:r>
                <a:r>
                  <a:rPr lang="zh-CN" altLang="en-US" dirty="0" smtClean="0"/>
                  <a:t>公园。</a:t>
                </a:r>
                <a:endParaRPr lang="zh-CN" altLang="en-US"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56871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err="1"/>
              <a:t>Gabow</a:t>
            </a:r>
            <a:r>
              <a:rPr lang="en-US" altLang="zh-CN" dirty="0"/>
              <a:t>, H. N. &amp; </a:t>
            </a:r>
            <a:r>
              <a:rPr lang="en-US" altLang="zh-CN" dirty="0" err="1"/>
              <a:t>Tarjan</a:t>
            </a:r>
            <a:r>
              <a:rPr lang="en-US" altLang="zh-CN" dirty="0"/>
              <a:t>, R. E. A linear-time algorithm for a special case of disjoint set union. </a:t>
            </a:r>
            <a:r>
              <a:rPr lang="en-US" altLang="zh-CN" i="1" dirty="0"/>
              <a:t>Journal of computer and system sciences</a:t>
            </a:r>
            <a:r>
              <a:rPr lang="en-US" altLang="zh-CN" dirty="0"/>
              <a:t> </a:t>
            </a:r>
            <a:r>
              <a:rPr lang="en-US" altLang="zh-CN" b="1" dirty="0"/>
              <a:t>30</a:t>
            </a:r>
            <a:r>
              <a:rPr lang="en-US" altLang="zh-CN" dirty="0"/>
              <a:t>, 209-221 (1985).</a:t>
            </a:r>
            <a:endParaRPr lang="zh-CN" altLang="en-US" dirty="0"/>
          </a:p>
        </p:txBody>
      </p:sp>
    </p:spTree>
    <p:extLst>
      <p:ext uri="{BB962C8B-B14F-4D97-AF65-F5344CB8AC3E}">
        <p14:creationId xmlns:p14="http://schemas.microsoft.com/office/powerpoint/2010/main" val="5079041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感谢</a:t>
            </a:r>
            <a:r>
              <a:rPr lang="en-US" altLang="zh-CN" sz="2000" dirty="0" smtClean="0"/>
              <a:t>CCF</a:t>
            </a:r>
            <a:r>
              <a:rPr lang="zh-CN" altLang="en-US" sz="2000" dirty="0" smtClean="0"/>
              <a:t>给我们这次交流的机会</a:t>
            </a:r>
            <a:endParaRPr lang="en-US" altLang="zh-CN" sz="2000" dirty="0" smtClean="0"/>
          </a:p>
          <a:p>
            <a:r>
              <a:rPr lang="zh-CN" altLang="en-US" sz="2000" dirty="0" smtClean="0"/>
              <a:t>感谢</a:t>
            </a:r>
            <a:r>
              <a:rPr lang="en-US" altLang="zh-CN" sz="2000" dirty="0" smtClean="0"/>
              <a:t> ljt12138, </a:t>
            </a:r>
            <a:r>
              <a:rPr lang="en-US" altLang="zh-CN" sz="2000" dirty="0" err="1" smtClean="0"/>
              <a:t>CommonAnts</a:t>
            </a:r>
            <a:r>
              <a:rPr lang="en-US" altLang="zh-CN" sz="2000" dirty="0" smtClean="0"/>
              <a:t> </a:t>
            </a:r>
            <a:r>
              <a:rPr lang="zh-CN" altLang="en-US" sz="2000" dirty="0" smtClean="0"/>
              <a:t>给予的帮助</a:t>
            </a:r>
            <a:endParaRPr lang="en-US" altLang="zh-CN" sz="2000" dirty="0" smtClean="0"/>
          </a:p>
          <a:p>
            <a:r>
              <a:rPr lang="zh-CN" altLang="en-US" sz="2000" dirty="0" smtClean="0"/>
              <a:t>感谢大家的认真聆听</a:t>
            </a:r>
            <a:endParaRPr lang="en-US" altLang="zh-CN" sz="2000" dirty="0" smtClean="0"/>
          </a:p>
          <a:p>
            <a:r>
              <a:rPr lang="zh-CN" altLang="en-US" sz="2000" dirty="0" smtClean="0"/>
              <a:t>感谢八木唯的友情出镜</a:t>
            </a:r>
            <a:endParaRPr lang="zh-CN" altLang="en-US" sz="2000" dirty="0"/>
          </a:p>
        </p:txBody>
      </p:sp>
    </p:spTree>
    <p:extLst>
      <p:ext uri="{BB962C8B-B14F-4D97-AF65-F5344CB8AC3E}">
        <p14:creationId xmlns:p14="http://schemas.microsoft.com/office/powerpoint/2010/main" val="428228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二番</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任选一点作根变为有根树，每个子树要么是该有根树的一个子树，要么是该有根树去掉一个子树。</a:t>
            </a:r>
            <a:endParaRPr lang="en-US" altLang="zh-CN" sz="2000" dirty="0" smtClean="0"/>
          </a:p>
          <a:p>
            <a:r>
              <a:rPr lang="zh-CN" altLang="en-US" sz="2000" dirty="0" smtClean="0"/>
              <a:t>即，考虑删掉每条边两部分的直径即可。</a:t>
            </a:r>
            <a:endParaRPr lang="en-US" altLang="zh-CN" sz="2000" dirty="0" smtClean="0"/>
          </a:p>
          <a:p>
            <a:endParaRPr lang="en-US" altLang="zh-CN" sz="2000" dirty="0" smtClean="0"/>
          </a:p>
          <a:p>
            <a:r>
              <a:rPr lang="zh-CN" altLang="en-US" sz="2000" dirty="0" smtClean="0"/>
              <a:t>求一个子树的部分和上一题一样，如何求排除一个子树的部分呢？</a:t>
            </a:r>
            <a:endParaRPr lang="en-US" altLang="zh-CN" sz="2000" dirty="0" smtClean="0"/>
          </a:p>
          <a:p>
            <a:endParaRPr lang="zh-CN" altLang="en-US" sz="2400" dirty="0"/>
          </a:p>
        </p:txBody>
      </p:sp>
    </p:spTree>
    <p:extLst>
      <p:ext uri="{BB962C8B-B14F-4D97-AF65-F5344CB8AC3E}">
        <p14:creationId xmlns:p14="http://schemas.microsoft.com/office/powerpoint/2010/main" val="2183952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二番</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假设是排除子树</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，其中</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的父亲为</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父亲为</a:t>
                </a:r>
                <a14:m>
                  <m:oMath xmlns:m="http://schemas.openxmlformats.org/officeDocument/2006/math">
                    <m:r>
                      <a:rPr lang="en-US" altLang="zh-CN" sz="2000" i="1" dirty="0" smtClean="0">
                        <a:latin typeface="Cambria Math" panose="02040503050406030204" pitchFamily="18" charset="0"/>
                      </a:rPr>
                      <m:t>𝑧</m:t>
                    </m:r>
                  </m:oMath>
                </a14:m>
                <a:r>
                  <a:rPr lang="zh-CN" altLang="en-US" sz="2000" dirty="0"/>
                  <a:t>。这条路径有几种可能</a:t>
                </a:r>
                <a:r>
                  <a:rPr lang="zh-CN" altLang="en-US" sz="2000" dirty="0" smtClean="0"/>
                  <a:t>？</a:t>
                </a:r>
                <a:endParaRPr lang="en-US" altLang="zh-CN" sz="2000" dirty="0" smtClean="0"/>
              </a:p>
              <a:p>
                <a:endParaRPr lang="en-US" altLang="zh-CN" sz="2000" dirty="0"/>
              </a:p>
              <a:p>
                <a14:m>
                  <m:oMath xmlns:m="http://schemas.openxmlformats.org/officeDocument/2006/math">
                    <m:r>
                      <a:rPr lang="en-US" altLang="zh-CN" sz="2000" b="0" i="1" smtClean="0">
                        <a:latin typeface="Cambria Math" panose="02040503050406030204" pitchFamily="18" charset="0"/>
                      </a:rPr>
                      <m:t>1</m:t>
                    </m:r>
                    <m:r>
                      <a:rPr lang="zh-CN" altLang="en-US" sz="2000" i="1">
                        <a:latin typeface="Cambria Math" panose="02040503050406030204" pitchFamily="18" charset="0"/>
                      </a:rPr>
                      <m:t>、</m:t>
                    </m:r>
                  </m:oMath>
                </a14:m>
                <a:r>
                  <a:rPr lang="zh-CN" altLang="en-US" sz="2000" dirty="0" smtClean="0"/>
                  <a:t>全部</a:t>
                </a:r>
                <a:r>
                  <a:rPr lang="zh-CN" altLang="en-US" sz="2000" dirty="0"/>
                  <a:t>都在</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的子树内。</a:t>
                </a:r>
                <a:endParaRPr lang="en-US" altLang="zh-CN" sz="2000" dirty="0"/>
              </a:p>
              <a:p>
                <a:r>
                  <a:rPr lang="zh-CN" altLang="en-US" sz="2000" dirty="0" smtClean="0"/>
                  <a:t>仿照上一题求</a:t>
                </a:r>
                <a:r>
                  <a:rPr lang="zh-CN" altLang="en-US" sz="2000" dirty="0"/>
                  <a:t>直径思路，对每个</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处理出子树最</a:t>
                </a:r>
                <a:r>
                  <a:rPr lang="zh-CN" altLang="en-US" sz="2000" dirty="0" smtClean="0"/>
                  <a:t>长链、次长链、</a:t>
                </a:r>
                <a:r>
                  <a:rPr lang="zh-CN" altLang="en-US" sz="2000" dirty="0"/>
                  <a:t>第三</a:t>
                </a:r>
                <a:r>
                  <a:rPr lang="zh-CN" altLang="en-US" sz="2000" dirty="0" smtClean="0"/>
                  <a:t>长链。</a:t>
                </a:r>
                <a:endParaRPr lang="en-US" altLang="zh-CN" sz="2000" dirty="0"/>
              </a:p>
              <a:p>
                <a:r>
                  <a:rPr lang="zh-CN" altLang="en-US" sz="2000" dirty="0"/>
                  <a:t>这样可以知道排除</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后最长的两个是什么</a:t>
                </a:r>
                <a:r>
                  <a:rPr lang="zh-CN" altLang="en-US" sz="2000" dirty="0" smtClean="0"/>
                  <a:t>。</a:t>
                </a:r>
                <a:endParaRPr lang="en-US" altLang="zh-CN" sz="2000" dirty="0" smtClean="0"/>
              </a:p>
              <a:p>
                <a:endParaRPr lang="en-US" altLang="zh-CN" sz="2000" dirty="0"/>
              </a:p>
              <a:p>
                <a14:m>
                  <m:oMath xmlns:m="http://schemas.openxmlformats.org/officeDocument/2006/math">
                    <m:r>
                      <a:rPr lang="en-US" altLang="zh-CN" sz="2000" b="0" i="1" smtClean="0">
                        <a:latin typeface="Cambria Math" panose="02040503050406030204" pitchFamily="18" charset="0"/>
                      </a:rPr>
                      <m:t>2</m:t>
                    </m:r>
                    <m:r>
                      <a:rPr lang="zh-CN" altLang="en-US" sz="2000" i="1">
                        <a:latin typeface="Cambria Math" panose="02040503050406030204" pitchFamily="18" charset="0"/>
                      </a:rPr>
                      <m:t>、</m:t>
                    </m:r>
                  </m:oMath>
                </a14:m>
                <a:r>
                  <a:rPr lang="zh-CN" altLang="en-US" sz="2000" dirty="0" smtClean="0"/>
                  <a:t>全部</a:t>
                </a:r>
                <a:r>
                  <a:rPr lang="zh-CN" altLang="en-US" sz="2000" dirty="0"/>
                  <a:t>不在</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的子树内。</a:t>
                </a:r>
                <a:endParaRPr lang="en-US" altLang="zh-CN" sz="2000" dirty="0"/>
              </a:p>
              <a:p>
                <a:r>
                  <a:rPr lang="zh-CN" altLang="en-US" sz="2000" dirty="0" smtClean="0"/>
                  <a:t>这就</a:t>
                </a:r>
                <a:r>
                  <a:rPr lang="zh-CN" altLang="en-US" sz="2000" dirty="0"/>
                  <a:t>相当于排除子树</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后的直径</a:t>
                </a:r>
                <a:r>
                  <a:rPr lang="zh-CN" altLang="en-US" sz="2000" dirty="0" smtClean="0"/>
                  <a:t>。</a:t>
                </a:r>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3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8180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二番</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sz="2000" b="0" i="1" smtClean="0">
                        <a:latin typeface="Cambria Math" panose="02040503050406030204" pitchFamily="18" charset="0"/>
                      </a:rPr>
                      <m:t>3</m:t>
                    </m:r>
                    <m:r>
                      <a:rPr lang="zh-CN" altLang="en-US" sz="2000" i="1">
                        <a:latin typeface="Cambria Math" panose="02040503050406030204" pitchFamily="18" charset="0"/>
                      </a:rPr>
                      <m:t>、</m:t>
                    </m:r>
                  </m:oMath>
                </a14:m>
                <a:r>
                  <a:rPr lang="zh-CN" altLang="en-US" sz="2000" dirty="0" smtClean="0"/>
                  <a:t>一端</a:t>
                </a:r>
                <a:r>
                  <a:rPr lang="zh-CN" altLang="en-US" sz="2000" dirty="0"/>
                  <a:t>在</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子树内，另一端不在</a:t>
                </a:r>
                <a:r>
                  <a:rPr lang="zh-CN" altLang="en-US" sz="2000" dirty="0" smtClean="0"/>
                  <a:t>。</a:t>
                </a:r>
                <a:endParaRPr lang="en-US" altLang="zh-CN" sz="2000" dirty="0" smtClean="0"/>
              </a:p>
              <a:p>
                <a:r>
                  <a:rPr lang="zh-CN" altLang="en-US" sz="2000" dirty="0"/>
                  <a:t>先求</a:t>
                </a:r>
                <a:r>
                  <a:rPr lang="zh-CN" altLang="en-US" sz="2000" dirty="0" smtClean="0"/>
                  <a:t>出排除</a:t>
                </a:r>
                <a:r>
                  <a:rPr lang="zh-CN" altLang="en-US" sz="2000" dirty="0"/>
                  <a:t>子树</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a:t>后，其父亲</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出发的最长链。</a:t>
                </a:r>
                <a:endParaRPr lang="en-US" altLang="zh-CN" sz="2000" dirty="0"/>
              </a:p>
              <a:p>
                <a:r>
                  <a:rPr lang="zh-CN" altLang="en-US" sz="2000" dirty="0"/>
                  <a:t>只有两种情况，</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往子树里走，</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往子树外走，都很容易</a:t>
                </a:r>
                <a14:m>
                  <m:oMath xmlns:m="http://schemas.openxmlformats.org/officeDocument/2006/math">
                    <m:r>
                      <a:rPr lang="en-US" altLang="zh-CN" sz="2000" i="1" dirty="0" smtClean="0">
                        <a:latin typeface="Cambria Math" panose="02040503050406030204" pitchFamily="18" charset="0"/>
                      </a:rPr>
                      <m:t>𝑑𝑝</m:t>
                    </m:r>
                  </m:oMath>
                </a14:m>
                <a:r>
                  <a:rPr lang="zh-CN" altLang="en-US" sz="2000" dirty="0" smtClean="0"/>
                  <a:t>。</a:t>
                </a:r>
                <a:endParaRPr lang="en-US" altLang="zh-CN" sz="2000" dirty="0" smtClean="0"/>
              </a:p>
              <a:p>
                <a:r>
                  <a:rPr lang="zh-CN" altLang="en-US" sz="2000" dirty="0" smtClean="0"/>
                  <a:t>前者可以用处理的子树最长次长链，后者是排除子树</a:t>
                </a:r>
                <a14:m>
                  <m:oMath xmlns:m="http://schemas.openxmlformats.org/officeDocument/2006/math">
                    <m:r>
                      <a:rPr lang="en-US" altLang="zh-CN" sz="2000" b="0" i="1" smtClean="0">
                        <a:latin typeface="Cambria Math" panose="02040503050406030204" pitchFamily="18" charset="0"/>
                      </a:rPr>
                      <m:t>𝑦</m:t>
                    </m:r>
                  </m:oMath>
                </a14:m>
                <a:r>
                  <a:rPr lang="zh-CN" altLang="en-US" sz="2000" dirty="0" smtClean="0"/>
                  <a:t>后其父亲</a:t>
                </a:r>
                <a14:m>
                  <m:oMath xmlns:m="http://schemas.openxmlformats.org/officeDocument/2006/math">
                    <m:r>
                      <a:rPr lang="en-US" altLang="zh-CN" sz="2000" b="0" i="1" smtClean="0">
                        <a:latin typeface="Cambria Math" panose="02040503050406030204" pitchFamily="18" charset="0"/>
                      </a:rPr>
                      <m:t>𝑧</m:t>
                    </m:r>
                  </m:oMath>
                </a14:m>
                <a:r>
                  <a:rPr lang="zh-CN" altLang="en-US" sz="2000" dirty="0" smtClean="0"/>
                  <a:t>出发的最长链。</a:t>
                </a:r>
                <a:endParaRPr lang="en-US" altLang="zh-CN" sz="2000" dirty="0" smtClean="0"/>
              </a:p>
              <a:p>
                <a:r>
                  <a:rPr lang="zh-CN" altLang="en-US" sz="2000" dirty="0" smtClean="0"/>
                  <a:t>接着能得到排除子树</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在</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内最长，接下来往外走就是</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父亲</a:t>
                </a:r>
                <a14:m>
                  <m:oMath xmlns:m="http://schemas.openxmlformats.org/officeDocument/2006/math">
                    <m:r>
                      <a:rPr lang="en-US" altLang="zh-CN" sz="2000" i="1" dirty="0" smtClean="0">
                        <a:latin typeface="Cambria Math" panose="02040503050406030204" pitchFamily="18" charset="0"/>
                      </a:rPr>
                      <m:t>𝑧</m:t>
                    </m:r>
                  </m:oMath>
                </a14:m>
                <a:r>
                  <a:rPr lang="zh-CN" altLang="en-US" sz="2000" dirty="0"/>
                  <a:t>排除子树</a:t>
                </a:r>
                <a14:m>
                  <m:oMath xmlns:m="http://schemas.openxmlformats.org/officeDocument/2006/math">
                    <m:r>
                      <a:rPr lang="en-US" altLang="zh-CN" sz="2000" i="1" dirty="0" smtClean="0">
                        <a:latin typeface="Cambria Math" panose="02040503050406030204" pitchFamily="18" charset="0"/>
                      </a:rPr>
                      <m:t>𝑦</m:t>
                    </m:r>
                  </m:oMath>
                </a14:m>
                <a:r>
                  <a:rPr lang="zh-CN" altLang="en-US" sz="2000" dirty="0"/>
                  <a:t>出发的最长链。</a:t>
                </a:r>
                <a:endParaRPr lang="en-US" altLang="zh-CN" sz="2000" dirty="0"/>
              </a:p>
              <a:p>
                <a:r>
                  <a:rPr lang="zh-CN" altLang="en-US" sz="2000" dirty="0" smtClean="0"/>
                  <a:t>于是先自底向上处理子树内直径和子树内最长次长第三长链，再自顶向下处理排除子树</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后其余部分的最长链与直径，两趟</a:t>
                </a:r>
                <a14:m>
                  <m:oMath xmlns:m="http://schemas.openxmlformats.org/officeDocument/2006/math">
                    <m:r>
                      <a:rPr lang="en-US" altLang="zh-CN" sz="2000" b="0" i="1" smtClean="0">
                        <a:latin typeface="Cambria Math" panose="02040503050406030204" pitchFamily="18" charset="0"/>
                      </a:rPr>
                      <m:t>𝑑𝑝</m:t>
                    </m:r>
                  </m:oMath>
                </a14:m>
                <a:r>
                  <a:rPr lang="zh-CN" altLang="en-US" sz="2000" dirty="0" smtClean="0"/>
                  <a:t>，容易发现复杂度是</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a14:m>
                <a:r>
                  <a:rPr lang="zh-CN" altLang="en-US" sz="2000" dirty="0" smtClean="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r="-780" b="-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7234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小牌</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000" dirty="0" smtClean="0"/>
                  <a:t>给定一个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smtClean="0"/>
                  <a:t>个点的树，每条边有方向，不过定向是随机的，第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smtClean="0"/>
                  <a:t>条边</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smtClean="0"/>
                  <a:t>方向为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smtClean="0"/>
                  <a:t>指向</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𝑖</m:t>
                        </m:r>
                      </m:sub>
                    </m:sSub>
                  </m:oMath>
                </a14:m>
                <a:r>
                  <a:rPr lang="zh-CN" altLang="en-US" sz="2000" dirty="0" smtClean="0"/>
                  <a:t>的概率为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oMath>
                </a14:m>
                <a:r>
                  <a:rPr lang="zh-CN" altLang="en-US" sz="2000" dirty="0" smtClean="0"/>
                  <a:t>。</a:t>
                </a:r>
                <a:endParaRPr lang="en-US" altLang="zh-CN" sz="2000" dirty="0" smtClean="0"/>
              </a:p>
              <a:p>
                <a:r>
                  <a:rPr lang="zh-CN" altLang="en-US" sz="2000" dirty="0"/>
                  <a:t>一</a:t>
                </a:r>
                <a:r>
                  <a:rPr lang="zh-CN" altLang="en-US" sz="2000" dirty="0" smtClean="0"/>
                  <a:t>个定向方案的价值定义为所有有向路径的长度和。</a:t>
                </a:r>
                <a:endParaRPr lang="en-US" altLang="zh-CN" sz="2000" dirty="0" smtClean="0"/>
              </a:p>
              <a:p>
                <a:r>
                  <a:rPr lang="zh-CN" altLang="en-US" sz="2000" dirty="0" smtClean="0"/>
                  <a:t>求价值的期望。</a:t>
                </a:r>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84" t="-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14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660</TotalTime>
  <Words>3682</Words>
  <Application>Microsoft Office PowerPoint</Application>
  <PresentationFormat>宽屏</PresentationFormat>
  <Paragraphs>300</Paragraphs>
  <Slides>58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等线</vt:lpstr>
      <vt:lpstr>方正姚体</vt:lpstr>
      <vt:lpstr>华文新魏</vt:lpstr>
      <vt:lpstr>Arial</vt:lpstr>
      <vt:lpstr>Cambria Math</vt:lpstr>
      <vt:lpstr>Trebuchet MS</vt:lpstr>
      <vt:lpstr>Wingdings 3</vt:lpstr>
      <vt:lpstr>平面</vt:lpstr>
      <vt:lpstr>树上线性问题选讲</vt:lpstr>
      <vt:lpstr>PowerPoint 演示文稿</vt:lpstr>
      <vt:lpstr>小牌</vt:lpstr>
      <vt:lpstr>一番</vt:lpstr>
      <vt:lpstr>小牌2</vt:lpstr>
      <vt:lpstr>二番</vt:lpstr>
      <vt:lpstr>二番</vt:lpstr>
      <vt:lpstr>二番</vt:lpstr>
      <vt:lpstr>小牌3</vt:lpstr>
      <vt:lpstr>三番</vt:lpstr>
      <vt:lpstr>这牌有我</vt:lpstr>
      <vt:lpstr>满贯</vt:lpstr>
      <vt:lpstr>满贯</vt:lpstr>
      <vt:lpstr>长链剖分</vt:lpstr>
      <vt:lpstr>这牌好棒</vt:lpstr>
      <vt:lpstr>跳满</vt:lpstr>
      <vt:lpstr>跳满</vt:lpstr>
      <vt:lpstr>何切</vt:lpstr>
      <vt:lpstr>求K级祖先</vt:lpstr>
      <vt:lpstr>这牌绝杀</vt:lpstr>
      <vt:lpstr>倍满</vt:lpstr>
      <vt:lpstr>长链剖分 – 自顶向下?</vt:lpstr>
      <vt:lpstr>长链剖分 - 自顶向下！</vt:lpstr>
      <vt:lpstr>这牌追梦</vt:lpstr>
      <vt:lpstr>四倍役满 – 分析性质</vt:lpstr>
      <vt:lpstr>四倍役满 – 朴素DP</vt:lpstr>
      <vt:lpstr>四倍役满 – 长链剖分优化</vt:lpstr>
      <vt:lpstr>四倍役满 – 可回退化数据结构</vt:lpstr>
      <vt:lpstr>四倍役满 – 线段树 → 数组</vt:lpstr>
      <vt:lpstr>四倍役满 – 线性求逆元</vt:lpstr>
      <vt:lpstr>四倍役满</vt:lpstr>
      <vt:lpstr>这牌放铳</vt:lpstr>
      <vt:lpstr>役满</vt:lpstr>
      <vt:lpstr>役满</vt:lpstr>
      <vt:lpstr>树上铳豪问题</vt:lpstr>
      <vt:lpstr>树上铳豪问题</vt:lpstr>
      <vt:lpstr>树上铳豪问题</vt:lpstr>
      <vt:lpstr>这题好像和树上和线性都没什么关系</vt:lpstr>
      <vt:lpstr>序列上并查集 → 树上并查集</vt:lpstr>
      <vt:lpstr>树上并查集</vt:lpstr>
      <vt:lpstr>树上并查集 – 块内</vt:lpstr>
      <vt:lpstr>树上并查集 – 块间</vt:lpstr>
      <vt:lpstr>树上并查集 – 复杂度</vt:lpstr>
      <vt:lpstr>练习题</vt:lpstr>
      <vt:lpstr>练习题</vt:lpstr>
      <vt:lpstr>练习题</vt:lpstr>
      <vt:lpstr>练习题</vt:lpstr>
      <vt:lpstr>练习题</vt:lpstr>
      <vt:lpstr>练习题2</vt:lpstr>
      <vt:lpstr>练习题2</vt:lpstr>
      <vt:lpstr>练习题3</vt:lpstr>
      <vt:lpstr>练习题3</vt:lpstr>
      <vt:lpstr>练习题3</vt:lpstr>
      <vt:lpstr>练习题3</vt:lpstr>
      <vt:lpstr>练习题4</vt:lpstr>
      <vt:lpstr>练习题4</vt:lpstr>
      <vt:lpstr>参考文献</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树上线性问题选讲</dc:title>
  <dc:creator>Yang Tianqi</dc:creator>
  <cp:lastModifiedBy>Yang Tianqi</cp:lastModifiedBy>
  <cp:revision>168</cp:revision>
  <dcterms:created xsi:type="dcterms:W3CDTF">2019-05-18T15:06:52Z</dcterms:created>
  <dcterms:modified xsi:type="dcterms:W3CDTF">2019-05-20T13:02:54Z</dcterms:modified>
</cp:coreProperties>
</file>