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262" r:id="rId4"/>
    <p:sldId id="263" r:id="rId6"/>
    <p:sldId id="265" r:id="rId7"/>
    <p:sldId id="266" r:id="rId8"/>
    <p:sldId id="268" r:id="rId9"/>
    <p:sldId id="269" r:id="rId10"/>
    <p:sldId id="278" r:id="rId11"/>
    <p:sldId id="279" r:id="rId12"/>
    <p:sldId id="271" r:id="rId13"/>
    <p:sldId id="272" r:id="rId14"/>
    <p:sldId id="273" r:id="rId15"/>
    <p:sldId id="274" r:id="rId16"/>
    <p:sldId id="275" r:id="rId17"/>
    <p:sldId id="276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302" r:id="rId29"/>
    <p:sldId id="303" r:id="rId30"/>
    <p:sldId id="305" r:id="rId31"/>
    <p:sldId id="300" r:id="rId32"/>
    <p:sldId id="309" r:id="rId33"/>
  </p:sldIdLst>
  <p:sldSz cx="12192000" cy="6858000"/>
  <p:notesSz cx="6858000" cy="9144000"/>
  <p:embeddedFontLst>
    <p:embeddedFont>
      <p:font typeface="字体管家娜娜体" charset="-122"/>
      <p:regular r:id="rId37"/>
    </p:embeddedFont>
    <p:embeddedFont>
      <p:font typeface="文鼎行楷碑体_B" charset="-122"/>
      <p:bold r:id="rId38"/>
    </p:embeddedFont>
    <p:embeddedFont>
      <p:font typeface="黑体" charset="-122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54"/>
            <a:ext cx="9144000" cy="158735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2016"/>
            <a:ext cx="9144000" cy="81394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8DEAAE70-47B0-4DED-A880-0AA0A77EE2F4}" type="datetimeFigureOut">
              <a:rPr lang="zh-CN" altLang="en-US" smtClean="0">
                <a:cs typeface="+mn-cs"/>
              </a:rPr>
            </a:fld>
            <a:endParaRPr lang="zh-CN" altLang="en-US" smtClean="0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FCEAD4AB-F0AA-46F6-901F-CE5550D9E926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109635" y="948267"/>
            <a:ext cx="2004484" cy="2006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26052" y="1066802"/>
            <a:ext cx="1771651" cy="1767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  <a:endParaRPr kumimoji="0" lang="zh-CN" altLang="en-US" sz="3735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825625"/>
            <a:ext cx="9794304" cy="43513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592" y="1268760"/>
            <a:ext cx="7321550" cy="2852737"/>
          </a:xfrm>
        </p:spPr>
        <p:txBody>
          <a:bodyPr anchor="ctr" anchorCtr="0">
            <a:normAutofit/>
          </a:bodyPr>
          <a:lstStyle>
            <a:lvl1pPr algn="ctr">
              <a:defRPr sz="11500" b="1">
                <a:solidFill>
                  <a:schemeClr val="tx1">
                    <a:alpha val="28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3592" y="4148485"/>
            <a:ext cx="7321550" cy="15001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894" y="1844824"/>
            <a:ext cx="4460304" cy="43513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894" y="1844824"/>
            <a:ext cx="4460304" cy="43513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1692"/>
            <a:ext cx="10515600" cy="1535485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90578A24-1911-4A76-8653-C3691F24675A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C334043-038F-45D3-82F8-CFDAF589972F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itchFamily="2" charset="2"/>
        <a:buChar char="£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itchFamily="2" charset="2"/>
        <a:buChar char="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itchFamily="2" charset="2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itchFamily="2" charset="2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itchFamily="2" charset="2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8.xml"/><Relationship Id="rId4" Type="http://schemas.openxmlformats.org/officeDocument/2006/relationships/image" Target="../media/image3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8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tags" Target="../tags/tag86.xml"/><Relationship Id="rId10" Type="http://schemas.openxmlformats.org/officeDocument/2006/relationships/notesSlide" Target="../notesSlides/notesSlide21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9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tags" Target="../tags/tag92.xml"/><Relationship Id="rId10" Type="http://schemas.openxmlformats.org/officeDocument/2006/relationships/notesSlide" Target="../notesSlides/notesSlide23.xml"/><Relationship Id="rId1" Type="http://schemas.openxmlformats.org/officeDocument/2006/relationships/tags" Target="../tags/tag91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tags" Target="../tags/tag9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5.xml"/><Relationship Id="rId4" Type="http://schemas.openxmlformats.org/officeDocument/2006/relationships/image" Target="../media/image2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vert="horz" wrap="square" lIns="121920" tIns="60960" rIns="121920" bIns="60960" anchor="b">
            <a:normAutofit/>
          </a:bodyPr>
          <a:p>
            <a:r>
              <a:rPr lang="zh-CN" altLang="en-US" kern="1200" dirty="0">
                <a:solidFill>
                  <a:srgbClr val="FBFDFC"/>
                </a:solidFill>
                <a:latin typeface="字体管家娜娜体" charset="0"/>
                <a:ea typeface="字体管家娜娜体" charset="0"/>
              </a:rPr>
              <a:t>倍增</a:t>
            </a:r>
            <a:r>
              <a:rPr lang="en-US" altLang="zh-CN" kern="1200" dirty="0">
                <a:solidFill>
                  <a:srgbClr val="FBFDFC"/>
                </a:solidFill>
                <a:latin typeface="字体管家娜娜体" charset="0"/>
                <a:ea typeface="字体管家娜娜体" charset="0"/>
              </a:rPr>
              <a:t>&amp;</a:t>
            </a:r>
            <a:r>
              <a:rPr lang="zh-CN" altLang="en-US" kern="1200" dirty="0">
                <a:solidFill>
                  <a:srgbClr val="FBFDFC"/>
                </a:solidFill>
                <a:latin typeface="字体管家娜娜体" charset="0"/>
                <a:ea typeface="字体管家娜娜体" charset="0"/>
              </a:rPr>
              <a:t>分块</a:t>
            </a:r>
            <a:r>
              <a:rPr lang="en-US" altLang="zh-CN" kern="1200" dirty="0">
                <a:solidFill>
                  <a:srgbClr val="FBFDFC"/>
                </a:solidFill>
                <a:latin typeface="字体管家娜娜体" charset="0"/>
                <a:ea typeface="字体管家娜娜体" charset="0"/>
              </a:rPr>
              <a:t>&amp;</a:t>
            </a:r>
            <a:r>
              <a:rPr lang="zh-CN" altLang="en-US" kern="1200" dirty="0">
                <a:solidFill>
                  <a:srgbClr val="FBFDFC"/>
                </a:solidFill>
                <a:latin typeface="字体管家娜娜体" charset="0"/>
                <a:ea typeface="字体管家娜娜体" charset="0"/>
              </a:rPr>
              <a:t>莫队</a:t>
            </a:r>
            <a:endParaRPr lang="zh-CN" altLang="en-US" kern="1200" dirty="0">
              <a:solidFill>
                <a:srgbClr val="FBFDFC"/>
              </a:solidFill>
              <a:latin typeface="字体管家娜娜体" charset="0"/>
              <a:ea typeface="字体管家娜娜体" charset="0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727851" y="5504962"/>
            <a:ext cx="7831869" cy="624792"/>
          </a:xfrm>
        </p:spPr>
        <p:txBody>
          <a:bodyPr vert="horz" wrap="square" lIns="121920" tIns="60960" rIns="121920" bIns="60960" anchor="t">
            <a:normAutofit fontScale="90000"/>
          </a:bodyPr>
          <a:p>
            <a:pPr>
              <a:buSzPct val="60000"/>
            </a:pPr>
            <a:r>
              <a:rPr lang="en-US" altLang="zh-CN" sz="3200" b="1" kern="1200" dirty="0">
                <a:latin typeface="Migraffiti" charset="0"/>
                <a:ea typeface="Migraffiti" charset="0"/>
              </a:rPr>
              <a:t>	By Howie</a:t>
            </a:r>
            <a:endParaRPr lang="en-US" altLang="zh-CN" sz="3200" b="1" kern="1200" dirty="0">
              <a:latin typeface="Migraffiti" charset="0"/>
              <a:ea typeface="Migraffiti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860800" y="3206401"/>
            <a:ext cx="6537600" cy="1374067"/>
          </a:xfrm>
        </p:spPr>
        <p:txBody>
          <a:bodyPr wrap="square">
            <a:normAutofit/>
          </a:bodyPr>
          <a:lstStyle/>
          <a:p>
            <a:r>
              <a:rPr lang="en-US" altLang="zh-CN" sz="6000" dirty="0">
                <a:latin typeface="字体管家娜娜体" charset="0"/>
                <a:ea typeface="字体管家娜娜体" charset="0"/>
                <a:cs typeface="+mj-cs"/>
                <a:sym typeface="+mn-ea"/>
              </a:rPr>
              <a:t>ST</a:t>
            </a:r>
            <a:r>
              <a:rPr lang="zh-CN" altLang="en-US" sz="6000" dirty="0">
                <a:latin typeface="字体管家娜娜体" charset="0"/>
                <a:ea typeface="字体管家娜娜体" charset="0"/>
                <a:cs typeface="+mj-cs"/>
                <a:sym typeface="+mn-ea"/>
              </a:rPr>
              <a:t>表</a:t>
            </a:r>
            <a:endParaRPr lang="zh-CN" altLang="en-US" sz="6000" dirty="0">
              <a:latin typeface="字体管家娜娜体" charset="0"/>
              <a:ea typeface="字体管家娜娜体" charset="0"/>
              <a:cs typeface="+mj-cs"/>
              <a:sym typeface="+mn-ea"/>
            </a:endParaRPr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2872319" y="1604433"/>
            <a:ext cx="6538383" cy="1600200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 rt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kern="0" dirty="0">
                <a:solidFill>
                  <a:schemeClr val="tx1">
                    <a:alpha val="28000"/>
                  </a:schemeClr>
                </a:solidFill>
                <a:latin typeface="字体管家娜娜体" charset="0"/>
                <a:ea typeface="字体管家娜娜体" charset="0"/>
                <a:cs typeface="+mn-cs"/>
              </a:rPr>
              <a:t>PART   </a:t>
            </a:r>
            <a:r>
              <a:rPr lang="en-US" sz="9600" kern="0" dirty="0">
                <a:solidFill>
                  <a:schemeClr val="tx1">
                    <a:alpha val="28000"/>
                  </a:schemeClr>
                </a:solidFill>
                <a:latin typeface="字体管家娜娜体" charset="0"/>
                <a:ea typeface="字体管家娜娜体" charset="0"/>
                <a:cs typeface="+mn-cs"/>
              </a:rPr>
              <a:t>ONE</a:t>
            </a:r>
            <a:endParaRPr lang="en-US" sz="9600" kern="0" dirty="0">
              <a:solidFill>
                <a:schemeClr val="tx1">
                  <a:alpha val="28000"/>
                </a:schemeClr>
              </a:solidFill>
              <a:latin typeface="字体管家娜娜体" charset="0"/>
              <a:ea typeface="字体管家娜娜体" charset="0"/>
              <a:cs typeface="+mn-cs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5568953" y="4883153"/>
            <a:ext cx="1200151" cy="1200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57500" lnSpcReduction="20000"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mtClean="0">
                <a:solidFill>
                  <a:schemeClr val="tx1"/>
                </a:solidFill>
              </a:rPr>
              <a:t>2</a:t>
            </a:r>
            <a:endParaRPr lang="en-US" altLang="zh-CN" sz="8000" smtClean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简单介绍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68680" y="1824990"/>
            <a:ext cx="10515600" cy="85471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zh-CN" altLang="en-US" dirty="0">
                <a:latin typeface="+mn-lt"/>
                <a:ea typeface="+mn-ea"/>
                <a:cs typeface="+mn-cs"/>
              </a:rPr>
              <a:t>ST算法是用来求解给定区间RMQ的最值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4750" y="3256280"/>
            <a:ext cx="9394190" cy="1066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即区间最值查询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400" dirty="0">
                <a:latin typeface="+mn-lt"/>
                <a:ea typeface="+mn-ea"/>
                <a:cs typeface="+mn-cs"/>
                <a:sym typeface="+mn-ea"/>
              </a:rPr>
              <a:t>	</a:t>
            </a:r>
            <a:r>
              <a:rPr lang="zh-CN" altLang="en-US" sz="2000" dirty="0">
                <a:latin typeface="+mn-lt"/>
                <a:ea typeface="+mn-ea"/>
                <a:cs typeface="+mn-cs"/>
                <a:sym typeface="+mn-ea"/>
              </a:rPr>
              <a:t>对于一个长度为</a:t>
            </a:r>
            <a:r>
              <a:rPr lang="en-US" altLang="zh-CN" sz="2000" dirty="0">
                <a:latin typeface="+mn-lt"/>
                <a:ea typeface="+mn-ea"/>
                <a:cs typeface="+mn-cs"/>
                <a:sym typeface="+mn-ea"/>
              </a:rPr>
              <a:t>N</a:t>
            </a:r>
            <a:r>
              <a:rPr lang="zh-CN" altLang="en-US" sz="2000" dirty="0">
                <a:latin typeface="+mn-lt"/>
                <a:ea typeface="+mn-ea"/>
                <a:cs typeface="+mn-cs"/>
                <a:sym typeface="+mn-ea"/>
              </a:rPr>
              <a:t>的序列</a:t>
            </a:r>
            <a:r>
              <a:rPr lang="en-US" altLang="zh-CN" sz="2000" dirty="0">
                <a:latin typeface="+mn-lt"/>
                <a:ea typeface="+mn-ea"/>
                <a:cs typeface="+mn-cs"/>
                <a:sym typeface="+mn-ea"/>
              </a:rPr>
              <a:t>A </a:t>
            </a:r>
            <a:r>
              <a:rPr lang="zh-CN" altLang="en-US" sz="2000" dirty="0">
                <a:latin typeface="+mn-lt"/>
                <a:ea typeface="+mn-ea"/>
                <a:cs typeface="+mn-cs"/>
                <a:sym typeface="+mn-ea"/>
              </a:rPr>
              <a:t>进行询问</a:t>
            </a:r>
            <a:r>
              <a:rPr lang="en-US" altLang="zh-CN" sz="2000" dirty="0">
                <a:latin typeface="+mn-lt"/>
                <a:ea typeface="+mn-ea"/>
                <a:cs typeface="+mn-cs"/>
                <a:sym typeface="+mn-ea"/>
              </a:rPr>
              <a:t>RMQ(i,j) </a:t>
            </a:r>
            <a:r>
              <a:rPr lang="zh-CN" altLang="en-US" sz="2000" dirty="0">
                <a:latin typeface="+mn-lt"/>
                <a:ea typeface="+mn-ea"/>
                <a:cs typeface="+mn-cs"/>
                <a:sym typeface="+mn-ea"/>
              </a:rPr>
              <a:t>则输出</a:t>
            </a:r>
            <a:r>
              <a:rPr lang="en-US" altLang="zh-CN" sz="2000" dirty="0">
                <a:latin typeface="+mn-lt"/>
                <a:ea typeface="+mn-ea"/>
                <a:cs typeface="+mn-cs"/>
                <a:sym typeface="+mn-ea"/>
              </a:rPr>
              <a:t>Ai—Aj</a:t>
            </a:r>
            <a:r>
              <a:rPr lang="zh-CN" altLang="en-US" sz="2000" dirty="0">
                <a:latin typeface="+mn-lt"/>
                <a:ea typeface="+mn-ea"/>
                <a:cs typeface="+mn-cs"/>
                <a:sym typeface="+mn-ea"/>
              </a:rPr>
              <a:t>区间的最大</a:t>
            </a:r>
            <a:r>
              <a:rPr lang="en-US" altLang="zh-CN" sz="2000" dirty="0">
                <a:latin typeface="+mn-lt"/>
                <a:ea typeface="+mn-ea"/>
                <a:cs typeface="+mn-cs"/>
                <a:sym typeface="+mn-ea"/>
              </a:rPr>
              <a:t>/</a:t>
            </a:r>
            <a:r>
              <a:rPr lang="zh-CN" altLang="en-US" sz="2000" dirty="0">
                <a:latin typeface="+mn-lt"/>
                <a:ea typeface="+mn-ea"/>
                <a:cs typeface="+mn-cs"/>
                <a:sym typeface="+mn-ea"/>
              </a:rPr>
              <a:t>小值</a:t>
            </a:r>
            <a:endParaRPr lang="zh-CN" altLang="en-US" sz="2000" dirty="0"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6395" y="2899410"/>
            <a:ext cx="894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dirty="0">
                <a:sym typeface="+mn-ea"/>
              </a:rPr>
              <a:t>RMQ</a:t>
            </a:r>
            <a:endParaRPr lang="en-US" altLang="zh-CN" sz="24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121920" tIns="60960" rIns="121920" bIns="60960" anchor="b">
            <a:normAutofit/>
          </a:bodyPr>
          <a:lstStyle/>
          <a:p>
            <a:pPr eaLnBrk="1" hangingPunct="1"/>
            <a:r>
              <a:rPr lang="en-US" altLang="zh-CN" dirty="0"/>
              <a:t>RMQ</a:t>
            </a:r>
            <a:endParaRPr lang="en-US" altLang="zh-CN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1564640" y="1835785"/>
            <a:ext cx="8324850" cy="2680970"/>
          </a:xfrm>
        </p:spPr>
        <p:txBody>
          <a:bodyPr/>
          <a:p>
            <a:r>
              <a:rPr lang="zh-CN" sz="2800"/>
              <a:t>方法一</a:t>
            </a:r>
            <a:endParaRPr lang="zh-CN" sz="2800"/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暴力访问区间求解</a:t>
            </a:r>
            <a:endParaRPr lang="zh-CN" altLang="en-US" sz="2400"/>
          </a:p>
          <a:p>
            <a:pPr lvl="1"/>
            <a:endParaRPr lang="zh-CN" altLang="en-US" sz="2800"/>
          </a:p>
          <a:p>
            <a:pPr lvl="1"/>
            <a:r>
              <a:rPr lang="zh-CN" altLang="en-US" sz="2400"/>
              <a:t>复杂度：单次询问达到</a:t>
            </a:r>
            <a:r>
              <a:rPr lang="en-US" altLang="zh-CN" sz="2400"/>
              <a:t>O</a:t>
            </a:r>
            <a:r>
              <a:rPr lang="zh-CN" altLang="en-US" sz="2400"/>
              <a:t>（</a:t>
            </a:r>
            <a:r>
              <a:rPr lang="en-US" altLang="zh-CN" sz="2400"/>
              <a:t>n</a:t>
            </a:r>
            <a:r>
              <a:rPr lang="zh-CN" altLang="en-US" sz="2400"/>
              <a:t>）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内容占位符 3"/>
          <p:cNvSpPr/>
          <p:nvPr/>
        </p:nvSpPr>
        <p:spPr>
          <a:xfrm>
            <a:off x="1524000" y="4187825"/>
            <a:ext cx="8324850" cy="2680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800"/>
              <a:t>方法二</a:t>
            </a:r>
            <a:endParaRPr lang="zh-CN" sz="2800"/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预处理答案</a:t>
            </a:r>
            <a:r>
              <a:rPr lang="en-US" altLang="zh-CN" sz="2400"/>
              <a:t>Ans[i][j]</a:t>
            </a:r>
            <a:endParaRPr lang="en-US" altLang="zh-CN" sz="2400"/>
          </a:p>
          <a:p>
            <a:pPr lvl="1"/>
            <a:endParaRPr lang="en-US" altLang="zh-CN" sz="2400"/>
          </a:p>
          <a:p>
            <a:pPr lvl="1"/>
            <a:r>
              <a:rPr lang="zh-CN" altLang="en-US" sz="2400"/>
              <a:t>复杂度：预处理</a:t>
            </a:r>
            <a:r>
              <a:rPr lang="en-US" altLang="zh-CN" sz="2400"/>
              <a:t>O</a:t>
            </a:r>
            <a:r>
              <a:rPr lang="zh-CN" altLang="en-US" sz="2400"/>
              <a:t>（</a:t>
            </a:r>
            <a:r>
              <a:rPr lang="en-US" altLang="zh-CN" sz="2400"/>
              <a:t>N^2</a:t>
            </a:r>
            <a:r>
              <a:rPr lang="zh-CN" altLang="en-US" sz="2400"/>
              <a:t>）单次询问达到</a:t>
            </a:r>
            <a:r>
              <a:rPr lang="en-US" altLang="zh-CN" sz="2400"/>
              <a:t>O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121920" tIns="60960" rIns="121920" bIns="60960" anchor="b">
            <a:normAutofit/>
          </a:bodyPr>
          <a:lstStyle/>
          <a:p>
            <a:pPr eaLnBrk="1" hangingPunct="1"/>
            <a:r>
              <a:rPr lang="en-US" altLang="zh-CN" dirty="0"/>
              <a:t>RMQ</a:t>
            </a:r>
            <a:endParaRPr lang="en-US" altLang="zh-CN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1564640" y="1835785"/>
            <a:ext cx="8324850" cy="4351655"/>
          </a:xfrm>
        </p:spPr>
        <p:txBody>
          <a:bodyPr/>
          <a:p>
            <a:r>
              <a:rPr lang="zh-CN" sz="2800"/>
              <a:t>方法三</a:t>
            </a:r>
            <a:endParaRPr lang="en-US" altLang="zh-CN" sz="2800"/>
          </a:p>
          <a:p>
            <a:pPr lvl="1"/>
            <a:endParaRPr lang="zh-CN" altLang="en-US" sz="2400"/>
          </a:p>
          <a:p>
            <a:pPr lvl="1"/>
            <a:r>
              <a:rPr lang="en-US" altLang="zh-CN" sz="2400"/>
              <a:t>ST</a:t>
            </a:r>
            <a:r>
              <a:rPr lang="zh-CN" altLang="en-US" sz="2400"/>
              <a:t>表</a:t>
            </a:r>
            <a:endParaRPr lang="zh-CN" altLang="en-US" sz="2400"/>
          </a:p>
          <a:p>
            <a:pPr lvl="1"/>
            <a:r>
              <a:rPr lang="en-US" altLang="zh-CN" sz="2400"/>
              <a:t>	F [ i ][ j ]</a:t>
            </a:r>
            <a:r>
              <a:rPr lang="zh-CN" altLang="en-US" sz="2400"/>
              <a:t>表示从</a:t>
            </a:r>
            <a:r>
              <a:rPr lang="en-US" altLang="zh-CN" sz="2400"/>
              <a:t>Ai</a:t>
            </a:r>
            <a:r>
              <a:rPr lang="zh-CN" altLang="en-US" sz="2400"/>
              <a:t>开始，往后的</a:t>
            </a:r>
            <a:r>
              <a:rPr lang="en-US" altLang="zh-CN" sz="2400"/>
              <a:t>2^j</a:t>
            </a:r>
            <a:r>
              <a:rPr lang="zh-CN" altLang="en-US" sz="2400"/>
              <a:t>个数字中，最大的数字是什么【这里统一解决</a:t>
            </a:r>
            <a:r>
              <a:rPr lang="en-US" altLang="zh-CN" sz="2400"/>
              <a:t>RMQ</a:t>
            </a:r>
            <a:r>
              <a:rPr lang="zh-CN" altLang="en-US" sz="2400"/>
              <a:t>最大值问题】</a:t>
            </a:r>
            <a:endParaRPr lang="zh-CN" altLang="en-US" sz="2400"/>
          </a:p>
          <a:p>
            <a:pPr lvl="1"/>
            <a:endParaRPr lang="en-US" altLang="zh-CN" sz="2400"/>
          </a:p>
          <a:p>
            <a:pPr lvl="1"/>
            <a:r>
              <a:rPr lang="en-US" altLang="zh-CN" sz="2400"/>
              <a:t>	</a:t>
            </a:r>
            <a:r>
              <a:rPr lang="zh-CN" altLang="en-US" sz="2400"/>
              <a:t>预处理方法</a:t>
            </a:r>
            <a:endParaRPr lang="zh-CN" altLang="en-US" sz="2400"/>
          </a:p>
          <a:p>
            <a:pPr lvl="1"/>
            <a:r>
              <a:rPr lang="en-US" altLang="zh-CN" sz="2400"/>
              <a:t>	   </a:t>
            </a:r>
            <a:r>
              <a:rPr lang="zh-CN" altLang="en-US" sz="2400"/>
              <a:t>从小到大枚举</a:t>
            </a:r>
            <a:r>
              <a:rPr lang="en-US" altLang="zh-CN" sz="2400"/>
              <a:t>j</a:t>
            </a:r>
            <a:endParaRPr lang="en-US" altLang="zh-CN" sz="2400"/>
          </a:p>
          <a:p>
            <a:pPr lvl="1"/>
            <a:r>
              <a:rPr lang="en-US" altLang="zh-CN" sz="2400"/>
              <a:t>	   </a:t>
            </a:r>
            <a:r>
              <a:rPr lang="zh-CN" altLang="en-US" sz="2400"/>
              <a:t>每次处理</a:t>
            </a:r>
            <a:r>
              <a:rPr lang="en-US" altLang="zh-CN" sz="2400"/>
              <a:t>F [ i ][ j ]</a:t>
            </a:r>
            <a:r>
              <a:rPr lang="zh-CN" altLang="en-US" sz="2400"/>
              <a:t>时，</a:t>
            </a:r>
            <a:r>
              <a:rPr lang="en-US" altLang="zh-CN" sz="2400"/>
              <a:t>F [ i ][ 0~j-1 ]</a:t>
            </a:r>
            <a:r>
              <a:rPr lang="zh-CN" altLang="en-US" sz="2400"/>
              <a:t>都已处理好</a:t>
            </a:r>
            <a:endParaRPr lang="zh-CN" altLang="en-US" sz="2400"/>
          </a:p>
          <a:p>
            <a:pPr lvl="1"/>
            <a:r>
              <a:rPr lang="en-US" altLang="zh-CN" sz="2400"/>
              <a:t>	   F [ i ][ j ]=max{F [ i ][ j-1 ],F [ i+2^(j-1) ][ j-1 ]}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121920" tIns="60960" rIns="121920" bIns="60960" anchor="b">
            <a:normAutofit/>
          </a:bodyPr>
          <a:lstStyle/>
          <a:p>
            <a:pPr eaLnBrk="1" hangingPunct="1"/>
            <a:r>
              <a:rPr lang="en-US" altLang="zh-CN" dirty="0"/>
              <a:t>RMQ</a:t>
            </a:r>
            <a:endParaRPr lang="en-US" altLang="zh-CN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内容占位符 3"/>
          <p:cNvSpPr/>
          <p:nvPr>
            <p:ph sz="half" idx="1"/>
          </p:nvPr>
        </p:nvSpPr>
        <p:spPr>
          <a:xfrm>
            <a:off x="1544955" y="1847215"/>
            <a:ext cx="6052185" cy="4351655"/>
          </a:xfrm>
        </p:spPr>
        <p:txBody>
          <a:bodyPr/>
          <a:p>
            <a:r>
              <a:rPr lang="zh-CN" sz="2800"/>
              <a:t>方法三</a:t>
            </a:r>
            <a:endParaRPr lang="en-US" altLang="zh-CN" sz="2800"/>
          </a:p>
          <a:p>
            <a:pPr lvl="1"/>
            <a:endParaRPr lang="zh-CN" altLang="en-US" sz="2400"/>
          </a:p>
          <a:p>
            <a:pPr lvl="1"/>
            <a:endParaRPr lang="zh-CN" altLang="en-US" sz="2400"/>
          </a:p>
          <a:p>
            <a:pPr lvl="1"/>
            <a:endParaRPr lang="zh-CN" altLang="en-US" sz="2400"/>
          </a:p>
          <a:p>
            <a:pPr lvl="1"/>
            <a:r>
              <a:rPr lang="en-US" altLang="zh-CN" sz="2400"/>
              <a:t>ST</a:t>
            </a:r>
            <a:r>
              <a:rPr lang="zh-CN" altLang="en-US" sz="2400"/>
              <a:t>表</a:t>
            </a:r>
            <a:endParaRPr lang="zh-CN" altLang="en-US" sz="2400"/>
          </a:p>
          <a:p>
            <a:pPr lvl="1"/>
            <a:r>
              <a:rPr lang="en-US" altLang="zh-CN" sz="2400"/>
              <a:t>	</a:t>
            </a:r>
            <a:r>
              <a:rPr lang="zh-CN" altLang="en-US" sz="2400"/>
              <a:t>查询方法：</a:t>
            </a:r>
            <a:endParaRPr lang="zh-CN" altLang="en-US" sz="2400"/>
          </a:p>
          <a:p>
            <a:pPr lvl="1"/>
            <a:r>
              <a:rPr lang="en-US" altLang="zh-CN" sz="2400"/>
              <a:t>	</a:t>
            </a:r>
            <a:r>
              <a:rPr lang="zh-CN" altLang="en-US" sz="2400"/>
              <a:t>如要查询</a:t>
            </a:r>
            <a:r>
              <a:rPr lang="en-US" altLang="zh-CN" sz="2400"/>
              <a:t>[ x , y ]</a:t>
            </a:r>
            <a:endParaRPr lang="en-US" altLang="zh-CN" sz="2400"/>
          </a:p>
          <a:p>
            <a:pPr lvl="1"/>
            <a:r>
              <a:rPr lang="en-US" altLang="zh-CN" sz="2400"/>
              <a:t>	</a:t>
            </a:r>
            <a:r>
              <a:rPr lang="zh-CN" altLang="en-US" sz="2400"/>
              <a:t>将查询区间分为两部分</a:t>
            </a:r>
            <a:endParaRPr lang="zh-CN" altLang="en-US" sz="2400"/>
          </a:p>
          <a:p>
            <a:pPr lvl="1"/>
            <a:r>
              <a:rPr lang="en-US" altLang="zh-CN" sz="2400"/>
              <a:t>	[ x , x+2^i-1 ] 和 [ y-2^i+1 , y ]</a:t>
            </a:r>
            <a:endParaRPr lang="en-US" altLang="zh-CN" sz="2400"/>
          </a:p>
          <a:p>
            <a:pPr lvl="1"/>
            <a:r>
              <a:rPr lang="en-US" altLang="zh-CN" sz="2400"/>
              <a:t>	</a:t>
            </a:r>
            <a:r>
              <a:rPr lang="zh-CN" altLang="en-US" sz="2400"/>
              <a:t>即对应着F [ x </a:t>
            </a:r>
            <a:r>
              <a:rPr lang="en-US" altLang="zh-CN" sz="2400"/>
              <a:t>][ </a:t>
            </a:r>
            <a:r>
              <a:rPr lang="zh-CN" altLang="en-US" sz="2400"/>
              <a:t>i ]和F[y - 2^i+1 </a:t>
            </a:r>
            <a:r>
              <a:rPr lang="en-US" altLang="zh-CN" sz="2400"/>
              <a:t>][ </a:t>
            </a:r>
            <a:r>
              <a:rPr lang="zh-CN" altLang="en-US" sz="2400"/>
              <a:t>i ]</a:t>
            </a:r>
            <a:endParaRPr lang="zh-CN" altLang="en-US" sz="2400"/>
          </a:p>
        </p:txBody>
      </p:sp>
      <p:pic>
        <p:nvPicPr>
          <p:cNvPr id="8" name="内容占位符 7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75250" y="179705"/>
            <a:ext cx="6788150" cy="42316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121920" tIns="60960" rIns="121920" bIns="60960" anchor="b">
            <a:normAutofit/>
          </a:bodyPr>
          <a:lstStyle/>
          <a:p>
            <a:pPr eaLnBrk="1" hangingPunct="1"/>
            <a:r>
              <a:rPr lang="en-US" altLang="zh-CN" dirty="0"/>
              <a:t>RMQ</a:t>
            </a:r>
            <a:endParaRPr lang="en-US" altLang="zh-CN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内容占位符 3"/>
          <p:cNvSpPr/>
          <p:nvPr>
            <p:ph sz="half" idx="1"/>
          </p:nvPr>
        </p:nvSpPr>
        <p:spPr>
          <a:xfrm>
            <a:off x="1544955" y="1847215"/>
            <a:ext cx="6052185" cy="4351655"/>
          </a:xfrm>
        </p:spPr>
        <p:txBody>
          <a:bodyPr/>
          <a:p>
            <a:r>
              <a:rPr lang="zh-CN" sz="2800"/>
              <a:t>方法四</a:t>
            </a:r>
            <a:endParaRPr lang="en-US" altLang="zh-CN" sz="2800"/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线段树</a:t>
            </a:r>
            <a:r>
              <a:rPr lang="en-US" altLang="zh-CN" sz="2400"/>
              <a:t>/</a:t>
            </a:r>
            <a:r>
              <a:rPr lang="zh-CN" altLang="en-US" sz="2400"/>
              <a:t>树状数组</a:t>
            </a:r>
            <a:endParaRPr lang="zh-CN" altLang="en-US" sz="2400"/>
          </a:p>
          <a:p>
            <a:pPr lvl="1"/>
            <a:r>
              <a:rPr lang="en-US" altLang="zh-CN" sz="2400"/>
              <a:t>	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860800" y="3206401"/>
            <a:ext cx="6537600" cy="1374067"/>
          </a:xfrm>
        </p:spPr>
        <p:txBody>
          <a:bodyPr wrap="square">
            <a:normAutofit/>
          </a:bodyPr>
          <a:lstStyle/>
          <a:p>
            <a:r>
              <a:rPr lang="zh-CN" altLang="en-US" sz="6000" dirty="0">
                <a:latin typeface="字体管家娜娜体" charset="0"/>
                <a:ea typeface="字体管家娜娜体" charset="0"/>
                <a:cs typeface="+mj-cs"/>
                <a:sym typeface="+mn-ea"/>
              </a:rPr>
              <a:t>分块查找</a:t>
            </a:r>
            <a:endParaRPr lang="zh-CN" altLang="en-US" sz="6000" dirty="0">
              <a:latin typeface="字体管家娜娜体" charset="0"/>
              <a:ea typeface="字体管家娜娜体" charset="0"/>
              <a:cs typeface="+mj-cs"/>
              <a:sym typeface="+mn-ea"/>
            </a:endParaRPr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2872319" y="1604433"/>
            <a:ext cx="6538383" cy="1600200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 rt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kern="0" dirty="0">
                <a:solidFill>
                  <a:schemeClr val="tx1">
                    <a:alpha val="28000"/>
                  </a:schemeClr>
                </a:solidFill>
                <a:latin typeface="字体管家娜娜体" charset="0"/>
                <a:ea typeface="字体管家娜娜体" charset="0"/>
                <a:cs typeface="+mn-cs"/>
              </a:rPr>
              <a:t>PART   TWO</a:t>
            </a:r>
            <a:endParaRPr lang="zh-CN" altLang="en-US" sz="9600" kern="0" dirty="0">
              <a:solidFill>
                <a:schemeClr val="tx1">
                  <a:alpha val="28000"/>
                </a:schemeClr>
              </a:solidFill>
              <a:latin typeface="字体管家娜娜体" charset="0"/>
              <a:ea typeface="字体管家娜娜体" charset="0"/>
              <a:cs typeface="+mn-cs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5568953" y="4883153"/>
            <a:ext cx="1200151" cy="1200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57500" lnSpcReduction="20000"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mtClean="0">
                <a:solidFill>
                  <a:schemeClr val="tx1"/>
                </a:solidFill>
              </a:rPr>
              <a:t>1</a:t>
            </a:r>
            <a:endParaRPr lang="en-US" altLang="zh-CN" sz="8000" smtClean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简单介绍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68680" y="1824990"/>
            <a:ext cx="10515600" cy="85471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zh-CN" altLang="en-US" dirty="0">
                <a:latin typeface="+mn-lt"/>
                <a:ea typeface="+mn-ea"/>
                <a:cs typeface="+mn-cs"/>
              </a:rPr>
              <a:t>分块查找是一种性能介于顺序查找和二分查找之间的查找方法。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4240" y="3256280"/>
            <a:ext cx="9269730" cy="1920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ClrTx/>
              <a:buFont typeface="Wingdings" charset="0"/>
              <a:buChar char="ü"/>
            </a:pPr>
            <a:endParaRPr lang="en-US" altLang="zh-CN" sz="2000" dirty="0">
              <a:sym typeface="+mn-ea"/>
            </a:endParaRPr>
          </a:p>
          <a:p>
            <a:pPr marL="342900" indent="-342900" algn="l">
              <a:buClrTx/>
              <a:buFont typeface="Wingdings" charset="0"/>
              <a:buChar char="ü"/>
            </a:pPr>
            <a:r>
              <a:rPr lang="en-US" altLang="zh-CN" sz="2000" dirty="0">
                <a:sym typeface="+mn-ea"/>
              </a:rPr>
              <a:t>首先查找索引表   </a:t>
            </a:r>
            <a:endParaRPr lang="en-US" altLang="zh-CN" sz="2000" dirty="0">
              <a:sym typeface="+mn-ea"/>
            </a:endParaRPr>
          </a:p>
          <a:p>
            <a:pPr indent="0" algn="l">
              <a:buClrTx/>
              <a:buFont typeface="Wingdings" charset="0"/>
              <a:buNone/>
            </a:pPr>
            <a:r>
              <a:rPr lang="en-US" altLang="zh-CN" sz="2000" dirty="0">
                <a:sym typeface="+mn-ea"/>
              </a:rPr>
              <a:t>         索引表是有序表，可采用二分查找或顺序查找，以确定待查的结点在哪一块 </a:t>
            </a:r>
            <a:endParaRPr lang="en-US" altLang="zh-CN" sz="2000" dirty="0">
              <a:sym typeface="+mn-ea"/>
            </a:endParaRPr>
          </a:p>
          <a:p>
            <a:pPr marL="342900" indent="-342900" algn="l">
              <a:buClrTx/>
              <a:buFont typeface="Wingdings" charset="0"/>
              <a:buChar char="ü"/>
            </a:pPr>
            <a:endParaRPr lang="en-US" altLang="zh-CN" sz="2000" dirty="0">
              <a:sym typeface="+mn-ea"/>
            </a:endParaRPr>
          </a:p>
          <a:p>
            <a:pPr marL="342900" indent="-342900" algn="l">
              <a:buClrTx/>
              <a:buFont typeface="Wingdings" charset="0"/>
              <a:buChar char="ü"/>
            </a:pPr>
            <a:r>
              <a:rPr lang="en-US" altLang="zh-CN" sz="2000" dirty="0">
                <a:sym typeface="+mn-ea"/>
              </a:rPr>
              <a:t> 然后在已确定的块中进行顺序查找    </a:t>
            </a:r>
            <a:endParaRPr lang="en-US" altLang="zh-CN" sz="2000" dirty="0">
              <a:sym typeface="+mn-ea"/>
            </a:endParaRPr>
          </a:p>
          <a:p>
            <a:pPr indent="0" algn="l">
              <a:buClrTx/>
              <a:buFont typeface="Wingdings" charset="0"/>
              <a:buNone/>
            </a:pPr>
            <a:r>
              <a:rPr lang="en-US" altLang="zh-CN" sz="2000" dirty="0">
                <a:sym typeface="+mn-ea"/>
              </a:rPr>
              <a:t>         由于块内无序，只能用顺序查找</a:t>
            </a:r>
            <a:endParaRPr lang="en-US" altLang="zh-CN" sz="20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6395" y="2899410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ym typeface="+mn-ea"/>
              </a:rPr>
              <a:t>基本思想</a:t>
            </a:r>
            <a:endParaRPr lang="zh-CN" altLang="en-US" sz="24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860800" y="3206401"/>
            <a:ext cx="6537600" cy="1374067"/>
          </a:xfrm>
        </p:spPr>
        <p:txBody>
          <a:bodyPr wrap="square">
            <a:normAutofit/>
          </a:bodyPr>
          <a:lstStyle/>
          <a:p>
            <a:r>
              <a:rPr lang="zh-CN" altLang="en-US" sz="6000" dirty="0">
                <a:latin typeface="字体管家娜娜体" charset="0"/>
                <a:ea typeface="字体管家娜娜体" charset="0"/>
                <a:cs typeface="+mj-cs"/>
                <a:sym typeface="+mn-ea"/>
              </a:rPr>
              <a:t>无修改莫队</a:t>
            </a:r>
            <a:endParaRPr lang="zh-CN" altLang="en-US" sz="6000" dirty="0">
              <a:latin typeface="字体管家娜娜体" charset="0"/>
              <a:ea typeface="字体管家娜娜体" charset="0"/>
              <a:cs typeface="+mj-cs"/>
              <a:sym typeface="+mn-ea"/>
            </a:endParaRPr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2559050" y="1604645"/>
            <a:ext cx="8303260" cy="1600200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 rt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kern="0" dirty="0">
                <a:solidFill>
                  <a:schemeClr val="tx1">
                    <a:alpha val="28000"/>
                  </a:schemeClr>
                </a:solidFill>
                <a:latin typeface="字体管家娜娜体" charset="0"/>
                <a:ea typeface="字体管家娜娜体" charset="0"/>
                <a:cs typeface="+mn-cs"/>
              </a:rPr>
              <a:t>PART   T	HREE</a:t>
            </a:r>
            <a:endParaRPr lang="zh-CN" altLang="en-US" sz="9600" kern="0" dirty="0">
              <a:solidFill>
                <a:schemeClr val="tx1">
                  <a:alpha val="28000"/>
                </a:schemeClr>
              </a:solidFill>
              <a:latin typeface="字体管家娜娜体" charset="0"/>
              <a:ea typeface="字体管家娜娜体" charset="0"/>
              <a:cs typeface="+mn-cs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5568953" y="4883153"/>
            <a:ext cx="1200151" cy="1200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57500" lnSpcReduction="20000"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mtClean="0">
                <a:solidFill>
                  <a:schemeClr val="tx1"/>
                </a:solidFill>
              </a:rPr>
              <a:t>1</a:t>
            </a:r>
            <a:endParaRPr lang="en-US" altLang="zh-CN" sz="8000" smtClean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38200" y="1825625"/>
            <a:ext cx="4212590" cy="4352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en-US" altLang="zh-CN" dirty="0">
                <a:latin typeface="+mn-lt"/>
                <a:ea typeface="+mn-ea"/>
                <a:cs typeface="+mn-cs"/>
              </a:rPr>
              <a:t>     </a:t>
            </a:r>
            <a:r>
              <a:rPr lang="zh-CN" altLang="en-US" dirty="0">
                <a:latin typeface="+mn-lt"/>
                <a:ea typeface="+mn-ea"/>
                <a:cs typeface="+mn-cs"/>
              </a:rPr>
              <a:t>给定一个大小为N的数组，数组中所有元素的大小&lt;=N。你需要回答M个查询。每个查询的形式是L，R。你需要回答在范围[ L，R ]中至少重复3次的数字的个数。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375910" y="2009140"/>
            <a:ext cx="59778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zh-CN" altLang="en-US" dirty="0">
                <a:latin typeface="+mn-lt"/>
                <a:ea typeface="+mn-ea"/>
                <a:cs typeface="+mn-cs"/>
              </a:rPr>
              <a:t>例如：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zh-CN" altLang="en-US" dirty="0">
              <a:latin typeface="+mn-lt"/>
              <a:ea typeface="+mn-ea"/>
              <a:cs typeface="+mn-cs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	</a:t>
            </a:r>
            <a:r>
              <a:rPr lang="zh-CN" altLang="en-US" dirty="0">
                <a:latin typeface="+mn-lt"/>
                <a:ea typeface="+mn-ea"/>
                <a:cs typeface="+mn-cs"/>
              </a:rPr>
              <a:t>数组为{ 1</a:t>
            </a:r>
            <a:r>
              <a:rPr lang="en-US" altLang="zh-CN" dirty="0">
                <a:latin typeface="+mn-lt"/>
                <a:ea typeface="+mn-ea"/>
                <a:cs typeface="+mn-cs"/>
              </a:rPr>
              <a:t>,</a:t>
            </a:r>
            <a:r>
              <a:rPr lang="zh-CN" altLang="en-US" dirty="0">
                <a:latin typeface="+mn-lt"/>
                <a:ea typeface="+mn-ea"/>
                <a:cs typeface="+mn-cs"/>
              </a:rPr>
              <a:t>2</a:t>
            </a:r>
            <a:r>
              <a:rPr lang="en-US" altLang="zh-CN" dirty="0">
                <a:latin typeface="+mn-lt"/>
                <a:ea typeface="+mn-ea"/>
                <a:cs typeface="+mn-cs"/>
              </a:rPr>
              <a:t>,</a:t>
            </a:r>
            <a:r>
              <a:rPr lang="zh-CN" altLang="en-US" dirty="0">
                <a:latin typeface="+mn-lt"/>
                <a:ea typeface="+mn-ea"/>
                <a:cs typeface="+mn-cs"/>
              </a:rPr>
              <a:t>3</a:t>
            </a:r>
            <a:r>
              <a:rPr lang="en-US" altLang="zh-CN" dirty="0">
                <a:latin typeface="+mn-lt"/>
                <a:ea typeface="+mn-ea"/>
                <a:cs typeface="+mn-cs"/>
              </a:rPr>
              <a:t>,</a:t>
            </a:r>
            <a:r>
              <a:rPr lang="zh-CN" altLang="en-US" dirty="0">
                <a:latin typeface="+mn-lt"/>
                <a:ea typeface="+mn-ea"/>
                <a:cs typeface="+mn-cs"/>
              </a:rPr>
              <a:t>1</a:t>
            </a:r>
            <a:r>
              <a:rPr lang="en-US" altLang="zh-CN" dirty="0">
                <a:latin typeface="+mn-lt"/>
                <a:ea typeface="+mn-ea"/>
                <a:cs typeface="+mn-cs"/>
              </a:rPr>
              <a:t>,</a:t>
            </a:r>
            <a:r>
              <a:rPr lang="zh-CN" altLang="en-US" dirty="0">
                <a:latin typeface="+mn-lt"/>
                <a:ea typeface="+mn-ea"/>
                <a:cs typeface="+mn-cs"/>
              </a:rPr>
              <a:t>1</a:t>
            </a:r>
            <a:r>
              <a:rPr lang="en-US" altLang="zh-CN" dirty="0">
                <a:latin typeface="+mn-lt"/>
                <a:ea typeface="+mn-ea"/>
                <a:cs typeface="+mn-cs"/>
              </a:rPr>
              <a:t>,</a:t>
            </a:r>
            <a:r>
              <a:rPr lang="zh-CN" altLang="en-US" dirty="0">
                <a:latin typeface="+mn-lt"/>
                <a:ea typeface="+mn-ea"/>
                <a:cs typeface="+mn-cs"/>
              </a:rPr>
              <a:t>2</a:t>
            </a:r>
            <a:r>
              <a:rPr lang="en-US" altLang="zh-CN" dirty="0">
                <a:latin typeface="+mn-lt"/>
                <a:ea typeface="+mn-ea"/>
                <a:cs typeface="+mn-cs"/>
              </a:rPr>
              <a:t>,</a:t>
            </a:r>
            <a:r>
              <a:rPr lang="zh-CN" altLang="en-US" dirty="0">
                <a:latin typeface="+mn-lt"/>
                <a:ea typeface="+mn-ea"/>
                <a:cs typeface="+mn-cs"/>
              </a:rPr>
              <a:t>1</a:t>
            </a:r>
            <a:r>
              <a:rPr lang="en-US" altLang="zh-CN" dirty="0">
                <a:latin typeface="+mn-lt"/>
                <a:ea typeface="+mn-ea"/>
                <a:cs typeface="+mn-cs"/>
              </a:rPr>
              <a:t>,</a:t>
            </a:r>
            <a:r>
              <a:rPr lang="zh-CN" altLang="en-US" dirty="0">
                <a:latin typeface="+mn-lt"/>
                <a:ea typeface="+mn-ea"/>
                <a:cs typeface="+mn-cs"/>
              </a:rPr>
              <a:t>2</a:t>
            </a:r>
            <a:r>
              <a:rPr lang="en-US" altLang="zh-CN" dirty="0">
                <a:latin typeface="+mn-lt"/>
                <a:ea typeface="+mn-ea"/>
                <a:cs typeface="+mn-cs"/>
              </a:rPr>
              <a:t>,</a:t>
            </a:r>
            <a:r>
              <a:rPr lang="zh-CN" altLang="en-US" dirty="0">
                <a:latin typeface="+mn-lt"/>
                <a:ea typeface="+mn-ea"/>
                <a:cs typeface="+mn-cs"/>
              </a:rPr>
              <a:t>3</a:t>
            </a:r>
            <a:r>
              <a:rPr lang="en-US" altLang="zh-CN" dirty="0">
                <a:latin typeface="+mn-lt"/>
                <a:ea typeface="+mn-ea"/>
                <a:cs typeface="+mn-cs"/>
              </a:rPr>
              <a:t>,</a:t>
            </a:r>
            <a:r>
              <a:rPr lang="zh-CN" altLang="en-US" dirty="0">
                <a:latin typeface="+mn-lt"/>
                <a:ea typeface="+mn-ea"/>
                <a:cs typeface="+mn-cs"/>
              </a:rPr>
              <a:t>1 }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zh-CN" altLang="en-US" dirty="0">
              <a:latin typeface="+mn-lt"/>
              <a:ea typeface="+mn-ea"/>
              <a:cs typeface="+mn-cs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	</a:t>
            </a:r>
            <a:r>
              <a:rPr lang="zh-CN" altLang="en-US" dirty="0">
                <a:latin typeface="+mn-lt"/>
                <a:ea typeface="+mn-ea"/>
                <a:cs typeface="+mn-cs"/>
              </a:rPr>
              <a:t>查询：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	</a:t>
            </a:r>
            <a:r>
              <a:rPr lang="zh-CN" altLang="en-US" dirty="0">
                <a:latin typeface="+mn-lt"/>
                <a:ea typeface="+mn-ea"/>
                <a:cs typeface="+mn-cs"/>
              </a:rPr>
              <a:t>L = </a:t>
            </a:r>
            <a:r>
              <a:rPr lang="en-US" altLang="zh-CN" dirty="0">
                <a:latin typeface="+mn-lt"/>
                <a:ea typeface="+mn-ea"/>
                <a:cs typeface="+mn-cs"/>
              </a:rPr>
              <a:t>1</a:t>
            </a:r>
            <a:r>
              <a:rPr lang="zh-CN" altLang="en-US" dirty="0">
                <a:latin typeface="+mn-lt"/>
                <a:ea typeface="+mn-ea"/>
                <a:cs typeface="+mn-cs"/>
              </a:rPr>
              <a:t>，R = </a:t>
            </a:r>
            <a:r>
              <a:rPr lang="en-US" altLang="zh-CN" dirty="0">
                <a:latin typeface="+mn-lt"/>
                <a:ea typeface="+mn-ea"/>
                <a:cs typeface="+mn-cs"/>
              </a:rPr>
              <a:t>5 </a:t>
            </a:r>
            <a:r>
              <a:rPr lang="zh-CN" altLang="en-US" dirty="0">
                <a:latin typeface="+mn-lt"/>
                <a:ea typeface="+mn-ea"/>
                <a:cs typeface="+mn-cs"/>
              </a:rPr>
              <a:t>答案= 1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0" indent="0"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dirty="0">
                <a:latin typeface="+mn-lt"/>
                <a:ea typeface="+mn-ea"/>
                <a:cs typeface="+mn-cs"/>
              </a:rPr>
              <a:t>   </a:t>
            </a:r>
            <a:r>
              <a:rPr lang="en-US" altLang="zh-CN" dirty="0">
                <a:latin typeface="+mn-lt"/>
                <a:ea typeface="+mn-ea"/>
                <a:cs typeface="+mn-cs"/>
              </a:rPr>
              <a:t>	</a:t>
            </a:r>
            <a:r>
              <a:rPr lang="zh-CN" altLang="en-US" dirty="0">
                <a:latin typeface="+mn-lt"/>
                <a:ea typeface="+mn-ea"/>
                <a:cs typeface="+mn-cs"/>
              </a:rPr>
              <a:t>L = </a:t>
            </a:r>
            <a:r>
              <a:rPr lang="en-US" altLang="zh-CN" dirty="0">
                <a:latin typeface="+mn-lt"/>
                <a:ea typeface="+mn-ea"/>
                <a:cs typeface="+mn-cs"/>
              </a:rPr>
              <a:t>2</a:t>
            </a:r>
            <a:r>
              <a:rPr lang="zh-CN" altLang="en-US" dirty="0">
                <a:latin typeface="+mn-lt"/>
                <a:ea typeface="+mn-ea"/>
                <a:cs typeface="+mn-cs"/>
              </a:rPr>
              <a:t>，R = </a:t>
            </a:r>
            <a:r>
              <a:rPr lang="en-US" altLang="zh-CN" dirty="0">
                <a:latin typeface="+mn-lt"/>
                <a:ea typeface="+mn-ea"/>
                <a:cs typeface="+mn-cs"/>
              </a:rPr>
              <a:t>9 </a:t>
            </a:r>
            <a:r>
              <a:rPr lang="zh-CN" altLang="en-US" dirty="0">
                <a:latin typeface="+mn-lt"/>
                <a:ea typeface="+mn-ea"/>
                <a:cs typeface="+mn-cs"/>
              </a:rPr>
              <a:t>答案= 2。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>
            <p:custDataLst>
              <p:tags r:id="rId1"/>
            </p:custDataLst>
          </p:nvPr>
        </p:nvSpPr>
        <p:spPr bwMode="auto">
          <a:xfrm>
            <a:off x="1200153" y="2277535"/>
            <a:ext cx="1665817" cy="1631951"/>
          </a:xfrm>
          <a:prstGeom prst="rtTriangl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 bwMode="auto">
          <a:xfrm>
            <a:off x="1200153" y="2277535"/>
            <a:ext cx="1631951" cy="16319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>
                <a:solidFill>
                  <a:srgbClr val="FBFDFC"/>
                </a:solidFill>
                <a:latin typeface="字体管家娜娜体" charset="0"/>
                <a:ea typeface="字体管家娜娜体" charset="0"/>
              </a:rPr>
              <a:t>01</a:t>
            </a:r>
            <a:endParaRPr lang="zh-CN" altLang="en-US" sz="7200">
              <a:solidFill>
                <a:srgbClr val="FBFDFC"/>
              </a:solidFill>
              <a:latin typeface="字体管家娜娜体" charset="0"/>
              <a:ea typeface="字体管家娜娜体" charset="0"/>
            </a:endParaRPr>
          </a:p>
        </p:txBody>
      </p:sp>
      <p:sp>
        <p:nvSpPr>
          <p:cNvPr id="7172" name="标题 1"/>
          <p:cNvSpPr txBox="1"/>
          <p:nvPr>
            <p:custDataLst>
              <p:tags r:id="rId3"/>
            </p:custDataLst>
          </p:nvPr>
        </p:nvSpPr>
        <p:spPr>
          <a:xfrm>
            <a:off x="4368800" y="548219"/>
            <a:ext cx="3454400" cy="768349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/>
          </a:bodyPr>
          <a:lstStyle/>
          <a:p>
            <a:pPr algn="ctr" defTabSz="913765" eaLnBrk="1" hangingPunct="1"/>
            <a:r>
              <a:rPr lang="en-US" altLang="zh-CN" sz="4265" b="1" smtClean="0">
                <a:latin typeface="+mj-lt"/>
                <a:ea typeface="+mj-ea"/>
                <a:cs typeface="+mj-cs"/>
              </a:rPr>
              <a:t>CONTENTS</a:t>
            </a:r>
            <a:endParaRPr lang="en-US" altLang="zh-CN" sz="4265" b="1" smtClean="0">
              <a:latin typeface="+mj-lt"/>
              <a:ea typeface="+mj-ea"/>
              <a:cs typeface="+mj-cs"/>
            </a:endParaRPr>
          </a:p>
        </p:txBody>
      </p:sp>
      <p:sp>
        <p:nvSpPr>
          <p:cNvPr id="9" name="直角三角形 8"/>
          <p:cNvSpPr/>
          <p:nvPr>
            <p:custDataLst>
              <p:tags r:id="rId4"/>
            </p:custDataLst>
          </p:nvPr>
        </p:nvSpPr>
        <p:spPr bwMode="auto">
          <a:xfrm>
            <a:off x="5177369" y="2277535"/>
            <a:ext cx="1665817" cy="1631951"/>
          </a:xfrm>
          <a:prstGeom prst="rtTriangl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 bwMode="auto">
          <a:xfrm>
            <a:off x="5177369" y="2277535"/>
            <a:ext cx="1631951" cy="16319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>
                <a:solidFill>
                  <a:srgbClr val="FBFDFC"/>
                </a:solidFill>
                <a:latin typeface="字体管家娜娜体" charset="0"/>
                <a:ea typeface="字体管家娜娜体" charset="0"/>
              </a:rPr>
              <a:t>02</a:t>
            </a:r>
            <a:endParaRPr lang="zh-CN" altLang="en-US" sz="7200">
              <a:solidFill>
                <a:srgbClr val="FBFDFC"/>
              </a:solidFill>
              <a:latin typeface="字体管家娜娜体" charset="0"/>
              <a:ea typeface="字体管家娜娜体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6"/>
            </p:custDataLst>
          </p:nvPr>
        </p:nvSpPr>
        <p:spPr bwMode="auto">
          <a:xfrm>
            <a:off x="9156702" y="2277535"/>
            <a:ext cx="1665817" cy="1631951"/>
          </a:xfrm>
          <a:prstGeom prst="rtTriangl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 bwMode="auto">
          <a:xfrm>
            <a:off x="9156702" y="2277535"/>
            <a:ext cx="1631951" cy="16319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>
                <a:solidFill>
                  <a:srgbClr val="FBFDFC"/>
                </a:solidFill>
                <a:latin typeface="字体管家娜娜体" charset="0"/>
                <a:ea typeface="字体管家娜娜体" charset="0"/>
              </a:rPr>
              <a:t>03</a:t>
            </a:r>
            <a:endParaRPr lang="zh-CN" altLang="en-US" sz="7200">
              <a:solidFill>
                <a:srgbClr val="FBFDFC"/>
              </a:solidFill>
              <a:latin typeface="字体管家娜娜体" charset="0"/>
              <a:ea typeface="字体管家娜娜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9990" y="4135120"/>
            <a:ext cx="9199880" cy="729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latin typeface="字体管家娜娜体" charset="0"/>
                <a:ea typeface="字体管家娜娜体" charset="0"/>
              </a:rPr>
              <a:t> </a:t>
            </a:r>
            <a:r>
              <a:rPr lang="zh-CN" altLang="en-US" sz="4000">
                <a:latin typeface="字体管家娜娜体" charset="0"/>
                <a:ea typeface="字体管家娜娜体" charset="0"/>
              </a:rPr>
              <a:t>倍增                      分块                        莫队</a:t>
            </a:r>
            <a:endParaRPr lang="zh-CN" altLang="en-US" sz="4000">
              <a:latin typeface="字体管家娜娜体" charset="0"/>
              <a:ea typeface="字体管家娜娜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8005" y="4849495"/>
            <a:ext cx="122047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charset="0"/>
              <a:buChar char="p"/>
            </a:pPr>
            <a:r>
              <a:rPr lang="en-US" altLang="zh-CN" sz="2000">
                <a:latin typeface="文鼎行楷碑体_B" charset="0"/>
                <a:ea typeface="文鼎行楷碑体_B" charset="0"/>
              </a:rPr>
              <a:t>LCA</a:t>
            </a:r>
            <a:endParaRPr lang="en-US" altLang="zh-CN" sz="2000">
              <a:latin typeface="文鼎行楷碑体_B" charset="0"/>
              <a:ea typeface="文鼎行楷碑体_B" charset="0"/>
            </a:endParaRPr>
          </a:p>
          <a:p>
            <a:pPr marL="285750" indent="-285750">
              <a:buClr>
                <a:srgbClr val="FFFFFF"/>
              </a:buClr>
              <a:buFont typeface="Wingdings" charset="0"/>
              <a:buChar char="p"/>
            </a:pPr>
            <a:r>
              <a:rPr lang="en-US" altLang="zh-CN" sz="2000">
                <a:latin typeface="文鼎行楷碑体_B" charset="0"/>
                <a:ea typeface="文鼎行楷碑体_B" charset="0"/>
              </a:rPr>
              <a:t>ST</a:t>
            </a:r>
            <a:r>
              <a:rPr lang="zh-CN" altLang="en-US" sz="2000">
                <a:latin typeface="文鼎行楷碑体_B" charset="0"/>
                <a:ea typeface="文鼎行楷碑体_B" charset="0"/>
              </a:rPr>
              <a:t>表</a:t>
            </a:r>
            <a:endParaRPr lang="zh-CN" altLang="en-US" sz="2000">
              <a:latin typeface="文鼎行楷碑体_B" charset="0"/>
              <a:ea typeface="文鼎行楷碑体_B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7050" y="4886960"/>
            <a:ext cx="153289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charset="0"/>
              <a:buChar char="p"/>
            </a:pPr>
            <a:r>
              <a:rPr lang="zh-CN" altLang="en-US" sz="2000">
                <a:latin typeface="文鼎行楷碑体_B" charset="0"/>
                <a:ea typeface="文鼎行楷碑体_B" charset="0"/>
              </a:rPr>
              <a:t>分块查找</a:t>
            </a:r>
            <a:endParaRPr lang="zh-CN" altLang="en-US" sz="2000">
              <a:latin typeface="文鼎行楷碑体_B" charset="0"/>
              <a:ea typeface="文鼎行楷碑体_B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2940" y="4902200"/>
            <a:ext cx="248475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charset="0"/>
              <a:buChar char="p"/>
            </a:pPr>
            <a:r>
              <a:rPr lang="zh-CN" altLang="en-US" sz="2000">
                <a:latin typeface="文鼎行楷碑体_B" charset="0"/>
                <a:ea typeface="文鼎行楷碑体_B" charset="0"/>
              </a:rPr>
              <a:t>无修改莫队</a:t>
            </a:r>
            <a:endParaRPr lang="zh-CN" altLang="en-US" sz="2000">
              <a:latin typeface="文鼎行楷碑体_B" charset="0"/>
              <a:ea typeface="文鼎行楷碑体_B" charset="0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1564640" y="1835785"/>
            <a:ext cx="8324850" cy="2680970"/>
          </a:xfrm>
        </p:spPr>
        <p:txBody>
          <a:bodyPr/>
          <a:p>
            <a:r>
              <a:rPr lang="zh-CN" sz="2800"/>
              <a:t>方法一</a:t>
            </a:r>
            <a:endParaRPr lang="zh-CN" sz="2800"/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暴力访问区间求解</a:t>
            </a:r>
            <a:endParaRPr lang="zh-CN" altLang="en-US" sz="2400"/>
          </a:p>
          <a:p>
            <a:pPr lvl="1"/>
            <a:endParaRPr lang="zh-CN" altLang="en-US" sz="2800"/>
          </a:p>
          <a:p>
            <a:pPr lvl="1"/>
            <a:r>
              <a:rPr lang="zh-CN" altLang="en-US" sz="2400"/>
              <a:t>复杂度：</a:t>
            </a:r>
            <a:r>
              <a:rPr lang="en-US" altLang="zh-CN" sz="2400"/>
              <a:t>O</a:t>
            </a:r>
            <a:r>
              <a:rPr lang="zh-CN" altLang="en-US" sz="2400"/>
              <a:t>（</a:t>
            </a:r>
            <a:r>
              <a:rPr lang="en-US" altLang="zh-CN" sz="2400"/>
              <a:t>N * M</a:t>
            </a:r>
            <a:r>
              <a:rPr lang="zh-CN" altLang="en-US" sz="2400"/>
              <a:t>）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内容占位符 3"/>
          <p:cNvSpPr/>
          <p:nvPr/>
        </p:nvSpPr>
        <p:spPr>
          <a:xfrm>
            <a:off x="1524000" y="4187825"/>
            <a:ext cx="8324850" cy="2680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96317" y="608119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69367" y="608119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1689735" y="633730"/>
            <a:ext cx="8324850" cy="2680970"/>
          </a:xfrm>
        </p:spPr>
        <p:txBody>
          <a:bodyPr/>
          <a:p>
            <a:r>
              <a:rPr lang="zh-CN" sz="2800"/>
              <a:t>方法二</a:t>
            </a:r>
            <a:endParaRPr lang="en-US" altLang="zh-CN" sz="2800"/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莫队</a:t>
            </a:r>
            <a:endParaRPr lang="zh-CN" altLang="en-US" sz="2400"/>
          </a:p>
          <a:p>
            <a:pPr lvl="1"/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内容占位符 3"/>
          <p:cNvSpPr/>
          <p:nvPr/>
        </p:nvSpPr>
        <p:spPr>
          <a:xfrm>
            <a:off x="1524000" y="4187825"/>
            <a:ext cx="8324850" cy="2680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44820" y="248704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简单介绍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431925" y="3808730"/>
            <a:ext cx="9875520" cy="230759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zh-CN" altLang="en-US" dirty="0">
                <a:latin typeface="+mn-lt"/>
                <a:ea typeface="+mn-ea"/>
                <a:cs typeface="+mn-cs"/>
              </a:rPr>
              <a:t>莫队算法仅仅调整我们处理查询的顺序。我们得到了M个查询，我们将把查询以一个特定的顺序进行重新排序，然后处理它们。显然，这是一个离线算法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基本思想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49985" y="1559560"/>
            <a:ext cx="10735310" cy="475742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zh-CN" altLang="en-US" dirty="0">
                <a:latin typeface="+mn-lt"/>
                <a:ea typeface="+mn-ea"/>
                <a:cs typeface="+mn-cs"/>
              </a:rPr>
              <a:t>每个查询都有L和R，我们称呼其为“起点”和“终点”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zh-CN" altLang="en-US" dirty="0">
                <a:latin typeface="+mn-lt"/>
                <a:ea typeface="+mn-ea"/>
                <a:cs typeface="+mn-cs"/>
              </a:rPr>
              <a:t>让我们将给定的输入数组分为块。每一块的大小为    。每个“起点”落入其中的一块。每个“终点”也落入其中的一块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zh-CN" altLang="en-US" dirty="0">
                <a:latin typeface="+mn-lt"/>
                <a:ea typeface="+mn-ea"/>
                <a:cs typeface="+mn-cs"/>
              </a:rPr>
              <a:t>如果某查询的“起点”落在第p块中，则该查询属于第p块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zh-CN" altLang="en-US" dirty="0">
                <a:latin typeface="+mn-lt"/>
                <a:ea typeface="+mn-ea"/>
                <a:cs typeface="+mn-cs"/>
              </a:rPr>
              <a:t>该算法将处理第1块中的查询，然后处理第2块中的查询</a:t>
            </a:r>
            <a:r>
              <a:rPr lang="en-US" altLang="zh-CN" dirty="0">
                <a:latin typeface="+mn-lt"/>
                <a:ea typeface="+mn-ea"/>
                <a:cs typeface="+mn-cs"/>
              </a:rPr>
              <a:t>……</a:t>
            </a:r>
            <a:r>
              <a:rPr lang="zh-CN" altLang="en-US" dirty="0">
                <a:latin typeface="+mn-lt"/>
                <a:ea typeface="+mn-ea"/>
                <a:cs typeface="+mn-cs"/>
              </a:rPr>
              <a:t>最后直到第        块。我们已经有一个顺序、查询按照所在的块升序排列。可以有很多的查询属于同一块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92590" y="2493010"/>
          <a:ext cx="690880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292100" imgH="228600" progId="Equation.KSEE3">
                  <p:embed/>
                </p:oleObj>
              </mc:Choice>
              <mc:Fallback>
                <p:oleObj name="" r:id="rId3" imgW="292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92590" y="2493010"/>
                        <a:ext cx="690880" cy="5410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4765" y="5055870"/>
          <a:ext cx="690880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292100" imgH="228600" progId="Equation.KSEE3">
                  <p:embed/>
                </p:oleObj>
              </mc:Choice>
              <mc:Fallback>
                <p:oleObj name="" r:id="rId5" imgW="292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4765" y="5055870"/>
                        <a:ext cx="690880" cy="5410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57850" y="547370"/>
            <a:ext cx="2030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排序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49985" y="1559560"/>
            <a:ext cx="10735310" cy="4757420"/>
          </a:xfrm>
          <a:prstGeom prst="rect">
            <a:avLst/>
          </a:prstGeom>
        </p:spPr>
        <p:txBody>
          <a:bodyPr>
            <a:normAutofit fontScale="8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zh-CN" altLang="en-US" dirty="0">
                <a:latin typeface="+mn-lt"/>
                <a:ea typeface="+mn-ea"/>
                <a:cs typeface="+mn-cs"/>
              </a:rPr>
              <a:t>所有的询问首先按照所在块的编号升序排列，如果编号相同，则按R值升序排列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zh-CN" altLang="en-US" dirty="0">
                <a:latin typeface="+mn-lt"/>
                <a:ea typeface="+mn-ea"/>
                <a:cs typeface="+mn-cs"/>
              </a:rPr>
              <a:t>  例如考虑如下的询问，假设我们会有3个大小为3的块（0-2,3-5,6-8）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	</a:t>
            </a:r>
            <a:r>
              <a:rPr lang="zh-CN" altLang="en-US" dirty="0">
                <a:latin typeface="+mn-lt"/>
                <a:ea typeface="+mn-ea"/>
                <a:cs typeface="+mn-cs"/>
              </a:rPr>
              <a:t> {0, 3} {1, 7} {2, 8} {7, 8} {4, 8} {4, 4} {1, 2} 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dirty="0">
                <a:latin typeface="+mn-lt"/>
                <a:ea typeface="+mn-ea"/>
                <a:cs typeface="+mn-cs"/>
              </a:rPr>
              <a:t> 让我们先根据所在块的编号重新排列它们  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dirty="0">
                <a:latin typeface="+mn-lt"/>
                <a:ea typeface="+mn-ea"/>
                <a:cs typeface="+mn-cs"/>
              </a:rPr>
              <a:t>{0, 3} {1, 7} {2, 8} {1, 2} （|）{4, 8} {4, 4}（|） {7, 8}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dirty="0">
                <a:latin typeface="+mn-lt"/>
                <a:ea typeface="+mn-ea"/>
                <a:cs typeface="+mn-cs"/>
              </a:rPr>
              <a:t> 现在我们按照R的值重新排列  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dirty="0">
                <a:latin typeface="+mn-lt"/>
                <a:ea typeface="+mn-ea"/>
                <a:cs typeface="+mn-cs"/>
              </a:rPr>
              <a:t>{1, 2} {0, 3} {1, 7} {2, 8}（|） {4, 4} {4, 8}（|） {7, 8} 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7850" y="547370"/>
            <a:ext cx="2030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复杂度分析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49985" y="1560195"/>
            <a:ext cx="10735310" cy="239966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zh-CN" altLang="en-US" dirty="0">
                <a:latin typeface="+mn-lt"/>
                <a:ea typeface="+mn-ea"/>
                <a:cs typeface="+mn-cs"/>
              </a:rPr>
              <a:t>对于每一个块，指针移动效率接近</a:t>
            </a:r>
            <a:r>
              <a:rPr lang="en-US" altLang="zh-CN" dirty="0">
                <a:latin typeface="+mn-lt"/>
                <a:ea typeface="+mn-ea"/>
                <a:cs typeface="+mn-cs"/>
              </a:rPr>
              <a:t>O</a:t>
            </a:r>
            <a:r>
              <a:rPr lang="zh-CN" altLang="en-US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dirty="0">
                <a:latin typeface="+mn-lt"/>
                <a:ea typeface="+mn-ea"/>
                <a:cs typeface="+mn-cs"/>
              </a:rPr>
              <a:t>N</a:t>
            </a:r>
            <a:r>
              <a:rPr lang="zh-CN" altLang="en-US" dirty="0">
                <a:latin typeface="+mn-lt"/>
                <a:ea typeface="+mn-ea"/>
                <a:cs typeface="+mn-cs"/>
              </a:rPr>
              <a:t>）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zh-CN" altLang="en-US" dirty="0">
                <a:latin typeface="+mn-lt"/>
                <a:ea typeface="+mn-ea"/>
                <a:cs typeface="+mn-cs"/>
              </a:rPr>
              <a:t>一共       个块 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	</a:t>
            </a:r>
            <a:r>
              <a:rPr lang="zh-CN" altLang="en-US" dirty="0">
                <a:latin typeface="+mn-lt"/>
                <a:ea typeface="+mn-ea"/>
                <a:cs typeface="+mn-cs"/>
              </a:rPr>
              <a:t>故复杂度为</a:t>
            </a:r>
            <a:r>
              <a:rPr lang="en-US" altLang="zh-CN" dirty="0">
                <a:latin typeface="+mn-lt"/>
                <a:ea typeface="+mn-ea"/>
                <a:cs typeface="+mn-cs"/>
              </a:rPr>
              <a:t>O</a:t>
            </a:r>
            <a:r>
              <a:rPr lang="zh-CN" altLang="en-US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dirty="0">
                <a:latin typeface="+mn-lt"/>
                <a:ea typeface="+mn-ea"/>
                <a:cs typeface="+mn-cs"/>
              </a:rPr>
              <a:t>N*        </a:t>
            </a:r>
            <a:r>
              <a:rPr lang="zh-CN" altLang="en-US" dirty="0">
                <a:latin typeface="+mn-lt"/>
                <a:ea typeface="+mn-ea"/>
                <a:cs typeface="+mn-cs"/>
              </a:rPr>
              <a:t>）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7850" y="547370"/>
            <a:ext cx="2030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6460" y="2493010"/>
          <a:ext cx="690880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292100" imgH="228600" progId="Equation.KSEE3">
                  <p:embed/>
                </p:oleObj>
              </mc:Choice>
              <mc:Fallback>
                <p:oleObj name="" r:id="rId3" imgW="292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6460" y="2493010"/>
                        <a:ext cx="690880" cy="5410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84750" y="3228975"/>
          <a:ext cx="690880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92100" imgH="228600" progId="Equation.KSEE3">
                  <p:embed/>
                </p:oleObj>
              </mc:Choice>
              <mc:Fallback>
                <p:oleObj name="" r:id="rId5" imgW="292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4750" y="3228975"/>
                        <a:ext cx="690880" cy="5410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19935" y="4154805"/>
            <a:ext cx="18580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适用范围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2816225" y="4733290"/>
            <a:ext cx="59842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该算法是离线的，这意味着当我们被强制按照特定的顺序查询时，我们不能再使用它。这也意味着当有更新操作时我们不能用这个算法。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小Z的袜子</a:t>
            </a:r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51804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341120" y="171894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en-US" altLang="zh-CN" dirty="0">
                <a:latin typeface="+mn-lt"/>
                <a:ea typeface="+mn-ea"/>
                <a:cs typeface="+mn-cs"/>
              </a:rPr>
              <a:t>         </a:t>
            </a:r>
            <a:r>
              <a:rPr lang="zh-CN" altLang="en-US" dirty="0">
                <a:latin typeface="+mn-lt"/>
                <a:ea typeface="+mn-ea"/>
                <a:cs typeface="+mn-cs"/>
              </a:rPr>
              <a:t>小</a:t>
            </a:r>
            <a:r>
              <a:rPr lang="en-US" altLang="zh-CN" dirty="0">
                <a:latin typeface="+mn-lt"/>
                <a:ea typeface="+mn-ea"/>
                <a:cs typeface="+mn-cs"/>
              </a:rPr>
              <a:t>Z</a:t>
            </a:r>
            <a:r>
              <a:rPr lang="zh-CN" altLang="en-US" dirty="0">
                <a:latin typeface="+mn-lt"/>
                <a:ea typeface="+mn-ea"/>
                <a:cs typeface="+mn-cs"/>
              </a:rPr>
              <a:t>有</a:t>
            </a:r>
            <a:r>
              <a:rPr lang="en-US" altLang="zh-CN" dirty="0">
                <a:latin typeface="+mn-lt"/>
                <a:ea typeface="+mn-ea"/>
                <a:cs typeface="+mn-cs"/>
              </a:rPr>
              <a:t>n</a:t>
            </a:r>
            <a:r>
              <a:rPr lang="zh-CN" altLang="en-US" dirty="0">
                <a:latin typeface="+mn-lt"/>
                <a:ea typeface="+mn-ea"/>
                <a:cs typeface="+mn-cs"/>
              </a:rPr>
              <a:t>只颜色很多的袜子，将袜子</a:t>
            </a:r>
            <a:r>
              <a:rPr lang="en-US" altLang="zh-CN" dirty="0">
                <a:latin typeface="+mn-lt"/>
                <a:ea typeface="+mn-ea"/>
                <a:cs typeface="+mn-cs"/>
              </a:rPr>
              <a:t>1-N</a:t>
            </a:r>
            <a:r>
              <a:rPr lang="zh-CN" altLang="en-US" dirty="0">
                <a:latin typeface="+mn-lt"/>
                <a:ea typeface="+mn-ea"/>
                <a:cs typeface="+mn-cs"/>
              </a:rPr>
              <a:t>进行标号，从第</a:t>
            </a:r>
            <a:r>
              <a:rPr lang="en-US" altLang="zh-CN" dirty="0">
                <a:latin typeface="+mn-lt"/>
                <a:ea typeface="+mn-ea"/>
                <a:cs typeface="+mn-cs"/>
              </a:rPr>
              <a:t>L</a:t>
            </a:r>
            <a:r>
              <a:rPr lang="zh-CN" altLang="en-US" dirty="0">
                <a:latin typeface="+mn-lt"/>
                <a:ea typeface="+mn-ea"/>
                <a:cs typeface="+mn-cs"/>
              </a:rPr>
              <a:t>只到第</a:t>
            </a:r>
            <a:r>
              <a:rPr lang="en-US" altLang="zh-CN" dirty="0">
                <a:latin typeface="+mn-lt"/>
                <a:ea typeface="+mn-ea"/>
                <a:cs typeface="+mn-cs"/>
              </a:rPr>
              <a:t>R</a:t>
            </a:r>
            <a:r>
              <a:rPr lang="zh-CN" altLang="en-US" dirty="0">
                <a:latin typeface="+mn-lt"/>
                <a:ea typeface="+mn-ea"/>
                <a:cs typeface="+mn-cs"/>
              </a:rPr>
              <a:t>只中选一对袜子，问得到相同颜色的袜子的概率为多少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	</a:t>
            </a:r>
            <a:r>
              <a:rPr lang="zh-CN" altLang="en-US" dirty="0">
                <a:latin typeface="+mn-lt"/>
                <a:ea typeface="+mn-ea"/>
                <a:cs typeface="+mn-cs"/>
              </a:rPr>
              <a:t>N,M ≤ 50000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18960" y="1729740"/>
            <a:ext cx="4389120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6 4</a:t>
            </a:r>
            <a:endParaRPr lang="zh-CN" altLang="en-US" sz="4400"/>
          </a:p>
          <a:p>
            <a:r>
              <a:rPr lang="zh-CN" altLang="en-US" sz="4400"/>
              <a:t>1 2 3 3 3 2</a:t>
            </a:r>
            <a:endParaRPr lang="zh-CN" altLang="en-US" sz="4400"/>
          </a:p>
          <a:p>
            <a:r>
              <a:rPr lang="zh-CN" altLang="en-US" sz="4400"/>
              <a:t>2 6    </a:t>
            </a:r>
            <a:r>
              <a:rPr lang="en-US" altLang="zh-CN" sz="4400"/>
              <a:t>=&gt;</a:t>
            </a:r>
            <a:endParaRPr lang="zh-CN" altLang="en-US" sz="4400"/>
          </a:p>
          <a:p>
            <a:r>
              <a:rPr lang="zh-CN" altLang="en-US" sz="4400"/>
              <a:t>1 3</a:t>
            </a:r>
            <a:r>
              <a:rPr lang="zh-CN" altLang="en-US" sz="4400">
                <a:sym typeface="+mn-ea"/>
              </a:rPr>
              <a:t>    </a:t>
            </a:r>
            <a:r>
              <a:rPr lang="en-US" altLang="zh-CN" sz="4400">
                <a:sym typeface="+mn-ea"/>
              </a:rPr>
              <a:t>=&gt;</a:t>
            </a:r>
            <a:endParaRPr lang="zh-CN" altLang="en-US" sz="4400"/>
          </a:p>
          <a:p>
            <a:r>
              <a:rPr lang="zh-CN" altLang="en-US" sz="4400"/>
              <a:t>3 5</a:t>
            </a:r>
            <a:r>
              <a:rPr lang="zh-CN" altLang="en-US" sz="4400">
                <a:sym typeface="+mn-ea"/>
              </a:rPr>
              <a:t>    </a:t>
            </a:r>
            <a:r>
              <a:rPr lang="en-US" altLang="zh-CN" sz="4400">
                <a:sym typeface="+mn-ea"/>
              </a:rPr>
              <a:t>=&gt;</a:t>
            </a:r>
            <a:endParaRPr lang="zh-CN" altLang="en-US" sz="4400"/>
          </a:p>
          <a:p>
            <a:r>
              <a:rPr lang="zh-CN" altLang="en-US" sz="4400"/>
              <a:t>1 6</a:t>
            </a:r>
            <a:r>
              <a:rPr lang="zh-CN" altLang="en-US" sz="4400">
                <a:sym typeface="+mn-ea"/>
              </a:rPr>
              <a:t>    </a:t>
            </a:r>
            <a:r>
              <a:rPr lang="en-US" altLang="zh-CN" sz="4400">
                <a:sym typeface="+mn-ea"/>
              </a:rPr>
              <a:t>=&gt;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9235440" y="3086100"/>
            <a:ext cx="2286000" cy="2773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2/5</a:t>
            </a:r>
            <a:endParaRPr lang="zh-CN" altLang="en-US" sz="4400"/>
          </a:p>
          <a:p>
            <a:r>
              <a:rPr lang="zh-CN" altLang="en-US" sz="4400"/>
              <a:t>0/1</a:t>
            </a:r>
            <a:endParaRPr lang="zh-CN" altLang="en-US" sz="4400"/>
          </a:p>
          <a:p>
            <a:r>
              <a:rPr lang="zh-CN" altLang="en-US" sz="4400"/>
              <a:t>1/1</a:t>
            </a:r>
            <a:endParaRPr lang="zh-CN" altLang="en-US" sz="4400"/>
          </a:p>
          <a:p>
            <a:r>
              <a:rPr lang="zh-CN" altLang="en-US" sz="4400"/>
              <a:t>4/15</a:t>
            </a:r>
            <a:endParaRPr lang="zh-CN" altLang="en-US" sz="44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35075" y="1485900"/>
            <a:ext cx="941959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ClrTx/>
              <a:buFont typeface="Arial" charset="0"/>
              <a:buChar char="•"/>
            </a:pPr>
            <a:r>
              <a:rPr lang="zh-CN" altLang="en-US" sz="2800"/>
              <a:t>对于一个区间</a:t>
            </a:r>
            <a:r>
              <a:rPr lang="en-US" altLang="zh-CN" sz="2800"/>
              <a:t>[ l , r ] </a:t>
            </a:r>
            <a:r>
              <a:rPr lang="zh-CN" altLang="en-US" sz="2800"/>
              <a:t>我们要求的答案为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ClrTx/>
              <a:buFont typeface="Arial" charset="0"/>
              <a:buChar char="•"/>
            </a:pPr>
            <a:endParaRPr lang="zh-CN" altLang="en-US" sz="280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分析</a:t>
            </a:r>
            <a:endParaRPr lang="zh-CN" altLang="en-US" dirty="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5755" y="2681605"/>
          <a:ext cx="1830705" cy="266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444500" imgH="647700" progId="Equation.KSEE3">
                  <p:embed/>
                </p:oleObj>
              </mc:Choice>
              <mc:Fallback>
                <p:oleObj name="" r:id="rId2" imgW="444500" imgH="647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65755" y="2681605"/>
                        <a:ext cx="1830705" cy="266763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81395" y="3375660"/>
            <a:ext cx="39624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</a:t>
            </a:r>
            <a:r>
              <a:rPr lang="zh-CN" altLang="en-US" sz="2400"/>
              <a:t>其中</a:t>
            </a:r>
            <a:r>
              <a:rPr lang="en-US" altLang="zh-CN" sz="2400"/>
              <a:t>i</a:t>
            </a:r>
            <a:r>
              <a:rPr lang="zh-CN" altLang="en-US" sz="2400"/>
              <a:t>表示所有的颜色 </a:t>
            </a:r>
            <a:r>
              <a:rPr lang="en-US" altLang="zh-CN" sz="2400"/>
              <a:t>x</a:t>
            </a:r>
            <a:r>
              <a:rPr lang="zh-CN" altLang="en-US" sz="2400"/>
              <a:t>表示这段区间颜色</a:t>
            </a:r>
            <a:r>
              <a:rPr lang="en-US" altLang="zh-CN" sz="2400"/>
              <a:t>i</a:t>
            </a:r>
            <a:r>
              <a:rPr lang="zh-CN" altLang="en-US" sz="2400"/>
              <a:t>出现的次数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分析</a:t>
            </a:r>
            <a:endParaRPr lang="zh-CN" altLang="en-US" dirty="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070" y="1799590"/>
          <a:ext cx="5476875" cy="357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2336800" imgH="1524000" progId="Equation.KSEE3">
                  <p:embed/>
                </p:oleObj>
              </mc:Choice>
              <mc:Fallback>
                <p:oleObj name="" r:id="rId2" imgW="2336800" imgH="152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7070" y="1799590"/>
                        <a:ext cx="5476875" cy="357314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477000" y="1851660"/>
            <a:ext cx="537972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zh-CN" altLang="en-US" sz="2800"/>
              <a:t>假设已知</a:t>
            </a:r>
            <a:r>
              <a:rPr lang="en-US" altLang="zh-CN" sz="2800"/>
              <a:t>[ l , r ]</a:t>
            </a:r>
            <a:r>
              <a:rPr lang="zh-CN" altLang="en-US" sz="2800"/>
              <a:t>的值为</a:t>
            </a:r>
            <a:r>
              <a:rPr lang="en-US" altLang="zh-CN" sz="2800"/>
              <a:t>sum </a:t>
            </a:r>
            <a:endParaRPr lang="en-US" altLang="zh-CN" sz="2800"/>
          </a:p>
          <a:p>
            <a:pPr marL="457200" indent="-457200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zh-CN" altLang="en-US" sz="2800"/>
              <a:t>需要求</a:t>
            </a:r>
            <a:r>
              <a:rPr lang="en-US" altLang="zh-CN" sz="2800"/>
              <a:t>[ l , r+1 ]</a:t>
            </a:r>
            <a:endParaRPr lang="en-US" altLang="zh-CN" sz="2800"/>
          </a:p>
          <a:p>
            <a:pPr marL="457200" indent="-457200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zh-CN" altLang="en-US" sz="2800"/>
              <a:t>设编号为</a:t>
            </a:r>
            <a:r>
              <a:rPr lang="en-US" altLang="zh-CN" sz="2800"/>
              <a:t>r+1</a:t>
            </a:r>
            <a:r>
              <a:rPr lang="zh-CN" altLang="en-US" sz="2800"/>
              <a:t>的袜子的颜色为</a:t>
            </a:r>
            <a:r>
              <a:rPr lang="en-US" altLang="zh-CN" sz="2800"/>
              <a:t>Y</a:t>
            </a:r>
            <a:endParaRPr lang="en-US" altLang="zh-CN" sz="2800"/>
          </a:p>
          <a:p>
            <a:pPr marL="457200" indent="-457200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en-US" altLang="zh-CN" sz="2800">
                <a:sym typeface="+mn-ea"/>
              </a:rPr>
              <a:t>[ l , r ]</a:t>
            </a:r>
            <a:r>
              <a:rPr lang="zh-CN" altLang="en-US" sz="2800">
                <a:sym typeface="+mn-ea"/>
              </a:rPr>
              <a:t>中颜色为</a:t>
            </a:r>
            <a:r>
              <a:rPr lang="en-US" altLang="zh-CN" sz="2800">
                <a:sym typeface="+mn-ea"/>
              </a:rPr>
              <a:t>Y</a:t>
            </a:r>
            <a:r>
              <a:rPr lang="zh-CN" altLang="en-US" sz="2800">
                <a:sym typeface="+mn-ea"/>
              </a:rPr>
              <a:t>的数量为</a:t>
            </a:r>
            <a:r>
              <a:rPr lang="en-US" altLang="zh-CN" sz="2800">
                <a:sym typeface="+mn-ea"/>
              </a:rPr>
              <a:t>x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50315" y="1333500"/>
            <a:ext cx="941959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ClrTx/>
              <a:buFont typeface="Arial" charset="0"/>
              <a:buChar char="•"/>
            </a:pPr>
            <a:r>
              <a:rPr lang="en-US" altLang="zh-CN" sz="2800">
                <a:sym typeface="+mn-ea"/>
              </a:rPr>
              <a:t>由[ l , r ]得到[ l-1 , r ],[ l , r-1 ],[ l+1 , r ]的方法是类似的,都可以O(1)完成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ClrTx/>
              <a:buFont typeface="Arial" charset="0"/>
              <a:buChar char="•"/>
            </a:pPr>
            <a:r>
              <a:rPr lang="zh-CN" altLang="en-US" sz="2800"/>
              <a:t>如果已知[ l , r ]的答案，要求[ </a:t>
            </a:r>
            <a:r>
              <a:rPr lang="en-US" altLang="zh-CN" sz="2800"/>
              <a:t>l' </a:t>
            </a:r>
            <a:r>
              <a:rPr lang="zh-CN" altLang="en-US" sz="2800"/>
              <a:t>, </a:t>
            </a:r>
            <a:r>
              <a:rPr lang="en-US" altLang="zh-CN" sz="2800"/>
              <a:t>r' </a:t>
            </a:r>
            <a:r>
              <a:rPr lang="zh-CN" altLang="en-US" sz="2800"/>
              <a:t>]的答案，我们很容易通过| l–l</a:t>
            </a:r>
            <a:r>
              <a:rPr lang="en-US" altLang="zh-CN" sz="2800"/>
              <a:t>' </a:t>
            </a:r>
            <a:r>
              <a:rPr lang="zh-CN" altLang="en-US" sz="2800"/>
              <a:t>|+| r–r</a:t>
            </a:r>
            <a:r>
              <a:rPr lang="en-US" altLang="zh-CN" sz="2800"/>
              <a:t>' </a:t>
            </a:r>
            <a:r>
              <a:rPr lang="zh-CN" altLang="en-US" sz="2800"/>
              <a:t>|次转移内求得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ClrTx/>
              <a:buFont typeface="Arial" charset="0"/>
              <a:buChar char="•"/>
            </a:pPr>
            <a:r>
              <a:rPr lang="zh-CN" altLang="en-US" sz="2800"/>
              <a:t>将n个数分成sqrt(n)块。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ClrTx/>
              <a:buFont typeface="Arial" charset="0"/>
              <a:buChar char="•"/>
            </a:pPr>
            <a:r>
              <a:rPr lang="zh-CN" altLang="en-US" sz="2800"/>
              <a:t>按区间排序，以左端点所在块内为第一关键字，右端点为第二关键字，进行排序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ClrTx/>
              <a:buFont typeface="Arial" charset="0"/>
              <a:buChar char="•"/>
            </a:pPr>
            <a:r>
              <a:rPr lang="zh-CN" altLang="en-US" sz="2800"/>
              <a:t>然后按这个排序直接暴力</a:t>
            </a:r>
            <a:endParaRPr lang="zh-CN" altLang="en-US" sz="280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35075" y="1836420"/>
            <a:ext cx="9419590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ClrTx/>
              <a:buFont typeface="Arial" charset="0"/>
              <a:buChar char="•"/>
            </a:pPr>
            <a:r>
              <a:rPr lang="zh-CN" altLang="en-US" sz="2800"/>
              <a:t>i与i+1在同一块内，r单调递增，所以r是O(n)的。由于有n^0.5块,所以这一部分时间复杂度是n^1.5。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ClrTx/>
              <a:buFont typeface="Arial" charset="0"/>
              <a:buChar char="•"/>
            </a:pPr>
            <a:r>
              <a:rPr lang="zh-CN" altLang="en-US" sz="2800"/>
              <a:t>i与i+1跨越一块，r最多变化n，由于有n^0.5块，所以这一部分时间复杂度是n^1.5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ClrTx/>
              <a:buFont typeface="Arial" charset="0"/>
              <a:buChar char="•"/>
            </a:pPr>
            <a:r>
              <a:rPr lang="zh-CN" altLang="en-US" sz="2800"/>
              <a:t>i与i+1在同一块内时变化不超过n^0.5，跨越一块也不会超过n^0.5，忽略*2。由于有n个数，所以时间复杂度是n^1.5</a:t>
            </a:r>
            <a:endParaRPr lang="zh-CN" altLang="en-US" sz="280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22960" y="2874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复杂度证明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860800" y="3206401"/>
            <a:ext cx="6537600" cy="1374067"/>
          </a:xfrm>
        </p:spPr>
        <p:txBody>
          <a:bodyPr wrap="square">
            <a:normAutofit/>
          </a:bodyPr>
          <a:lstStyle/>
          <a:p>
            <a:r>
              <a:rPr lang="zh-CN" altLang="en-US" sz="6000">
                <a:latin typeface="字体管家娜娜体" charset="0"/>
                <a:ea typeface="字体管家娜娜体" charset="0"/>
                <a:sym typeface="+mn-ea"/>
              </a:rPr>
              <a:t>倍增</a:t>
            </a:r>
            <a:r>
              <a:rPr lang="en-US" altLang="zh-CN" sz="6000">
                <a:latin typeface="字体管家娜娜体" charset="0"/>
                <a:ea typeface="字体管家娜娜体" charset="0"/>
                <a:sym typeface="+mn-ea"/>
              </a:rPr>
              <a:t>LCA</a:t>
            </a:r>
            <a:r>
              <a:rPr lang="zh-CN" altLang="en-US" sz="6000">
                <a:latin typeface="字体管家娜娜体" charset="0"/>
                <a:ea typeface="字体管家娜娜体" charset="0"/>
                <a:sym typeface="+mn-ea"/>
              </a:rPr>
              <a:t> </a:t>
            </a:r>
            <a:endParaRPr lang="zh-CN" altLang="en-US" sz="6000" dirty="0">
              <a:latin typeface="字体管家娜娜体" charset="0"/>
              <a:ea typeface="字体管家娜娜体" charset="0"/>
              <a:cs typeface="+mj-cs"/>
              <a:sym typeface="+mn-ea"/>
            </a:endParaRPr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2872319" y="1604433"/>
            <a:ext cx="6538383" cy="1600200"/>
          </a:xfrm>
          <a:prstGeom prst="rect">
            <a:avLst/>
          </a:prstGeom>
          <a:noFill/>
        </p:spPr>
        <p:txBody>
          <a:bodyPr wrap="square">
            <a:normAutofit fontScale="80000"/>
          </a:bodyPr>
          <a:lstStyle/>
          <a:p>
            <a:pPr rt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kern="0" dirty="0">
                <a:solidFill>
                  <a:schemeClr val="tx1">
                    <a:alpha val="28000"/>
                  </a:schemeClr>
                </a:solidFill>
                <a:latin typeface="字体管家娜娜体" charset="0"/>
                <a:ea typeface="字体管家娜娜体" charset="0"/>
                <a:cs typeface="+mn-cs"/>
              </a:rPr>
              <a:t>   PART   ONE</a:t>
            </a:r>
            <a:endParaRPr lang="zh-CN" altLang="en-US" sz="9600" kern="0" dirty="0">
              <a:solidFill>
                <a:schemeClr val="tx1">
                  <a:alpha val="28000"/>
                </a:schemeClr>
              </a:solidFill>
              <a:latin typeface="字体管家娜娜体" charset="0"/>
              <a:ea typeface="字体管家娜娜体" charset="0"/>
              <a:cs typeface="+mn-cs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5568953" y="4883153"/>
            <a:ext cx="1200151" cy="1200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57500" lnSpcReduction="20000"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mtClean="0">
                <a:solidFill>
                  <a:schemeClr val="tx1"/>
                </a:solidFill>
              </a:rPr>
              <a:t>1</a:t>
            </a:r>
            <a:endParaRPr lang="en-US" altLang="zh-CN" sz="8000" smtClean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410842"/>
            <a:ext cx="10515600" cy="1535485"/>
          </a:xfrm>
        </p:spPr>
        <p:txBody>
          <a:bodyPr vert="horz" wrap="square" lIns="121920" tIns="60960" rIns="121920" bIns="60960" anchor="b" anchorCtr="0">
            <a:normAutofit/>
          </a:bodyPr>
          <a:lstStyle/>
          <a:p>
            <a:r>
              <a:rPr lang="en-US" altLang="zh-CN" smtClean="0">
                <a:solidFill>
                  <a:srgbClr val="FBFDFC"/>
                </a:solidFill>
              </a:rPr>
              <a:t>THANK YOU</a:t>
            </a:r>
            <a:endParaRPr lang="en-US" altLang="zh-CN" smtClean="0">
              <a:solidFill>
                <a:srgbClr val="FBFDFC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098040" y="4106545"/>
            <a:ext cx="8526145" cy="43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简单介绍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68680" y="1824990"/>
            <a:ext cx="10515600" cy="85471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>
              <a:buClr>
                <a:schemeClr val="accent1"/>
              </a:buClr>
              <a:buSzPct val="80000"/>
              <a:buFont typeface="Wingdings" pitchFamily="2" charset="2"/>
              <a:buChar char="£"/>
            </a:pPr>
            <a:r>
              <a:rPr lang="zh-CN" altLang="en-US" dirty="0">
                <a:latin typeface="+mn-lt"/>
                <a:ea typeface="+mn-ea"/>
                <a:cs typeface="+mn-cs"/>
              </a:rPr>
              <a:t>倍增思想是一种十分巧妙的思想，应用广泛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4750" y="3256280"/>
            <a:ext cx="8463280" cy="1066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每次根据已经得到的信息，将考虑的范围扩大一倍，从而加速操作</a:t>
            </a:r>
            <a:endParaRPr lang="zh-CN" altLang="en-US" sz="2400" dirty="0">
              <a:latin typeface="+mn-lt"/>
              <a:ea typeface="+mn-ea"/>
              <a:cs typeface="+mn-cs"/>
              <a:sym typeface="+mn-ea"/>
            </a:endParaRPr>
          </a:p>
          <a:p>
            <a:endParaRPr lang="zh-CN" altLang="en-US" sz="2400" dirty="0"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6395" y="2899410"/>
            <a:ext cx="792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ym typeface="+mn-ea"/>
              </a:rPr>
              <a:t>本质</a:t>
            </a:r>
            <a:endParaRPr lang="zh-CN" altLang="en-US" sz="24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38350" y="4953635"/>
            <a:ext cx="6405245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1.</a:t>
            </a:r>
            <a:r>
              <a:rPr lang="zh-CN" altLang="en-US" sz="2000"/>
              <a:t>在变化规则相同的情况下加速状态转移</a:t>
            </a:r>
            <a:r>
              <a:rPr lang="en-US" altLang="zh-CN" sz="2000"/>
              <a:t>(</a:t>
            </a:r>
            <a:r>
              <a:rPr lang="zh-CN" altLang="en-US" sz="2000"/>
              <a:t>例如快速幂等</a:t>
            </a:r>
            <a:r>
              <a:rPr lang="en-US" altLang="zh-CN" sz="2000"/>
              <a:t>)</a:t>
            </a:r>
            <a:endParaRPr lang="en-US" altLang="zh-CN" sz="2000"/>
          </a:p>
          <a:p>
            <a:pPr algn="l"/>
            <a:r>
              <a:rPr lang="en-US" altLang="zh-CN" sz="2000"/>
              <a:t>2.</a:t>
            </a:r>
            <a:r>
              <a:rPr lang="zh-CN" altLang="en-US" sz="2000"/>
              <a:t>加速区间操作（例如</a:t>
            </a:r>
            <a:r>
              <a:rPr lang="en-US" altLang="zh-CN" sz="2000"/>
              <a:t>LCA</a:t>
            </a:r>
            <a:r>
              <a:rPr lang="zh-CN" altLang="en-US" sz="2000"/>
              <a:t>等）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661160" y="4224020"/>
            <a:ext cx="792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ym typeface="+mn-ea"/>
              </a:rPr>
              <a:t>作用</a:t>
            </a:r>
            <a:endParaRPr lang="zh-CN" altLang="en-US" sz="24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7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121920" tIns="60960" rIns="121920" bIns="60960" anchor="b">
            <a:normAutofit/>
          </a:bodyPr>
          <a:lstStyle/>
          <a:p>
            <a:pPr eaLnBrk="1" hangingPunct="1"/>
            <a:r>
              <a:rPr lang="zh-CN" altLang="en-US" dirty="0"/>
              <a:t>倍增</a:t>
            </a:r>
            <a:r>
              <a:rPr lang="en-US" altLang="zh-CN" dirty="0"/>
              <a:t>LCA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61465" y="1827530"/>
            <a:ext cx="4610735" cy="4351655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LCA</a:t>
            </a:r>
            <a:r>
              <a:rPr lang="zh-CN" altLang="en-US" dirty="0"/>
              <a:t>：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对于有根树T的两个结点u、v，最近公共祖先LCA(u,v)表示一个结点x，满足x是u、v的祖先且x的深度尽可能大。</a:t>
            </a:r>
            <a:endParaRPr lang="zh-CN" altLang="en-US" dirty="0"/>
          </a:p>
        </p:txBody>
      </p:sp>
      <p:sp>
        <p:nvSpPr>
          <p:cNvPr id="5" name="MH_Other_1"/>
          <p:cNvSpPr/>
          <p:nvPr>
            <p:custDataLst>
              <p:tags r:id="rId3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4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104380" y="1593215"/>
            <a:ext cx="3841115" cy="3500120"/>
            <a:chOff x="11040" y="2141"/>
            <a:chExt cx="6049" cy="5512"/>
          </a:xfrm>
        </p:grpSpPr>
        <p:sp>
          <p:nvSpPr>
            <p:cNvPr id="3" name="椭圆 2"/>
            <p:cNvSpPr/>
            <p:nvPr/>
          </p:nvSpPr>
          <p:spPr>
            <a:xfrm>
              <a:off x="13200" y="2141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1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4310" y="3645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3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982" y="5365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5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268" y="5313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6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113" y="6743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7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203" y="6718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8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460000">
              <a:off x="13126" y="2903"/>
              <a:ext cx="119" cy="1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0040000">
              <a:off x="12982" y="4357"/>
              <a:ext cx="119" cy="1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460000">
              <a:off x="15145" y="5907"/>
              <a:ext cx="119" cy="1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19440000">
              <a:off x="15152" y="4251"/>
              <a:ext cx="120" cy="13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9440000">
              <a:off x="14167" y="2837"/>
              <a:ext cx="119" cy="1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9440000">
              <a:off x="16180" y="5932"/>
              <a:ext cx="119" cy="1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146" y="3767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2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1040" y="5415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4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460000">
              <a:off x="11901" y="4471"/>
              <a:ext cx="169" cy="12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121920" tIns="60960" rIns="121920" bIns="60960" anchor="b">
            <a:normAutofit/>
          </a:bodyPr>
          <a:lstStyle/>
          <a:p>
            <a:pPr eaLnBrk="1" hangingPunct="1"/>
            <a:r>
              <a:rPr lang="en-US" altLang="zh-CN" dirty="0"/>
              <a:t>LCA</a:t>
            </a:r>
            <a:endParaRPr lang="en-US" altLang="zh-CN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1564640" y="1835785"/>
            <a:ext cx="8324850" cy="4351655"/>
          </a:xfrm>
        </p:spPr>
        <p:txBody>
          <a:bodyPr/>
          <a:p>
            <a:r>
              <a:rPr lang="zh-CN" sz="2800"/>
              <a:t>方法一</a:t>
            </a:r>
            <a:endParaRPr lang="zh-CN" sz="2800"/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暴力找</a:t>
            </a:r>
            <a:endParaRPr lang="zh-CN" altLang="en-US" sz="2400"/>
          </a:p>
          <a:p>
            <a:pPr lvl="1"/>
            <a:r>
              <a:rPr lang="zh-CN" altLang="en-US" sz="2400"/>
              <a:t>    首先将</a:t>
            </a:r>
            <a:r>
              <a:rPr lang="en-US" altLang="zh-CN" sz="2400"/>
              <a:t>u</a:t>
            </a:r>
            <a:r>
              <a:rPr lang="zh-CN" altLang="en-US" sz="2400"/>
              <a:t>爬到与</a:t>
            </a:r>
            <a:r>
              <a:rPr lang="en-US" altLang="zh-CN" sz="2400"/>
              <a:t>v</a:t>
            </a:r>
            <a:r>
              <a:rPr lang="zh-CN" altLang="en-US" sz="2400"/>
              <a:t>一样的深度（设</a:t>
            </a:r>
            <a:r>
              <a:rPr lang="en-US" altLang="zh-CN" sz="2400"/>
              <a:t>deep[u]&gt;deep[v])</a:t>
            </a:r>
            <a:endParaRPr lang="en-US" altLang="zh-CN" sz="2400"/>
          </a:p>
          <a:p>
            <a:pPr lvl="1"/>
            <a:r>
              <a:rPr lang="zh-CN" altLang="en-US" sz="2400"/>
              <a:t>    然后两个点一起爬，直至爬到同一个点，则为</a:t>
            </a:r>
            <a:r>
              <a:rPr lang="en-US" altLang="zh-CN" sz="2400"/>
              <a:t>u</a:t>
            </a:r>
            <a:r>
              <a:rPr lang="zh-CN" altLang="en-US" sz="2400"/>
              <a:t>，</a:t>
            </a:r>
            <a:r>
              <a:rPr lang="en-US" altLang="zh-CN" sz="2400"/>
              <a:t>v</a:t>
            </a:r>
            <a:r>
              <a:rPr lang="zh-CN" altLang="en-US" sz="2400"/>
              <a:t>的最近公共祖先</a:t>
            </a:r>
            <a:endParaRPr lang="zh-CN" altLang="en-US" sz="2400"/>
          </a:p>
          <a:p>
            <a:pPr lvl="1"/>
            <a:endParaRPr lang="zh-CN" altLang="en-US" sz="2800"/>
          </a:p>
          <a:p>
            <a:pPr lvl="1"/>
            <a:r>
              <a:rPr lang="zh-CN" altLang="en-US" sz="2400"/>
              <a:t>复杂度：极端情况下可以达到</a:t>
            </a:r>
            <a:r>
              <a:rPr lang="en-US" altLang="zh-CN" sz="2400"/>
              <a:t>O</a:t>
            </a:r>
            <a:r>
              <a:rPr lang="zh-CN" altLang="en-US" sz="2400"/>
              <a:t>（</a:t>
            </a:r>
            <a:r>
              <a:rPr lang="en-US" altLang="zh-CN" sz="2400"/>
              <a:t>n</a:t>
            </a:r>
            <a:r>
              <a:rPr lang="zh-CN" altLang="en-US" sz="2400"/>
              <a:t>）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121920" tIns="60960" rIns="121920" bIns="60960" anchor="b">
            <a:normAutofit/>
          </a:bodyPr>
          <a:lstStyle/>
          <a:p>
            <a:pPr eaLnBrk="1" hangingPunct="1"/>
            <a:r>
              <a:rPr lang="en-US" altLang="zh-CN" dirty="0"/>
              <a:t>LCA</a:t>
            </a:r>
            <a:endParaRPr lang="en-US" altLang="zh-CN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1565910" y="1837690"/>
            <a:ext cx="6560820" cy="4351655"/>
          </a:xfrm>
        </p:spPr>
        <p:txBody>
          <a:bodyPr/>
          <a:p>
            <a:r>
              <a:rPr lang="zh-CN" sz="2800"/>
              <a:t>方法二</a:t>
            </a:r>
            <a:endParaRPr lang="en-US" altLang="zh-CN" sz="2800"/>
          </a:p>
          <a:p>
            <a:pPr lvl="1"/>
            <a:endParaRPr lang="zh-CN" altLang="en-US" sz="2400"/>
          </a:p>
          <a:p>
            <a:pPr lvl="1"/>
            <a:r>
              <a:rPr lang="zh-CN" altLang="en-US" sz="2800"/>
              <a:t>倍增</a:t>
            </a:r>
            <a:endParaRPr lang="zh-CN" altLang="en-US" sz="2800"/>
          </a:p>
          <a:p>
            <a:pPr lvl="1"/>
            <a:r>
              <a:rPr lang="zh-CN" altLang="en-US" sz="2400"/>
              <a:t>    设</a:t>
            </a:r>
            <a:r>
              <a:rPr lang="en-US" altLang="zh-CN" sz="2400"/>
              <a:t>f [ i ][ j ]</a:t>
            </a:r>
            <a:r>
              <a:rPr lang="zh-CN" altLang="en-US" sz="2400"/>
              <a:t>为节点</a:t>
            </a:r>
            <a:r>
              <a:rPr lang="en-US" altLang="zh-CN" sz="2400"/>
              <a:t>i</a:t>
            </a:r>
            <a:r>
              <a:rPr lang="zh-CN" altLang="en-US" sz="2400"/>
              <a:t>往上爬</a:t>
            </a:r>
            <a:r>
              <a:rPr lang="en-US" altLang="zh-CN" sz="2400"/>
              <a:t>2^j</a:t>
            </a:r>
            <a:r>
              <a:rPr lang="zh-CN" altLang="en-US" sz="2400"/>
              <a:t>次的节点</a:t>
            </a:r>
            <a:endParaRPr lang="zh-CN" altLang="en-US" sz="2400"/>
          </a:p>
          <a:p>
            <a:pPr lvl="1"/>
            <a:r>
              <a:rPr lang="en-US" altLang="zh-CN" sz="2800"/>
              <a:t>    </a:t>
            </a:r>
            <a:r>
              <a:rPr lang="en-US" altLang="zh-CN" sz="2400"/>
              <a:t>f [ i ][ j ]=f [ f [ i ][ j-1 ] ][ j-1 ]</a:t>
            </a:r>
            <a:endParaRPr lang="en-US" altLang="zh-CN" sz="2400"/>
          </a:p>
          <a:p>
            <a:pPr lvl="1"/>
            <a:r>
              <a:rPr lang="en-US" altLang="zh-CN" sz="2400"/>
              <a:t>    </a:t>
            </a:r>
            <a:r>
              <a:rPr lang="zh-CN" altLang="en-US" sz="2400"/>
              <a:t>预处理出</a:t>
            </a:r>
            <a:r>
              <a:rPr lang="en-US" altLang="zh-CN" sz="2400"/>
              <a:t>f</a:t>
            </a:r>
            <a:endParaRPr lang="en-US" altLang="zh-CN" sz="2400"/>
          </a:p>
          <a:p>
            <a:pPr lvl="1"/>
            <a:r>
              <a:rPr lang="zh-CN" altLang="en-US" sz="2400"/>
              <a:t>    与暴力方法类似，从原来的一个一个爬优化为</a:t>
            </a:r>
            <a:r>
              <a:rPr lang="en-US" altLang="zh-CN" sz="2400"/>
              <a:t>2^j</a:t>
            </a:r>
            <a:r>
              <a:rPr lang="zh-CN" altLang="en-US" sz="2400"/>
              <a:t>个爬</a:t>
            </a:r>
            <a:endParaRPr lang="zh-CN" altLang="en-US" sz="2400"/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复杂度：单次询问</a:t>
            </a:r>
            <a:r>
              <a:rPr lang="en-US" altLang="zh-CN" sz="2400"/>
              <a:t>log N</a:t>
            </a:r>
            <a:endParaRPr lang="en-US" altLang="zh-CN" sz="2400"/>
          </a:p>
          <a:p>
            <a:endParaRPr lang="zh-CN" altLang="en-US" sz="2400"/>
          </a:p>
        </p:txBody>
      </p:sp>
      <p:grpSp>
        <p:nvGrpSpPr>
          <p:cNvPr id="24" name="组合 23"/>
          <p:cNvGrpSpPr/>
          <p:nvPr/>
        </p:nvGrpSpPr>
        <p:grpSpPr>
          <a:xfrm>
            <a:off x="7104380" y="1593215"/>
            <a:ext cx="3841115" cy="3500120"/>
            <a:chOff x="11040" y="2141"/>
            <a:chExt cx="6049" cy="5512"/>
          </a:xfrm>
        </p:grpSpPr>
        <p:sp>
          <p:nvSpPr>
            <p:cNvPr id="3" name="椭圆 2"/>
            <p:cNvSpPr/>
            <p:nvPr/>
          </p:nvSpPr>
          <p:spPr>
            <a:xfrm>
              <a:off x="13200" y="2141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1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4310" y="3645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3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982" y="5365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5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268" y="5313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6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113" y="6743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7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203" y="6718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8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460000">
              <a:off x="13126" y="2903"/>
              <a:ext cx="119" cy="1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0040000">
              <a:off x="12982" y="4357"/>
              <a:ext cx="119" cy="1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460000">
              <a:off x="15145" y="5907"/>
              <a:ext cx="119" cy="1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19440000">
              <a:off x="15152" y="4251"/>
              <a:ext cx="120" cy="13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9440000">
              <a:off x="14167" y="2837"/>
              <a:ext cx="119" cy="1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9440000">
              <a:off x="16180" y="5932"/>
              <a:ext cx="119" cy="11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146" y="3767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2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1040" y="5415"/>
              <a:ext cx="886" cy="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2"/>
                  </a:solidFill>
                </a:rPr>
                <a:t>4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460000">
              <a:off x="11901" y="4471"/>
              <a:ext cx="169" cy="12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121920" tIns="60960" rIns="121920" bIns="60960" anchor="b">
            <a:normAutofit/>
          </a:bodyPr>
          <a:lstStyle/>
          <a:p>
            <a:pPr eaLnBrk="1" hangingPunct="1"/>
            <a:r>
              <a:rPr lang="en-US" altLang="zh-CN" dirty="0"/>
              <a:t>LCA</a:t>
            </a:r>
            <a:endParaRPr lang="en-US" altLang="zh-CN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内容占位符 3"/>
          <p:cNvSpPr/>
          <p:nvPr>
            <p:ph sz="half" idx="1"/>
          </p:nvPr>
        </p:nvSpPr>
        <p:spPr/>
        <p:txBody>
          <a:bodyPr/>
          <a:p>
            <a:r>
              <a:rPr lang="zh-CN" sz="2800"/>
              <a:t>方法二</a:t>
            </a:r>
            <a:endParaRPr lang="en-US" altLang="zh-CN" sz="2800"/>
          </a:p>
          <a:p>
            <a:pPr lvl="1"/>
            <a:endParaRPr lang="zh-CN" altLang="en-US" sz="2400"/>
          </a:p>
          <a:p>
            <a:pPr lvl="1"/>
            <a:r>
              <a:rPr lang="zh-CN" altLang="en-US" sz="2800"/>
              <a:t>倍增</a:t>
            </a:r>
            <a:endParaRPr lang="zh-CN" altLang="en-US" sz="2800"/>
          </a:p>
          <a:p>
            <a:pPr lvl="1"/>
            <a:endParaRPr lang="en-US" altLang="zh-CN" sz="2400"/>
          </a:p>
          <a:p>
            <a:endParaRPr lang="zh-CN" altLang="en-US" sz="2400"/>
          </a:p>
        </p:txBody>
      </p:sp>
      <p:pic>
        <p:nvPicPr>
          <p:cNvPr id="2" name="内容占位符 1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309745" y="977265"/>
            <a:ext cx="6504940" cy="54343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121920" tIns="60960" rIns="121920" bIns="60960" anchor="b">
            <a:normAutofit/>
          </a:bodyPr>
          <a:lstStyle/>
          <a:p>
            <a:pPr eaLnBrk="1" hangingPunct="1"/>
            <a:r>
              <a:rPr lang="en-US" altLang="zh-CN" dirty="0"/>
              <a:t>LCA</a:t>
            </a:r>
            <a:endParaRPr lang="en-US" altLang="zh-CN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内容占位符 3"/>
          <p:cNvSpPr/>
          <p:nvPr>
            <p:ph sz="half" idx="1"/>
          </p:nvPr>
        </p:nvSpPr>
        <p:spPr>
          <a:xfrm>
            <a:off x="1543685" y="1845310"/>
            <a:ext cx="6708140" cy="4351655"/>
          </a:xfrm>
        </p:spPr>
        <p:txBody>
          <a:bodyPr/>
          <a:p>
            <a:r>
              <a:rPr lang="zh-CN" sz="2800"/>
              <a:t>方法三</a:t>
            </a:r>
            <a:endParaRPr lang="en-US" altLang="zh-CN" sz="2800"/>
          </a:p>
          <a:p>
            <a:pPr lvl="1"/>
            <a:endParaRPr lang="zh-CN" altLang="en-US" sz="2400"/>
          </a:p>
          <a:p>
            <a:pPr lvl="1"/>
            <a:r>
              <a:rPr lang="en-US" altLang="zh-CN" sz="2800"/>
              <a:t>tarjan</a:t>
            </a:r>
            <a:r>
              <a:rPr lang="zh-CN" altLang="en-US" sz="2800"/>
              <a:t>离线询问</a:t>
            </a:r>
            <a:endParaRPr lang="zh-CN" altLang="en-US" sz="2800"/>
          </a:p>
          <a:p>
            <a:pPr lvl="1"/>
            <a:endParaRPr lang="en-US" altLang="zh-CN" sz="2400"/>
          </a:p>
          <a:p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6"/>
  <p:tag name="KSO_WM_UNIT_ID" val="custom160225_8*l_i*1_6"/>
  <p:tag name="KSO_WM_UNIT_CLEAR" val="1"/>
  <p:tag name="KSO_WM_UNIT_LAYERLEVEL" val="1_1"/>
  <p:tag name="KSO_WM_DIAGRAM_GROUP_CODE" val="l1-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30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THANK YOU"/>
</p:tagLst>
</file>

<file path=ppt/tags/tag103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1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2*a*1"/>
  <p:tag name="KSO_WM_UNIT_CLEAR" val="1"/>
  <p:tag name="KSO_WM_UNIT_LAYERLEVEL" val="1"/>
  <p:tag name="KSO_WM_UNIT_VALUE" val="5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2*i*1"/>
  <p:tag name="KSO_WM_TEMPLATE_CATEGORY" val="custom"/>
  <p:tag name="KSO_WM_TEMPLATE_INDEX" val="160225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e"/>
  <p:tag name="KSO_WM_UNIT_INDEX" val="1"/>
  <p:tag name="KSO_WM_UNIT_ID" val="custom160225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b"/>
  <p:tag name="KSO_WM_UNIT_INDEX" val="1"/>
  <p:tag name="KSO_WM_UNIT_ID" val="custom160225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23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27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3.xml><?xml version="1.0" encoding="utf-8"?>
<p:tagLst xmlns:p="http://schemas.openxmlformats.org/presentationml/2006/main">
  <p:tag name="KSO_WM_TEMPLATE_THUMBS_INDEX" val="1、4、8、9、10、14、21、23、24、25"/>
  <p:tag name="KSO_WM_TEMPLATE_CATEGORY" val="custom"/>
  <p:tag name="KSO_WM_TEMPLATE_INDEX" val="160225"/>
  <p:tag name="KSO_WM_TAG_VERSION" val="1.0"/>
  <p:tag name="KSO_WM_SLIDE_ID" val="custom16022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31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35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39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"/>
  <p:tag name="KSO_WM_UNIT_ID" val="custom160225_8*l_i*1_1"/>
  <p:tag name="KSO_WM_UNIT_CLEAR" val="1"/>
  <p:tag name="KSO_WM_UNIT_LAYERLEVEL" val="1_1"/>
  <p:tag name="KSO_WM_DIAGRAM_GROUP_CODE" val="l1-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2*a*1"/>
  <p:tag name="KSO_WM_UNIT_CLEAR" val="1"/>
  <p:tag name="KSO_WM_UNIT_LAYERLEVEL" val="1"/>
  <p:tag name="KSO_WM_UNIT_VALUE" val="5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2*i*1"/>
  <p:tag name="KSO_WM_TEMPLATE_CATEGORY" val="custom"/>
  <p:tag name="KSO_WM_TEMPLATE_INDEX" val="160225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e"/>
  <p:tag name="KSO_WM_UNIT_INDEX" val="1"/>
  <p:tag name="KSO_WM_UNIT_ID" val="custom160225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43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"/>
  <p:tag name="KSO_WM_UNIT_ID" val="custom160225_8*l_i*1_2"/>
  <p:tag name="KSO_WM_UNIT_CLEAR" val="1"/>
  <p:tag name="KSO_WM_UNIT_LAYERLEVEL" val="1_1"/>
  <p:tag name="KSO_WM_DIAGRAM_GROUP_CODE" val="l1-1"/>
</p:tagLst>
</file>

<file path=ppt/tags/tag50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54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58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8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62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2*a*1"/>
  <p:tag name="KSO_WM_UNIT_CLEAR" val="1"/>
  <p:tag name="KSO_WM_UNIT_LAYERLEVEL" val="1"/>
  <p:tag name="KSO_WM_UNIT_VALUE" val="5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2*i*1"/>
  <p:tag name="KSO_WM_TEMPLATE_CATEGORY" val="custom"/>
  <p:tag name="KSO_WM_TEMPLATE_INDEX" val="160225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e"/>
  <p:tag name="KSO_WM_UNIT_INDEX" val="1"/>
  <p:tag name="KSO_WM_UNIT_ID" val="custom160225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66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9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3"/>
  <p:tag name="KSO_WM_UNIT_ID" val="custom160225_8*l_i*1_3"/>
  <p:tag name="KSO_WM_UNIT_CLEAR" val="1"/>
  <p:tag name="KSO_WM_UNIT_LAYERLEVEL" val="1_1"/>
  <p:tag name="KSO_WM_DIAGRAM_GROUP_CODE" val="l1-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2*a*1"/>
  <p:tag name="KSO_WM_UNIT_CLEAR" val="1"/>
  <p:tag name="KSO_WM_UNIT_LAYERLEVEL" val="1"/>
  <p:tag name="KSO_WM_UNIT_VALUE" val="5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2*i*1"/>
  <p:tag name="KSO_WM_TEMPLATE_CATEGORY" val="custom"/>
  <p:tag name="KSO_WM_TEMPLATE_INDEX" val="160225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e"/>
  <p:tag name="KSO_WM_UNIT_INDEX" val="1"/>
  <p:tag name="KSO_WM_UNIT_ID" val="custom160225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73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2"/>
  <p:tag name="KSO_WM_UNIT_ID" val="custom160225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76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79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4"/>
  <p:tag name="KSO_WM_UNIT_ID" val="custom160225_8*l_i*1_4"/>
  <p:tag name="KSO_WM_UNIT_CLEAR" val="1"/>
  <p:tag name="KSO_WM_UNIT_LAYERLEVEL" val="1_1"/>
  <p:tag name="KSO_WM_DIAGRAM_GROUP_CODE" val="l1-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4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7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5"/>
  <p:tag name="KSO_WM_UNIT_ID" val="custom160225_8*l_i*1_5"/>
  <p:tag name="KSO_WM_UNIT_CLEAR" val="1"/>
  <p:tag name="KSO_WM_UNIT_LAYERLEVEL" val="1_1"/>
  <p:tag name="KSO_WM_DIAGRAM_GROUP_CODE" val="l1-1"/>
</p:tagLst>
</file>

<file path=ppt/tags/tag90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93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2"/>
  <p:tag name="KSO_WM_UNIT_ID" val="custom160225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97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1119A01PPBG">
  <a:themeElements>
    <a:clrScheme name="16022666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2663</Words>
  <Application>Kingsoft Office WPP</Application>
  <PresentationFormat>宽屏</PresentationFormat>
  <Paragraphs>306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 </vt:lpstr>
      <vt:lpstr>宋体 </vt:lpstr>
      <vt:lpstr>字体管家娜娜体</vt:lpstr>
      <vt:lpstr>文鼎行楷碑体_B</vt:lpstr>
      <vt:lpstr>黑体</vt:lpstr>
      <vt:lpstr>A000120141119A01PPBG</vt:lpstr>
      <vt:lpstr>Equation.KSEE3</vt:lpstr>
      <vt:lpstr>倍增&amp;分块&amp;莫队</vt:lpstr>
      <vt:lpstr>PowerPoint 演示文稿</vt:lpstr>
      <vt:lpstr>PowerPoint 演示文稿</vt:lpstr>
      <vt:lpstr>PowerPoint 演示文稿</vt:lpstr>
      <vt:lpstr>倍增LCA</vt:lpstr>
      <vt:lpstr>LCA</vt:lpstr>
      <vt:lpstr>LCA</vt:lpstr>
      <vt:lpstr>LCA</vt:lpstr>
      <vt:lpstr>LCA</vt:lpstr>
      <vt:lpstr>PowerPoint 演示文稿</vt:lpstr>
      <vt:lpstr>PowerPoint 演示文稿</vt:lpstr>
      <vt:lpstr>RMQ</vt:lpstr>
      <vt:lpstr>RMQ</vt:lpstr>
      <vt:lpstr>RMQ</vt:lpstr>
      <vt:lpstr>RMQ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asus</cp:lastModifiedBy>
  <cp:revision>13</cp:revision>
  <dcterms:created xsi:type="dcterms:W3CDTF">2015-05-05T08:02:00Z</dcterms:created>
  <dcterms:modified xsi:type="dcterms:W3CDTF">2016-03-31T23:55:09Z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