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8" r:id="rId20"/>
    <p:sldId id="273" r:id="rId21"/>
    <p:sldId id="274" r:id="rId22"/>
    <p:sldId id="275" r:id="rId23"/>
    <p:sldId id="276" r:id="rId24"/>
    <p:sldId id="279" r:id="rId25"/>
    <p:sldId id="280" r:id="rId26"/>
    <p:sldId id="281" r:id="rId27"/>
    <p:sldId id="282" r:id="rId28"/>
    <p:sldId id="283" r:id="rId29"/>
    <p:sldId id="284"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6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530820CF-B880-4189-942D-D702A7CBA730}" type="datetimeFigureOut">
              <a:rPr lang="zh-CN" altLang="en-US" smtClean="0"/>
              <a:pPr/>
              <a:t>2017/1/2</a:t>
            </a:fld>
            <a:endParaRPr lang="zh-CN" alt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530820CF-B880-4189-942D-D702A7CBA730}" type="datetimeFigureOut">
              <a:rPr lang="zh-CN" altLang="en-US" smtClean="0"/>
              <a:pPr/>
              <a:t>2017/1/2</a:t>
            </a:fld>
            <a:endParaRPr lang="zh-CN" alt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0C913308-F349-4B6D-A68A-DD1791B4A57B}" type="slidenum">
              <a:rPr lang="zh-CN" altLang="en-US" smtClean="0"/>
              <a:pPr/>
              <a:t>‹#›</a:t>
            </a:fld>
            <a:endParaRPr lang="zh-CN" alt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2017/1/2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2017/1/2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2017/1/2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530820CF-B880-4189-942D-D702A7CBA730}" type="datetimeFigureOut">
              <a:rPr lang="zh-CN" altLang="en-US" smtClean="0"/>
              <a:pPr/>
              <a:t>2017/1/2</a:t>
            </a:fld>
            <a:endParaRPr lang="zh-CN" alt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530820CF-B880-4189-942D-D702A7CBA730}" type="datetimeFigureOut">
              <a:rPr lang="zh-CN" altLang="en-US" smtClean="0"/>
              <a:pPr/>
              <a:t>2017/1/2</a:t>
            </a:fld>
            <a:endParaRPr lang="zh-CN" alt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zh-CN" alt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30820CF-B880-4189-942D-D702A7CBA730}" type="datetimeFigureOut">
              <a:rPr lang="zh-CN" altLang="en-US" smtClean="0"/>
              <a:pPr/>
              <a:t>2017/1/2</a:t>
            </a:fld>
            <a:endParaRPr lang="zh-CN" alt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C913308-F349-4B6D-A68A-DD1791B4A57B}" type="slidenum">
              <a:rPr lang="zh-CN" altLang="en-US" smtClean="0"/>
              <a:pPr/>
              <a:t>‹#›</a:t>
            </a:fld>
            <a:endParaRPr lang="zh-CN" alt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平衡树与</a:t>
            </a:r>
            <a:r>
              <a:rPr lang="zh-CN" altLang="en-US" smtClean="0"/>
              <a:t>线段</a:t>
            </a:r>
            <a:r>
              <a:rPr lang="zh-CN" altLang="en-US"/>
              <a:t>树合并</a:t>
            </a:r>
            <a:endParaRPr lang="zh-CN" altLang="en-US" dirty="0"/>
          </a:p>
        </p:txBody>
      </p:sp>
      <p:sp>
        <p:nvSpPr>
          <p:cNvPr id="3" name="副标题 2"/>
          <p:cNvSpPr>
            <a:spLocks noGrp="1"/>
          </p:cNvSpPr>
          <p:nvPr>
            <p:ph type="subTitle" idx="1"/>
          </p:nvPr>
        </p:nvSpPr>
        <p:spPr/>
        <p:txBody>
          <a:bodyPr/>
          <a:lstStyle/>
          <a:p>
            <a:r>
              <a:rPr lang="zh-CN" altLang="en-US" dirty="0" smtClean="0"/>
              <a:t>李宁健</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splay</a:t>
            </a:r>
            <a:endParaRPr lang="zh-CN" altLang="en-US" dirty="0"/>
          </a:p>
        </p:txBody>
      </p:sp>
      <p:sp>
        <p:nvSpPr>
          <p:cNvPr id="3" name="内容占位符 2"/>
          <p:cNvSpPr>
            <a:spLocks noGrp="1"/>
          </p:cNvSpPr>
          <p:nvPr>
            <p:ph idx="1"/>
          </p:nvPr>
        </p:nvSpPr>
        <p:spPr>
          <a:xfrm>
            <a:off x="457200" y="1646236"/>
            <a:ext cx="8229600" cy="5211763"/>
          </a:xfrm>
        </p:spPr>
        <p:txBody>
          <a:bodyPr>
            <a:normAutofit/>
          </a:bodyPr>
          <a:lstStyle/>
          <a:p>
            <a:r>
              <a:rPr lang="en-US" altLang="zh-CN" dirty="0" smtClean="0"/>
              <a:t>     splay</a:t>
            </a:r>
            <a:r>
              <a:rPr lang="zh-CN" altLang="en-US" dirty="0" smtClean="0"/>
              <a:t>是一种平衡树，它的特点是每次操作后将被操作的节点通过奇怪的方法旋转到根</a:t>
            </a:r>
            <a:endParaRPr lang="en-US" altLang="zh-CN" dirty="0" smtClean="0"/>
          </a:p>
          <a:p>
            <a:r>
              <a:rPr lang="en-US" altLang="zh-CN" dirty="0" smtClean="0"/>
              <a:t>     </a:t>
            </a:r>
            <a:r>
              <a:rPr lang="zh-CN" altLang="en-US" dirty="0" smtClean="0"/>
              <a:t>我并不会证明</a:t>
            </a:r>
            <a:r>
              <a:rPr lang="en-US" altLang="zh-CN" dirty="0" smtClean="0"/>
              <a:t>splay</a:t>
            </a:r>
            <a:r>
              <a:rPr lang="zh-CN" altLang="en-US" dirty="0" smtClean="0"/>
              <a:t>的复杂度，不过我们</a:t>
            </a:r>
            <a:r>
              <a:rPr lang="zh-CN" altLang="en-US" dirty="0"/>
              <a:t>只要</a:t>
            </a:r>
            <a:r>
              <a:rPr lang="zh-CN" altLang="en-US" dirty="0" smtClean="0"/>
              <a:t>记住它的复杂度是均摊</a:t>
            </a:r>
            <a:r>
              <a:rPr lang="en-US" altLang="zh-CN" dirty="0" smtClean="0"/>
              <a:t>O(log n)</a:t>
            </a:r>
            <a:r>
              <a:rPr lang="zh-CN" altLang="en-US" dirty="0" smtClean="0"/>
              <a:t>的就好了</a:t>
            </a:r>
            <a:endParaRPr lang="en-US" altLang="zh-CN" dirty="0" smtClean="0"/>
          </a:p>
          <a:p>
            <a:r>
              <a:rPr lang="en-US" altLang="zh-CN" dirty="0" smtClean="0"/>
              <a:t>     </a:t>
            </a:r>
            <a:r>
              <a:rPr lang="zh-CN" altLang="en-US" dirty="0" smtClean="0"/>
              <a:t>这个东西常数好像只比非旋转</a:t>
            </a:r>
            <a:r>
              <a:rPr lang="en-US" altLang="zh-CN" dirty="0" err="1" smtClean="0"/>
              <a:t>treap</a:t>
            </a:r>
            <a:r>
              <a:rPr lang="zh-CN" altLang="en-US" dirty="0" smtClean="0"/>
              <a:t>小，而且不能靠谱的可持久化。所以它的意义好像只剩下好写和在特定情况下复杂度更优了</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sgt</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t>替罪羊树是一种平衡树，它的特点是不使用旋转操作维持树的平衡</a:t>
            </a:r>
            <a:endParaRPr lang="en-US" altLang="zh-CN" dirty="0" smtClean="0"/>
          </a:p>
          <a:p>
            <a:r>
              <a:rPr lang="en-US" altLang="zh-CN" dirty="0"/>
              <a:t> </a:t>
            </a:r>
            <a:r>
              <a:rPr lang="en-US" altLang="zh-CN" dirty="0" smtClean="0"/>
              <a:t>    </a:t>
            </a:r>
            <a:r>
              <a:rPr lang="zh-CN" altLang="en-US" dirty="0" smtClean="0"/>
              <a:t>但替罪羊树不能以可以接受的复杂度实现</a:t>
            </a:r>
            <a:r>
              <a:rPr lang="en-US" altLang="zh-CN" dirty="0" smtClean="0"/>
              <a:t>merge</a:t>
            </a:r>
            <a:r>
              <a:rPr lang="zh-CN" altLang="en-US" dirty="0" smtClean="0"/>
              <a:t>操作和</a:t>
            </a:r>
            <a:r>
              <a:rPr lang="en-US" altLang="zh-CN" dirty="0" smtClean="0"/>
              <a:t>split</a:t>
            </a:r>
            <a:r>
              <a:rPr lang="zh-CN" altLang="en-US" dirty="0" smtClean="0"/>
              <a:t>操作</a:t>
            </a:r>
            <a:endParaRPr lang="en-US" altLang="zh-CN" dirty="0" smtClean="0"/>
          </a:p>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t>定义</a:t>
            </a:r>
            <a:r>
              <a:rPr lang="en-US" altLang="zh-CN" dirty="0" smtClean="0"/>
              <a:t>h</a:t>
            </a:r>
            <a:r>
              <a:rPr lang="zh-CN" altLang="en-US" dirty="0" smtClean="0"/>
              <a:t>为树的深度，</a:t>
            </a:r>
            <a:r>
              <a:rPr lang="en-US" altLang="zh-CN" dirty="0" smtClean="0"/>
              <a:t>n</a:t>
            </a:r>
            <a:r>
              <a:rPr lang="zh-CN" altLang="en-US" dirty="0" smtClean="0"/>
              <a:t>为树的节点个数</a:t>
            </a:r>
            <a:endParaRPr lang="en-US" altLang="zh-CN" dirty="0" smtClean="0"/>
          </a:p>
          <a:p>
            <a:r>
              <a:rPr lang="zh-CN" altLang="en-US" dirty="0" smtClean="0"/>
              <a:t>     若</a:t>
            </a:r>
            <a:r>
              <a:rPr lang="en-US" altLang="zh-CN" dirty="0" smtClean="0"/>
              <a:t>h&lt;=log</a:t>
            </a:r>
            <a:r>
              <a:rPr lang="en-US" altLang="zh-CN" sz="1600" dirty="0" smtClean="0"/>
              <a:t>1/α</a:t>
            </a:r>
            <a:r>
              <a:rPr lang="en-US" altLang="zh-CN" dirty="0" smtClean="0"/>
              <a:t> n</a:t>
            </a:r>
            <a:r>
              <a:rPr lang="zh-CN" altLang="en-US" dirty="0" smtClean="0"/>
              <a:t>，则称这棵树为</a:t>
            </a:r>
            <a:r>
              <a:rPr lang="en-US" altLang="zh-CN" dirty="0" smtClean="0"/>
              <a:t>α</a:t>
            </a:r>
            <a:r>
              <a:rPr lang="zh-CN" altLang="en-US" dirty="0" smtClean="0"/>
              <a:t>高度平衡</a:t>
            </a:r>
            <a:endParaRPr lang="en-US" altLang="zh-CN" dirty="0" smtClean="0"/>
          </a:p>
          <a:p>
            <a:r>
              <a:rPr lang="zh-CN" altLang="en-US" dirty="0" smtClean="0"/>
              <a:t>     若</a:t>
            </a:r>
            <a:r>
              <a:rPr lang="en-US" altLang="zh-CN" dirty="0" smtClean="0"/>
              <a:t>h&lt;=</a:t>
            </a:r>
            <a:r>
              <a:rPr lang="zh-CN" altLang="en-US" dirty="0" smtClean="0"/>
              <a:t>（</a:t>
            </a:r>
            <a:r>
              <a:rPr lang="en-US" altLang="zh-CN" dirty="0" smtClean="0"/>
              <a:t>log</a:t>
            </a:r>
            <a:r>
              <a:rPr lang="en-US" altLang="zh-CN" sz="1600" dirty="0" smtClean="0"/>
              <a:t>1/α</a:t>
            </a:r>
            <a:r>
              <a:rPr lang="en-US" altLang="zh-CN" dirty="0" smtClean="0"/>
              <a:t> n</a:t>
            </a:r>
            <a:r>
              <a:rPr lang="zh-CN" altLang="en-US" dirty="0" smtClean="0"/>
              <a:t>）</a:t>
            </a:r>
            <a:r>
              <a:rPr lang="en-US" altLang="zh-CN" dirty="0" smtClean="0"/>
              <a:t>+1</a:t>
            </a:r>
            <a:r>
              <a:rPr lang="zh-CN" altLang="en-US" dirty="0" smtClean="0"/>
              <a:t>，则称这棵树为宽松</a:t>
            </a:r>
            <a:r>
              <a:rPr lang="en-US" altLang="zh-CN" dirty="0" smtClean="0"/>
              <a:t>α</a:t>
            </a:r>
            <a:r>
              <a:rPr lang="zh-CN" altLang="en-US" dirty="0" smtClean="0"/>
              <a:t>高度平衡</a:t>
            </a:r>
            <a:endParaRPr lang="en-US" altLang="zh-CN" dirty="0" smtClean="0"/>
          </a:p>
          <a:p>
            <a:r>
              <a:rPr lang="zh-CN" altLang="en-US" dirty="0" smtClean="0"/>
              <a:t>     当</a:t>
            </a:r>
            <a:r>
              <a:rPr lang="en-US" altLang="zh-CN" dirty="0" smtClean="0"/>
              <a:t>n</a:t>
            </a:r>
            <a:r>
              <a:rPr lang="zh-CN" altLang="en-US" dirty="0" smtClean="0"/>
              <a:t>一定时</a:t>
            </a:r>
          </a:p>
          <a:p>
            <a:r>
              <a:rPr lang="en-US" altLang="zh-CN" dirty="0" smtClean="0"/>
              <a:t>     </a:t>
            </a:r>
            <a:r>
              <a:rPr lang="el-GR" altLang="zh-CN" dirty="0" smtClean="0"/>
              <a:t>α</a:t>
            </a:r>
            <a:r>
              <a:rPr lang="zh-CN" altLang="en-US" dirty="0" smtClean="0"/>
              <a:t>值越小，二叉搜索树越稠密，插入效率越低，查询效率越高</a:t>
            </a:r>
          </a:p>
          <a:p>
            <a:r>
              <a:rPr lang="en-US" altLang="zh-CN" dirty="0" smtClean="0"/>
              <a:t>     </a:t>
            </a:r>
            <a:r>
              <a:rPr lang="el-GR" altLang="zh-CN" dirty="0" smtClean="0"/>
              <a:t>α</a:t>
            </a:r>
            <a:r>
              <a:rPr lang="zh-CN" altLang="en-US" dirty="0" smtClean="0"/>
              <a:t>值越大，二</a:t>
            </a:r>
            <a:r>
              <a:rPr lang="zh-CN" altLang="en-US" dirty="0"/>
              <a:t>叉搜索树</a:t>
            </a:r>
            <a:r>
              <a:rPr lang="zh-CN" altLang="en-US" dirty="0" smtClean="0"/>
              <a:t>越稀疏，插入效率越高，查询效率越低</a:t>
            </a:r>
          </a:p>
          <a:p>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lstStyle/>
          <a:p>
            <a:r>
              <a:rPr lang="zh-CN" altLang="en-US" dirty="0" smtClean="0"/>
              <a:t>     若二叉搜索树的每个结点都满足以左右儿子为根的子树的大小分别小于等于以它为根的子树大小乘</a:t>
            </a:r>
            <a:r>
              <a:rPr lang="en-US" altLang="zh-CN" dirty="0" smtClean="0"/>
              <a:t>α</a:t>
            </a:r>
            <a:r>
              <a:rPr lang="zh-CN" altLang="en-US" dirty="0" smtClean="0"/>
              <a:t>，则称它为</a:t>
            </a:r>
            <a:r>
              <a:rPr lang="el-GR" altLang="zh-CN" dirty="0" smtClean="0"/>
              <a:t>α</a:t>
            </a:r>
            <a:r>
              <a:rPr lang="zh-CN" altLang="en-US" dirty="0" smtClean="0"/>
              <a:t>权重平衡</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定理</a:t>
            </a:r>
            <a:endParaRPr lang="zh-CN" altLang="en-US" dirty="0"/>
          </a:p>
        </p:txBody>
      </p:sp>
      <p:sp>
        <p:nvSpPr>
          <p:cNvPr id="3" name="内容占位符 2"/>
          <p:cNvSpPr>
            <a:spLocks noGrp="1"/>
          </p:cNvSpPr>
          <p:nvPr>
            <p:ph idx="1"/>
          </p:nvPr>
        </p:nvSpPr>
        <p:spPr/>
        <p:txBody>
          <a:bodyPr/>
          <a:lstStyle/>
          <a:p>
            <a:pPr>
              <a:defRPr/>
            </a:pPr>
            <a:r>
              <a:rPr lang="zh-CN" altLang="en-US" b="1" dirty="0" smtClean="0">
                <a:latin typeface="华文楷体" pitchFamily="2" charset="-122"/>
                <a:ea typeface="华文楷体" pitchFamily="2" charset="-122"/>
              </a:rPr>
              <a:t>     </a:t>
            </a:r>
            <a:r>
              <a:rPr lang="zh-CN" altLang="en-US" dirty="0" smtClean="0"/>
              <a:t>如果一棵二叉搜索树</a:t>
            </a:r>
            <a:r>
              <a:rPr lang="en-US" altLang="zh-CN" dirty="0" smtClean="0"/>
              <a:t>α</a:t>
            </a:r>
            <a:r>
              <a:rPr lang="zh-CN" altLang="en-US" dirty="0" smtClean="0"/>
              <a:t>权重平衡，那它一定</a:t>
            </a:r>
            <a:r>
              <a:rPr lang="en-US" altLang="zh-CN" dirty="0" smtClean="0"/>
              <a:t>α</a:t>
            </a:r>
            <a:r>
              <a:rPr lang="zh-CN" altLang="en-US" dirty="0" smtClean="0"/>
              <a:t>高度平衡，反之不一定成立</a:t>
            </a:r>
            <a:endParaRPr lang="en-US" altLang="zh-CN" dirty="0" smtClean="0"/>
          </a:p>
          <a:p>
            <a:pPr>
              <a:defRPr/>
            </a:pPr>
            <a:r>
              <a:rPr lang="en-US" altLang="zh-CN" dirty="0" smtClean="0"/>
              <a:t>     </a:t>
            </a:r>
            <a:r>
              <a:rPr lang="zh-CN" altLang="en-US" dirty="0" smtClean="0"/>
              <a:t>为了保证复杂度，替罪羊树应当始终是宽松</a:t>
            </a:r>
            <a:r>
              <a:rPr lang="en-US" altLang="zh-CN" dirty="0" smtClean="0"/>
              <a:t>α</a:t>
            </a:r>
            <a:r>
              <a:rPr lang="zh-CN" altLang="en-US" dirty="0" smtClean="0"/>
              <a:t>高度平衡的，但不一定需要是</a:t>
            </a:r>
            <a:r>
              <a:rPr lang="en-US" altLang="zh-CN" dirty="0" smtClean="0"/>
              <a:t>α</a:t>
            </a:r>
            <a:r>
              <a:rPr lang="zh-CN" altLang="en-US" dirty="0" smtClean="0"/>
              <a:t>权重平衡的</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insert</a:t>
            </a:r>
            <a:endParaRPr lang="zh-CN" altLang="en-US" dirty="0"/>
          </a:p>
        </p:txBody>
      </p:sp>
      <p:sp>
        <p:nvSpPr>
          <p:cNvPr id="3" name="内容占位符 2"/>
          <p:cNvSpPr>
            <a:spLocks noGrp="1"/>
          </p:cNvSpPr>
          <p:nvPr>
            <p:ph idx="1"/>
          </p:nvPr>
        </p:nvSpPr>
        <p:spPr>
          <a:xfrm>
            <a:off x="457200" y="1646236"/>
            <a:ext cx="8229600" cy="4735091"/>
          </a:xfrm>
        </p:spPr>
        <p:txBody>
          <a:bodyPr>
            <a:normAutofit/>
          </a:bodyPr>
          <a:lstStyle/>
          <a:p>
            <a:r>
              <a:rPr lang="en-US" altLang="zh-CN" dirty="0" smtClean="0"/>
              <a:t>      </a:t>
            </a:r>
            <a:r>
              <a:rPr lang="zh-CN" altLang="en-US" dirty="0" smtClean="0"/>
              <a:t>替罪羊树的插入操作与普通二分搜索树一致，但如果插入后</a:t>
            </a:r>
            <a:r>
              <a:rPr lang="el-GR" altLang="zh-CN" dirty="0" smtClean="0"/>
              <a:t>α</a:t>
            </a:r>
            <a:r>
              <a:rPr lang="zh-CN" altLang="en-US" dirty="0" smtClean="0"/>
              <a:t>高度平衡被破坏，则需要找到被插入节点的祖先中，深度最浅的不满足</a:t>
            </a:r>
            <a:r>
              <a:rPr lang="el-GR" altLang="zh-CN" dirty="0" smtClean="0"/>
              <a:t>α</a:t>
            </a:r>
            <a:r>
              <a:rPr lang="zh-CN" altLang="en-US" dirty="0" smtClean="0"/>
              <a:t>权重平衡的节点，然后将它的子树重建成</a:t>
            </a:r>
            <a:r>
              <a:rPr lang="en-US" altLang="zh-CN" dirty="0" smtClean="0"/>
              <a:t>0.5</a:t>
            </a:r>
            <a:r>
              <a:rPr lang="zh-CN" altLang="en-US" dirty="0" smtClean="0"/>
              <a:t>权重平衡的二叉搜索树</a:t>
            </a:r>
            <a:endParaRPr lang="en-US" altLang="zh-CN" dirty="0" smtClean="0"/>
          </a:p>
          <a:p>
            <a:r>
              <a:rPr lang="en-US" altLang="zh-CN" dirty="0" smtClean="0"/>
              <a:t>      </a:t>
            </a:r>
            <a:r>
              <a:rPr lang="zh-CN" altLang="en-US" dirty="0" smtClean="0"/>
              <a:t>重建操作的复杂度我不会证明，我们可以假装它是均摊</a:t>
            </a:r>
            <a:r>
              <a:rPr lang="en-US" altLang="zh-CN" dirty="0" smtClean="0"/>
              <a:t>O(log n)</a:t>
            </a:r>
            <a:r>
              <a:rPr lang="zh-CN" altLang="en-US" dirty="0" smtClean="0"/>
              <a:t>的</a:t>
            </a:r>
            <a:endParaRPr lang="en-US" altLang="zh-CN" dirty="0"/>
          </a:p>
          <a:p>
            <a:r>
              <a:rPr lang="en-US" altLang="zh-CN" dirty="0" smtClean="0"/>
              <a:t>      </a:t>
            </a:r>
            <a:r>
              <a:rPr lang="zh-CN" altLang="en-US" dirty="0" smtClean="0"/>
              <a:t>详见陈立杰的论文</a:t>
            </a:r>
            <a:r>
              <a:rPr lang="en-US" altLang="zh-CN" dirty="0" smtClean="0"/>
              <a:t>《</a:t>
            </a:r>
            <a:r>
              <a:rPr lang="zh-CN" altLang="en-US" b="1" dirty="0"/>
              <a:t>重量平衡树和后缀平衡树在信息学奥赛中的</a:t>
            </a:r>
            <a:r>
              <a:rPr lang="zh-CN" altLang="en-US" b="1" dirty="0" smtClean="0"/>
              <a:t>应用</a:t>
            </a:r>
            <a:r>
              <a:rPr lang="en-US" altLang="zh-CN"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delete</a:t>
            </a:r>
            <a:endParaRPr lang="zh-CN" altLang="en-US" dirty="0"/>
          </a:p>
        </p:txBody>
      </p:sp>
      <p:sp>
        <p:nvSpPr>
          <p:cNvPr id="3" name="内容占位符 2"/>
          <p:cNvSpPr>
            <a:spLocks noGrp="1"/>
          </p:cNvSpPr>
          <p:nvPr>
            <p:ph idx="1"/>
          </p:nvPr>
        </p:nvSpPr>
        <p:spPr>
          <a:xfrm>
            <a:off x="457200" y="1646236"/>
            <a:ext cx="8229600" cy="5211763"/>
          </a:xfrm>
        </p:spPr>
        <p:txBody>
          <a:bodyPr/>
          <a:lstStyle/>
          <a:p>
            <a:r>
              <a:rPr lang="en-US" altLang="zh-CN" dirty="0" smtClean="0"/>
              <a:t>      </a:t>
            </a:r>
            <a:r>
              <a:rPr lang="zh-CN" altLang="en-US" dirty="0" smtClean="0"/>
              <a:t>替罪羊树的删除操作与与普通二分搜索树一致，不过，当每次删除完成后，若节点个数小于上次重建时的节点个数乘</a:t>
            </a:r>
            <a:r>
              <a:rPr lang="en-US" altLang="zh-CN" dirty="0" smtClean="0"/>
              <a:t>α</a:t>
            </a:r>
            <a:r>
              <a:rPr lang="zh-CN" altLang="en-US" dirty="0" smtClean="0"/>
              <a:t>，则将整个树重建成</a:t>
            </a:r>
            <a:r>
              <a:rPr lang="en-US" altLang="zh-CN" dirty="0" smtClean="0"/>
              <a:t>0.5</a:t>
            </a:r>
            <a:r>
              <a:rPr lang="zh-CN" altLang="en-US" dirty="0" smtClean="0"/>
              <a:t>权重平衡的二叉搜索树。这么做的复杂度我不会证明，我们可以假装它是均摊</a:t>
            </a:r>
            <a:r>
              <a:rPr lang="en-US" altLang="zh-CN" dirty="0" smtClean="0"/>
              <a:t>O(log n)</a:t>
            </a:r>
            <a:r>
              <a:rPr lang="zh-CN" altLang="en-US" dirty="0" smtClean="0"/>
              <a:t>的</a:t>
            </a:r>
            <a:endParaRPr lang="en-US" altLang="zh-CN" dirty="0" smtClean="0"/>
          </a:p>
          <a:p>
            <a:r>
              <a:rPr lang="en-US" altLang="zh-CN" dirty="0"/>
              <a:t> </a:t>
            </a:r>
            <a:r>
              <a:rPr lang="en-US" altLang="zh-CN" dirty="0" smtClean="0"/>
              <a:t>    </a:t>
            </a:r>
            <a:r>
              <a:rPr lang="en-US" altLang="zh-CN" dirty="0"/>
              <a:t> </a:t>
            </a:r>
            <a:r>
              <a:rPr lang="zh-CN" altLang="en-US" dirty="0"/>
              <a:t>详见陈立杰的论文</a:t>
            </a:r>
            <a:r>
              <a:rPr lang="en-US" altLang="zh-CN" dirty="0"/>
              <a:t>《</a:t>
            </a:r>
            <a:r>
              <a:rPr lang="zh-CN" altLang="en-US" b="1" dirty="0"/>
              <a:t>重量平衡树和后缀平衡树在信息学奥赛中的应用</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delete</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t>除此之外，还有一种比较好写的做法，就是</a:t>
            </a:r>
            <a:r>
              <a:rPr lang="en-US" altLang="zh-CN" dirty="0" smtClean="0"/>
              <a:t>lazy</a:t>
            </a:r>
            <a:r>
              <a:rPr lang="zh-CN" altLang="en-US" dirty="0" smtClean="0"/>
              <a:t>删除。在删除节点时，并不将节点从平衡树中移除，而是打上删除标记，在下次重建时删除。但这么做会有一些小问题，比如不能在不维护额外信息的情况下自然的求前驱后继</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一些奇怪的技巧</a:t>
            </a:r>
          </a:p>
        </p:txBody>
      </p:sp>
      <p:sp>
        <p:nvSpPr>
          <p:cNvPr id="3" name="内容占位符 2"/>
          <p:cNvSpPr>
            <a:spLocks noGrp="1"/>
          </p:cNvSpPr>
          <p:nvPr>
            <p:ph idx="1"/>
          </p:nvPr>
        </p:nvSpPr>
        <p:spPr>
          <a:xfrm>
            <a:off x="457200" y="1646236"/>
            <a:ext cx="8229600" cy="5095131"/>
          </a:xfrm>
        </p:spPr>
        <p:txBody>
          <a:bodyPr>
            <a:normAutofit lnSpcReduction="10000"/>
          </a:bodyPr>
          <a:lstStyle/>
          <a:p>
            <a:r>
              <a:rPr lang="en-US" altLang="zh-CN" dirty="0" smtClean="0"/>
              <a:t>     </a:t>
            </a:r>
            <a:r>
              <a:rPr lang="zh-CN" altLang="en-US" dirty="0" smtClean="0"/>
              <a:t>定义重量平衡树为每次操作影响的子树大小是最坏或均摊或期望</a:t>
            </a:r>
            <a:r>
              <a:rPr lang="en-US" altLang="zh-CN" dirty="0" smtClean="0"/>
              <a:t>O(log n) </a:t>
            </a:r>
            <a:r>
              <a:rPr lang="zh-CN" altLang="en-US" dirty="0" smtClean="0"/>
              <a:t>的平衡树</a:t>
            </a:r>
            <a:endParaRPr lang="en-US" altLang="zh-CN" dirty="0" smtClean="0"/>
          </a:p>
          <a:p>
            <a:r>
              <a:rPr lang="en-US" altLang="zh-CN" dirty="0"/>
              <a:t> </a:t>
            </a:r>
            <a:r>
              <a:rPr lang="en-US" altLang="zh-CN" dirty="0" smtClean="0"/>
              <a:t>    </a:t>
            </a:r>
            <a:r>
              <a:rPr lang="en-US" altLang="zh-CN" dirty="0" err="1" smtClean="0"/>
              <a:t>treap</a:t>
            </a:r>
            <a:r>
              <a:rPr lang="zh-CN" altLang="en-US" dirty="0" smtClean="0"/>
              <a:t>和</a:t>
            </a:r>
            <a:r>
              <a:rPr lang="en-US" altLang="zh-CN" dirty="0" err="1" smtClean="0"/>
              <a:t>sgt</a:t>
            </a:r>
            <a:r>
              <a:rPr lang="zh-CN" altLang="en-US" dirty="0" smtClean="0"/>
              <a:t>都是重量平衡树</a:t>
            </a:r>
            <a:endParaRPr lang="en-US" altLang="zh-CN" dirty="0" smtClean="0"/>
          </a:p>
          <a:p>
            <a:r>
              <a:rPr lang="en-US" altLang="zh-CN" dirty="0"/>
              <a:t> </a:t>
            </a:r>
            <a:r>
              <a:rPr lang="en-US" altLang="zh-CN" dirty="0" smtClean="0"/>
              <a:t>    </a:t>
            </a:r>
            <a:r>
              <a:rPr lang="zh-CN" altLang="en-US" dirty="0" smtClean="0"/>
              <a:t>为了方便讨论，只考虑旋转</a:t>
            </a:r>
            <a:r>
              <a:rPr lang="en-US" altLang="zh-CN" dirty="0" err="1" smtClean="0"/>
              <a:t>treap</a:t>
            </a:r>
            <a:r>
              <a:rPr lang="zh-CN" altLang="en-US" dirty="0" smtClean="0"/>
              <a:t>的证明</a:t>
            </a:r>
            <a:endParaRPr lang="en-US" altLang="zh-CN" dirty="0" smtClean="0"/>
          </a:p>
          <a:p>
            <a:r>
              <a:rPr lang="en-US" altLang="zh-CN" dirty="0" smtClean="0"/>
              <a:t>     </a:t>
            </a:r>
            <a:r>
              <a:rPr lang="en-US" altLang="zh-CN" dirty="0" err="1" smtClean="0"/>
              <a:t>treap</a:t>
            </a:r>
            <a:r>
              <a:rPr lang="zh-CN" altLang="en-US" dirty="0" smtClean="0"/>
              <a:t>每次插入时，将点</a:t>
            </a:r>
            <a:r>
              <a:rPr lang="en-US" altLang="zh-CN" dirty="0"/>
              <a:t>a</a:t>
            </a:r>
            <a:r>
              <a:rPr lang="zh-CN" altLang="en-US" dirty="0" smtClean="0"/>
              <a:t>旋转到点</a:t>
            </a:r>
            <a:r>
              <a:rPr lang="en-US" altLang="zh-CN" dirty="0" smtClean="0"/>
              <a:t>b</a:t>
            </a:r>
            <a:r>
              <a:rPr lang="zh-CN" altLang="en-US" dirty="0" smtClean="0"/>
              <a:t>的概率是</a:t>
            </a:r>
            <a:r>
              <a:rPr lang="en-US" altLang="zh-CN" dirty="0" smtClean="0"/>
              <a:t>1/b-&gt;size</a:t>
            </a:r>
            <a:r>
              <a:rPr lang="zh-CN" altLang="en-US" dirty="0" smtClean="0"/>
              <a:t>，这么做的会影响大小为</a:t>
            </a:r>
            <a:r>
              <a:rPr lang="en-US" altLang="zh-CN" dirty="0" smtClean="0"/>
              <a:t>b-&gt;size</a:t>
            </a:r>
            <a:r>
              <a:rPr lang="zh-CN" altLang="en-US" dirty="0" smtClean="0"/>
              <a:t>的子树，所以期望代价是</a:t>
            </a:r>
            <a:r>
              <a:rPr lang="en-US" altLang="zh-CN" dirty="0" smtClean="0"/>
              <a:t>O(1)</a:t>
            </a:r>
            <a:r>
              <a:rPr lang="zh-CN" altLang="en-US" dirty="0" smtClean="0"/>
              <a:t>。一个点有期望</a:t>
            </a:r>
            <a:r>
              <a:rPr lang="en-US" altLang="zh-CN" dirty="0" smtClean="0"/>
              <a:t>O(log n)</a:t>
            </a:r>
            <a:r>
              <a:rPr lang="zh-CN" altLang="en-US" dirty="0" smtClean="0"/>
              <a:t>个祖先，所以一次插入期望</a:t>
            </a:r>
            <a:r>
              <a:rPr lang="zh-CN" altLang="en-US" dirty="0"/>
              <a:t>影响大小</a:t>
            </a:r>
            <a:r>
              <a:rPr lang="zh-CN" altLang="en-US" dirty="0" smtClean="0"/>
              <a:t>为</a:t>
            </a:r>
            <a:r>
              <a:rPr lang="en-US" altLang="zh-CN" dirty="0" smtClean="0"/>
              <a:t>O(log n)</a:t>
            </a:r>
            <a:r>
              <a:rPr lang="zh-CN" altLang="en-US" dirty="0" smtClean="0"/>
              <a:t>的子树</a:t>
            </a:r>
            <a:endParaRPr lang="en-US" altLang="zh-CN" dirty="0" smtClean="0"/>
          </a:p>
          <a:p>
            <a:r>
              <a:rPr lang="en-US" altLang="zh-CN" dirty="0" smtClean="0"/>
              <a:t>     </a:t>
            </a:r>
            <a:endParaRPr lang="zh-CN" altLang="en-US" dirty="0"/>
          </a:p>
        </p:txBody>
      </p:sp>
    </p:spTree>
    <p:extLst>
      <p:ext uri="{BB962C8B-B14F-4D97-AF65-F5344CB8AC3E}">
        <p14:creationId xmlns:p14="http://schemas.microsoft.com/office/powerpoint/2010/main" val="3077804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一些奇怪的技巧</a:t>
            </a:r>
          </a:p>
        </p:txBody>
      </p:sp>
      <p:sp>
        <p:nvSpPr>
          <p:cNvPr id="3" name="内容占位符 2"/>
          <p:cNvSpPr>
            <a:spLocks noGrp="1"/>
          </p:cNvSpPr>
          <p:nvPr>
            <p:ph idx="1"/>
          </p:nvPr>
        </p:nvSpPr>
        <p:spPr/>
        <p:txBody>
          <a:bodyPr/>
          <a:lstStyle/>
          <a:p>
            <a:r>
              <a:rPr lang="en-US" altLang="zh-CN" dirty="0" smtClean="0"/>
              <a:t>     </a:t>
            </a:r>
            <a:r>
              <a:rPr lang="en-US" altLang="zh-CN" dirty="0" err="1" smtClean="0"/>
              <a:t>sgt</a:t>
            </a:r>
            <a:r>
              <a:rPr lang="zh-CN" altLang="en-US" dirty="0" smtClean="0"/>
              <a:t>是重量平衡树的证明我并不会，详见陈立杰的论文</a:t>
            </a:r>
            <a:r>
              <a:rPr lang="en-US" altLang="zh-CN" dirty="0" smtClean="0"/>
              <a:t>《</a:t>
            </a:r>
            <a:r>
              <a:rPr lang="zh-CN" altLang="en-US" b="1" dirty="0"/>
              <a:t>重量平衡树和后缀平衡树在信息学奥赛中的</a:t>
            </a:r>
            <a:r>
              <a:rPr lang="zh-CN" altLang="en-US" b="1" dirty="0" smtClean="0"/>
              <a:t>应用</a:t>
            </a:r>
            <a:r>
              <a:rPr lang="en-US" altLang="zh-CN" dirty="0" smtClean="0"/>
              <a:t>》</a:t>
            </a:r>
            <a:endParaRPr lang="zh-CN" altLang="en-US" dirty="0"/>
          </a:p>
        </p:txBody>
      </p:sp>
    </p:spTree>
    <p:extLst>
      <p:ext uri="{BB962C8B-B14F-4D97-AF65-F5344CB8AC3E}">
        <p14:creationId xmlns:p14="http://schemas.microsoft.com/office/powerpoint/2010/main" val="1270898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treap</a:t>
            </a:r>
            <a:endParaRPr lang="zh-CN" altLang="en-US" dirty="0"/>
          </a:p>
        </p:txBody>
      </p:sp>
      <p:sp>
        <p:nvSpPr>
          <p:cNvPr id="3" name="内容占位符 2"/>
          <p:cNvSpPr>
            <a:spLocks noGrp="1"/>
          </p:cNvSpPr>
          <p:nvPr>
            <p:ph idx="1"/>
          </p:nvPr>
        </p:nvSpPr>
        <p:spPr/>
        <p:txBody>
          <a:bodyPr/>
          <a:lstStyle/>
          <a:p>
            <a:r>
              <a:rPr lang="en-US" altLang="zh-CN" dirty="0" smtClean="0"/>
              <a:t>       </a:t>
            </a:r>
            <a:r>
              <a:rPr lang="en-US" altLang="zh-CN" dirty="0" err="1" smtClean="0"/>
              <a:t>treap</a:t>
            </a:r>
            <a:r>
              <a:rPr lang="zh-CN" altLang="en-US" dirty="0" smtClean="0"/>
              <a:t>是一种平衡树，它的特点是每个节点有一个随机权值，同时父亲的权值一定比孩子的权值小（假定权值互不相同）。</a:t>
            </a:r>
            <a:endParaRPr lang="en-US" altLang="zh-CN" dirty="0" smtClean="0"/>
          </a:p>
          <a:p>
            <a:r>
              <a:rPr lang="zh-CN" altLang="en-US" dirty="0" smtClean="0"/>
              <a:t>由于当一棵</a:t>
            </a:r>
            <a:r>
              <a:rPr lang="en-US" altLang="zh-CN" dirty="0" err="1" smtClean="0"/>
              <a:t>treap</a:t>
            </a:r>
            <a:r>
              <a:rPr lang="zh-CN" altLang="en-US" dirty="0" smtClean="0"/>
              <a:t>的每一个节点的值确定时，</a:t>
            </a:r>
            <a:r>
              <a:rPr lang="en-US" altLang="zh-CN" dirty="0" err="1" smtClean="0"/>
              <a:t>treap</a:t>
            </a:r>
            <a:r>
              <a:rPr lang="zh-CN" altLang="en-US" dirty="0" smtClean="0"/>
              <a:t>的形态唯一确定。并且一棵</a:t>
            </a:r>
            <a:r>
              <a:rPr lang="en-US" altLang="zh-CN" dirty="0" err="1" smtClean="0"/>
              <a:t>treap</a:t>
            </a:r>
            <a:r>
              <a:rPr lang="zh-CN" altLang="en-US" dirty="0" smtClean="0"/>
              <a:t>的形态和随机化快排的递归过程可以对应，所以</a:t>
            </a:r>
            <a:r>
              <a:rPr lang="en-US" altLang="zh-CN" dirty="0" err="1" smtClean="0"/>
              <a:t>treap</a:t>
            </a:r>
            <a:r>
              <a:rPr lang="zh-CN" altLang="en-US" dirty="0" smtClean="0"/>
              <a:t>的树高是期望</a:t>
            </a:r>
            <a:r>
              <a:rPr lang="en-US" altLang="zh-CN" dirty="0" smtClean="0"/>
              <a:t>O(log n)</a:t>
            </a:r>
            <a:r>
              <a:rPr lang="zh-CN" altLang="en-US" dirty="0" smtClean="0"/>
              <a:t>的。</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一些奇怪的技巧</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t>现在要维护一个数据结构，要求支持两个操作</a:t>
            </a:r>
            <a:endParaRPr lang="en-US" altLang="zh-CN" dirty="0" smtClean="0"/>
          </a:p>
          <a:p>
            <a:r>
              <a:rPr lang="en-US" altLang="zh-CN" dirty="0"/>
              <a:t> </a:t>
            </a:r>
            <a:r>
              <a:rPr lang="en-US" altLang="zh-CN" dirty="0" smtClean="0"/>
              <a:t>    1.</a:t>
            </a:r>
            <a:r>
              <a:rPr lang="zh-CN" altLang="en-US" dirty="0" smtClean="0"/>
              <a:t>在节点</a:t>
            </a:r>
            <a:r>
              <a:rPr lang="en-US" altLang="zh-CN" dirty="0" smtClean="0"/>
              <a:t>x</a:t>
            </a:r>
            <a:r>
              <a:rPr lang="zh-CN" altLang="en-US" dirty="0" smtClean="0"/>
              <a:t>后插入一个新节点</a:t>
            </a:r>
            <a:r>
              <a:rPr lang="en-US" altLang="zh-CN" dirty="0" smtClean="0"/>
              <a:t>y</a:t>
            </a:r>
          </a:p>
          <a:p>
            <a:r>
              <a:rPr lang="en-US" altLang="zh-CN" dirty="0" smtClean="0"/>
              <a:t>     2.</a:t>
            </a:r>
            <a:r>
              <a:rPr lang="zh-CN" altLang="en-US" dirty="0" smtClean="0"/>
              <a:t>比较两个节点的前后关系</a:t>
            </a:r>
            <a:endParaRPr lang="zh-CN" altLang="en-US" dirty="0"/>
          </a:p>
        </p:txBody>
      </p:sp>
    </p:spTree>
    <p:extLst>
      <p:ext uri="{BB962C8B-B14F-4D97-AF65-F5344CB8AC3E}">
        <p14:creationId xmlns:p14="http://schemas.microsoft.com/office/powerpoint/2010/main" val="1861640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一些奇怪的技巧</a:t>
            </a:r>
          </a:p>
        </p:txBody>
      </p:sp>
      <p:sp>
        <p:nvSpPr>
          <p:cNvPr id="3" name="内容占位符 2"/>
          <p:cNvSpPr>
            <a:spLocks noGrp="1"/>
          </p:cNvSpPr>
          <p:nvPr>
            <p:ph idx="1"/>
          </p:nvPr>
        </p:nvSpPr>
        <p:spPr/>
        <p:txBody>
          <a:bodyPr/>
          <a:lstStyle/>
          <a:p>
            <a:r>
              <a:rPr lang="en-US" altLang="zh-CN" dirty="0" smtClean="0"/>
              <a:t>     </a:t>
            </a:r>
            <a:r>
              <a:rPr lang="zh-CN" altLang="en-US" dirty="0" smtClean="0"/>
              <a:t>一个自然的想法是用平衡树维护一个序列，然后每次查询节点的位置</a:t>
            </a:r>
            <a:endParaRPr lang="en-US" altLang="zh-CN" dirty="0" smtClean="0"/>
          </a:p>
          <a:p>
            <a:r>
              <a:rPr lang="en-US" altLang="zh-CN" dirty="0"/>
              <a:t> </a:t>
            </a:r>
            <a:r>
              <a:rPr lang="en-US" altLang="zh-CN" dirty="0" smtClean="0"/>
              <a:t>    </a:t>
            </a:r>
            <a:r>
              <a:rPr lang="zh-CN" altLang="en-US" dirty="0" smtClean="0"/>
              <a:t>这样可以做到</a:t>
            </a:r>
            <a:r>
              <a:rPr lang="en-US" altLang="zh-CN" dirty="0" smtClean="0"/>
              <a:t>O(log n)</a:t>
            </a:r>
            <a:r>
              <a:rPr lang="zh-CN" altLang="en-US" dirty="0" smtClean="0"/>
              <a:t>插入，</a:t>
            </a:r>
            <a:r>
              <a:rPr lang="en-US" altLang="zh-CN" dirty="0" smtClean="0"/>
              <a:t>O(log n)</a:t>
            </a:r>
            <a:r>
              <a:rPr lang="zh-CN" altLang="en-US" dirty="0" smtClean="0"/>
              <a:t>询问。但在某些特定的问题中，这还不够优</a:t>
            </a:r>
            <a:endParaRPr lang="zh-CN" altLang="en-US" dirty="0"/>
          </a:p>
        </p:txBody>
      </p:sp>
    </p:spTree>
    <p:extLst>
      <p:ext uri="{BB962C8B-B14F-4D97-AF65-F5344CB8AC3E}">
        <p14:creationId xmlns:p14="http://schemas.microsoft.com/office/powerpoint/2010/main" val="352109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一些奇怪的技巧</a:t>
            </a:r>
          </a:p>
        </p:txBody>
      </p:sp>
      <p:sp>
        <p:nvSpPr>
          <p:cNvPr id="3" name="内容占位符 2"/>
          <p:cNvSpPr>
            <a:spLocks noGrp="1"/>
          </p:cNvSpPr>
          <p:nvPr>
            <p:ph idx="1"/>
          </p:nvPr>
        </p:nvSpPr>
        <p:spPr/>
        <p:txBody>
          <a:bodyPr/>
          <a:lstStyle/>
          <a:p>
            <a:r>
              <a:rPr lang="zh-CN" altLang="en-US" dirty="0" smtClean="0"/>
              <a:t>     让每一个平衡树的节点对应一段实数区间，根节点对应</a:t>
            </a:r>
            <a:r>
              <a:rPr lang="zh-CN" altLang="en-US" dirty="0"/>
              <a:t>实数</a:t>
            </a:r>
            <a:r>
              <a:rPr lang="zh-CN" altLang="en-US" dirty="0" smtClean="0"/>
              <a:t>区间</a:t>
            </a:r>
            <a:r>
              <a:rPr lang="en-US" altLang="zh-CN" dirty="0"/>
              <a:t>[</a:t>
            </a:r>
            <a:r>
              <a:rPr lang="en-US" altLang="zh-CN" dirty="0" smtClean="0"/>
              <a:t>0,1)</a:t>
            </a:r>
            <a:r>
              <a:rPr lang="zh-CN" altLang="en-US" dirty="0" smtClean="0"/>
              <a:t>。对于对应实数区间</a:t>
            </a:r>
            <a:r>
              <a:rPr lang="en-US" altLang="zh-CN" dirty="0" smtClean="0"/>
              <a:t>[</a:t>
            </a:r>
            <a:r>
              <a:rPr lang="en-US" altLang="zh-CN" dirty="0" err="1" smtClean="0"/>
              <a:t>l,r</a:t>
            </a:r>
            <a:r>
              <a:rPr lang="en-US" altLang="zh-CN" dirty="0" smtClean="0"/>
              <a:t>)</a:t>
            </a:r>
            <a:r>
              <a:rPr lang="zh-CN" altLang="en-US" dirty="0" smtClean="0"/>
              <a:t>的节点</a:t>
            </a:r>
            <a:r>
              <a:rPr lang="en-US" altLang="zh-CN" dirty="0"/>
              <a:t>i</a:t>
            </a:r>
            <a:r>
              <a:rPr lang="en-US" altLang="zh-CN" dirty="0" smtClean="0"/>
              <a:t>,</a:t>
            </a:r>
            <a:r>
              <a:rPr lang="zh-CN" altLang="en-US" dirty="0" smtClean="0"/>
              <a:t>定义</a:t>
            </a:r>
            <a:r>
              <a:rPr lang="en-US" altLang="zh-CN" dirty="0" err="1" smtClean="0"/>
              <a:t>tag</a:t>
            </a:r>
            <a:r>
              <a:rPr lang="en-US" altLang="zh-CN" sz="1600" dirty="0" err="1" smtClean="0"/>
              <a:t>i</a:t>
            </a:r>
            <a:r>
              <a:rPr lang="en-US" altLang="zh-CN" dirty="0" smtClean="0"/>
              <a:t>=(</a:t>
            </a:r>
            <a:r>
              <a:rPr lang="en-US" altLang="zh-CN" dirty="0" err="1" smtClean="0"/>
              <a:t>l+r</a:t>
            </a:r>
            <a:r>
              <a:rPr lang="en-US" altLang="zh-CN" dirty="0" smtClean="0"/>
              <a:t>)/2</a:t>
            </a:r>
            <a:r>
              <a:rPr lang="zh-CN" altLang="en-US" dirty="0" smtClean="0"/>
              <a:t>，它的左儿子对应的实数区间是</a:t>
            </a:r>
            <a:r>
              <a:rPr lang="en-US" altLang="zh-CN" dirty="0" smtClean="0"/>
              <a:t>[l,</a:t>
            </a:r>
            <a:r>
              <a:rPr lang="en-US" altLang="zh-CN" sz="1600" dirty="0"/>
              <a:t> </a:t>
            </a:r>
            <a:r>
              <a:rPr lang="en-US" altLang="zh-CN" dirty="0" err="1" smtClean="0"/>
              <a:t>tag</a:t>
            </a:r>
            <a:r>
              <a:rPr lang="en-US" altLang="zh-CN" sz="1600" dirty="0" err="1" smtClean="0"/>
              <a:t>i</a:t>
            </a:r>
            <a:r>
              <a:rPr lang="en-US" altLang="zh-CN" dirty="0">
                <a:solidFill>
                  <a:prstClr val="white"/>
                </a:solidFill>
              </a:rPr>
              <a:t> </a:t>
            </a:r>
            <a:r>
              <a:rPr lang="en-US" altLang="zh-CN" dirty="0" smtClean="0">
                <a:solidFill>
                  <a:prstClr val="white"/>
                </a:solidFill>
              </a:rPr>
              <a:t>)</a:t>
            </a:r>
            <a:r>
              <a:rPr lang="zh-CN" altLang="en-US" dirty="0" smtClean="0">
                <a:solidFill>
                  <a:prstClr val="white"/>
                </a:solidFill>
              </a:rPr>
              <a:t>，右儿子对应的实数区间是</a:t>
            </a:r>
            <a:r>
              <a:rPr lang="en-US" altLang="zh-CN" dirty="0" smtClean="0">
                <a:solidFill>
                  <a:prstClr val="white"/>
                </a:solidFill>
              </a:rPr>
              <a:t>[</a:t>
            </a:r>
            <a:r>
              <a:rPr lang="en-US" altLang="zh-CN" dirty="0" err="1" smtClean="0">
                <a:solidFill>
                  <a:prstClr val="white"/>
                </a:solidFill>
              </a:rPr>
              <a:t>tag</a:t>
            </a:r>
            <a:r>
              <a:rPr lang="en-US" altLang="zh-CN" sz="1600" dirty="0" err="1" smtClean="0">
                <a:solidFill>
                  <a:prstClr val="white"/>
                </a:solidFill>
              </a:rPr>
              <a:t>i</a:t>
            </a:r>
            <a:r>
              <a:rPr lang="en-US" altLang="zh-CN" dirty="0" err="1" smtClean="0">
                <a:solidFill>
                  <a:prstClr val="white"/>
                </a:solidFill>
              </a:rPr>
              <a:t>,r</a:t>
            </a:r>
            <a:r>
              <a:rPr lang="en-US" altLang="zh-CN" dirty="0" smtClean="0">
                <a:solidFill>
                  <a:prstClr val="white"/>
                </a:solidFill>
              </a:rPr>
              <a:t>)</a:t>
            </a:r>
            <a:r>
              <a:rPr lang="zh-CN" altLang="en-US" dirty="0" smtClean="0">
                <a:solidFill>
                  <a:prstClr val="white"/>
                </a:solidFill>
              </a:rPr>
              <a:t>。显然两个节点的</a:t>
            </a:r>
            <a:r>
              <a:rPr lang="en-US" altLang="zh-CN" dirty="0" smtClean="0">
                <a:solidFill>
                  <a:prstClr val="white"/>
                </a:solidFill>
              </a:rPr>
              <a:t>tag</a:t>
            </a:r>
            <a:r>
              <a:rPr lang="zh-CN" altLang="en-US" dirty="0" smtClean="0">
                <a:solidFill>
                  <a:prstClr val="white"/>
                </a:solidFill>
              </a:rPr>
              <a:t>的大小关系就是这两个节点的前后关系</a:t>
            </a:r>
            <a:endParaRPr lang="zh-CN" altLang="en-US" dirty="0"/>
          </a:p>
        </p:txBody>
      </p:sp>
    </p:spTree>
    <p:extLst>
      <p:ext uri="{BB962C8B-B14F-4D97-AF65-F5344CB8AC3E}">
        <p14:creationId xmlns:p14="http://schemas.microsoft.com/office/powerpoint/2010/main" val="2027268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一些奇怪的技巧</a:t>
            </a:r>
          </a:p>
        </p:txBody>
      </p:sp>
      <p:sp>
        <p:nvSpPr>
          <p:cNvPr id="3" name="内容占位符 2"/>
          <p:cNvSpPr>
            <a:spLocks noGrp="1"/>
          </p:cNvSpPr>
          <p:nvPr>
            <p:ph idx="1"/>
          </p:nvPr>
        </p:nvSpPr>
        <p:spPr/>
        <p:txBody>
          <a:bodyPr/>
          <a:lstStyle/>
          <a:p>
            <a:r>
              <a:rPr lang="en-US" altLang="zh-CN" dirty="0" smtClean="0"/>
              <a:t>     </a:t>
            </a:r>
            <a:r>
              <a:rPr lang="zh-CN" altLang="en-US" dirty="0" smtClean="0"/>
              <a:t>显然某个节点</a:t>
            </a:r>
            <a:r>
              <a:rPr lang="en-US" altLang="zh-CN" dirty="0" smtClean="0"/>
              <a:t>tag</a:t>
            </a:r>
            <a:r>
              <a:rPr lang="zh-CN" altLang="en-US" dirty="0" smtClean="0"/>
              <a:t>的分母是</a:t>
            </a:r>
            <a:r>
              <a:rPr lang="en-US" altLang="zh-CN" dirty="0" smtClean="0"/>
              <a:t>2^</a:t>
            </a:r>
            <a:r>
              <a:rPr lang="zh-CN" altLang="en-US" dirty="0" smtClean="0"/>
              <a:t>（这个节点的深度</a:t>
            </a:r>
            <a:r>
              <a:rPr lang="en-US" altLang="zh-CN" dirty="0" smtClean="0"/>
              <a:t>+1</a:t>
            </a:r>
            <a:r>
              <a:rPr lang="zh-CN" altLang="en-US" dirty="0" smtClean="0"/>
              <a:t>），在树高不是太大的情况下，</a:t>
            </a:r>
            <a:r>
              <a:rPr lang="en-US" altLang="zh-CN" dirty="0" smtClean="0"/>
              <a:t>tag</a:t>
            </a:r>
            <a:r>
              <a:rPr lang="zh-CN" altLang="en-US" dirty="0" smtClean="0"/>
              <a:t>的精度是有保证的。</a:t>
            </a:r>
            <a:endParaRPr lang="en-US" altLang="zh-CN" dirty="0" smtClean="0"/>
          </a:p>
          <a:p>
            <a:r>
              <a:rPr lang="en-US" altLang="zh-CN" dirty="0"/>
              <a:t> </a:t>
            </a:r>
            <a:r>
              <a:rPr lang="en-US" altLang="zh-CN" dirty="0" smtClean="0"/>
              <a:t>    </a:t>
            </a:r>
            <a:r>
              <a:rPr lang="zh-CN" altLang="en-US" dirty="0" smtClean="0"/>
              <a:t>因为一次插入操作可能会需要重新计算一棵子树的</a:t>
            </a:r>
            <a:r>
              <a:rPr lang="en-US" altLang="zh-CN" dirty="0" smtClean="0"/>
              <a:t>tag</a:t>
            </a:r>
            <a:r>
              <a:rPr lang="zh-CN" altLang="en-US" dirty="0" smtClean="0"/>
              <a:t>，所以需要用重量平衡树维护</a:t>
            </a:r>
            <a:r>
              <a:rPr lang="en-US" altLang="zh-CN" dirty="0" smtClean="0"/>
              <a:t>tag</a:t>
            </a:r>
          </a:p>
          <a:p>
            <a:r>
              <a:rPr lang="en-US" altLang="zh-CN" dirty="0"/>
              <a:t> </a:t>
            </a:r>
            <a:r>
              <a:rPr lang="en-US" altLang="zh-CN" dirty="0" smtClean="0"/>
              <a:t>    </a:t>
            </a:r>
            <a:r>
              <a:rPr lang="zh-CN" altLang="en-US" dirty="0" smtClean="0"/>
              <a:t>这种做法的复杂度是</a:t>
            </a:r>
            <a:r>
              <a:rPr lang="en-US" altLang="zh-CN" dirty="0"/>
              <a:t>O(log n)</a:t>
            </a:r>
            <a:r>
              <a:rPr lang="zh-CN" altLang="en-US" dirty="0"/>
              <a:t>插入</a:t>
            </a:r>
            <a:r>
              <a:rPr lang="zh-CN" altLang="en-US" dirty="0" smtClean="0"/>
              <a:t>，</a:t>
            </a:r>
            <a:r>
              <a:rPr lang="en-US" altLang="zh-CN" dirty="0" smtClean="0"/>
              <a:t>O(1)</a:t>
            </a:r>
            <a:r>
              <a:rPr lang="zh-CN" altLang="en-US" dirty="0"/>
              <a:t>询问</a:t>
            </a:r>
          </a:p>
        </p:txBody>
      </p:sp>
    </p:spTree>
    <p:extLst>
      <p:ext uri="{BB962C8B-B14F-4D97-AF65-F5344CB8AC3E}">
        <p14:creationId xmlns:p14="http://schemas.microsoft.com/office/powerpoint/2010/main" val="3739114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t>我相信大家肯定都会线段树，所以就不讲了</a:t>
            </a:r>
            <a:endParaRPr lang="zh-CN" altLang="en-US" dirty="0"/>
          </a:p>
        </p:txBody>
      </p:sp>
    </p:spTree>
    <p:extLst>
      <p:ext uri="{BB962C8B-B14F-4D97-AF65-F5344CB8AC3E}">
        <p14:creationId xmlns:p14="http://schemas.microsoft.com/office/powerpoint/2010/main" val="2089465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线段树合并</a:t>
            </a:r>
            <a:endParaRPr lang="zh-CN" altLang="en-US" dirty="0"/>
          </a:p>
        </p:txBody>
      </p:sp>
      <p:sp>
        <p:nvSpPr>
          <p:cNvPr id="3" name="内容占位符 2"/>
          <p:cNvSpPr>
            <a:spLocks noGrp="1"/>
          </p:cNvSpPr>
          <p:nvPr>
            <p:ph idx="1"/>
          </p:nvPr>
        </p:nvSpPr>
        <p:spPr>
          <a:xfrm>
            <a:off x="457200" y="1646236"/>
            <a:ext cx="8229600" cy="5211763"/>
          </a:xfrm>
        </p:spPr>
        <p:txBody>
          <a:bodyPr>
            <a:normAutofit/>
          </a:bodyPr>
          <a:lstStyle/>
          <a:p>
            <a:r>
              <a:rPr lang="zh-CN" altLang="en-US" dirty="0" smtClean="0"/>
              <a:t>     线段树合并，顾名思义就是把两棵形态相同的线段树维护的信息合并</a:t>
            </a:r>
            <a:endParaRPr lang="en-US" altLang="zh-CN" dirty="0" smtClean="0"/>
          </a:p>
          <a:p>
            <a:r>
              <a:rPr lang="en-US" altLang="zh-CN" dirty="0"/>
              <a:t> </a:t>
            </a:r>
            <a:r>
              <a:rPr lang="en-US" altLang="zh-CN" dirty="0" smtClean="0"/>
              <a:t>    </a:t>
            </a:r>
            <a:r>
              <a:rPr lang="zh-CN" altLang="en-US" dirty="0" smtClean="0"/>
              <a:t>定义</a:t>
            </a:r>
            <a:r>
              <a:rPr lang="en-US" altLang="zh-CN" dirty="0" smtClean="0"/>
              <a:t>merge(</a:t>
            </a:r>
            <a:r>
              <a:rPr lang="en-US" altLang="zh-CN" dirty="0" err="1" smtClean="0"/>
              <a:t>a,b</a:t>
            </a:r>
            <a:r>
              <a:rPr lang="en-US" altLang="zh-CN" dirty="0" smtClean="0"/>
              <a:t>)</a:t>
            </a:r>
            <a:r>
              <a:rPr lang="zh-CN" altLang="en-US" dirty="0" smtClean="0"/>
              <a:t>为合并以</a:t>
            </a:r>
            <a:r>
              <a:rPr lang="en-US" altLang="zh-CN" dirty="0" err="1" smtClean="0"/>
              <a:t>a,b</a:t>
            </a:r>
            <a:r>
              <a:rPr lang="zh-CN" altLang="en-US" dirty="0" smtClean="0"/>
              <a:t>为根的两棵线段树，返回合并后的新线段树</a:t>
            </a:r>
            <a:endParaRPr lang="en-US" altLang="zh-CN" dirty="0" smtClean="0"/>
          </a:p>
          <a:p>
            <a:r>
              <a:rPr lang="en-US" altLang="zh-CN" dirty="0"/>
              <a:t> </a:t>
            </a:r>
            <a:r>
              <a:rPr lang="en-US" altLang="zh-CN" dirty="0" smtClean="0"/>
              <a:t>    </a:t>
            </a:r>
            <a:r>
              <a:rPr lang="zh-CN" altLang="en-US" dirty="0" smtClean="0"/>
              <a:t>若</a:t>
            </a:r>
            <a:r>
              <a:rPr lang="en-US" altLang="zh-CN" dirty="0" err="1" smtClean="0"/>
              <a:t>a,b</a:t>
            </a:r>
            <a:r>
              <a:rPr lang="zh-CN" altLang="en-US" dirty="0" smtClean="0"/>
              <a:t>中有一个是空节点，返回另一个</a:t>
            </a:r>
            <a:endParaRPr lang="en-US" altLang="zh-CN" dirty="0" smtClean="0"/>
          </a:p>
          <a:p>
            <a:r>
              <a:rPr lang="en-US" altLang="zh-CN" dirty="0"/>
              <a:t> </a:t>
            </a:r>
            <a:r>
              <a:rPr lang="en-US" altLang="zh-CN" dirty="0" smtClean="0"/>
              <a:t>    </a:t>
            </a:r>
            <a:r>
              <a:rPr lang="zh-CN" altLang="en-US" dirty="0" smtClean="0"/>
              <a:t>若</a:t>
            </a:r>
            <a:r>
              <a:rPr lang="en-US" altLang="zh-CN" dirty="0" err="1" smtClean="0"/>
              <a:t>a,b</a:t>
            </a:r>
            <a:r>
              <a:rPr lang="zh-CN" altLang="en-US" dirty="0" smtClean="0"/>
              <a:t>都是叶子，根据题目需求合并它们，返回合并后的点</a:t>
            </a:r>
            <a:endParaRPr lang="en-US" altLang="zh-CN" dirty="0"/>
          </a:p>
          <a:p>
            <a:r>
              <a:rPr lang="en-US" altLang="zh-CN" dirty="0" smtClean="0"/>
              <a:t>     </a:t>
            </a:r>
            <a:r>
              <a:rPr lang="zh-CN" altLang="en-US" dirty="0" smtClean="0"/>
              <a:t>否则，返回一个左儿子为</a:t>
            </a:r>
            <a:r>
              <a:rPr lang="en-US" altLang="zh-CN" dirty="0" smtClean="0"/>
              <a:t>merge(a</a:t>
            </a:r>
            <a:r>
              <a:rPr lang="zh-CN" altLang="en-US" dirty="0" smtClean="0"/>
              <a:t>的左儿子，</a:t>
            </a:r>
            <a:r>
              <a:rPr lang="en-US" altLang="zh-CN" dirty="0" smtClean="0"/>
              <a:t>b</a:t>
            </a:r>
            <a:r>
              <a:rPr lang="zh-CN" altLang="en-US" dirty="0" smtClean="0"/>
              <a:t>的左儿子</a:t>
            </a:r>
            <a:r>
              <a:rPr lang="en-US" altLang="zh-CN" dirty="0" smtClean="0"/>
              <a:t>)</a:t>
            </a:r>
            <a:r>
              <a:rPr lang="zh-CN" altLang="en-US" dirty="0" smtClean="0"/>
              <a:t>，右儿子为</a:t>
            </a:r>
            <a:r>
              <a:rPr lang="en-US" altLang="zh-CN" dirty="0"/>
              <a:t>merge(a</a:t>
            </a:r>
            <a:r>
              <a:rPr lang="zh-CN" altLang="en-US" dirty="0" smtClean="0"/>
              <a:t>的右儿子</a:t>
            </a:r>
            <a:r>
              <a:rPr lang="zh-CN" altLang="en-US" dirty="0"/>
              <a:t>，</a:t>
            </a:r>
            <a:r>
              <a:rPr lang="en-US" altLang="zh-CN" dirty="0"/>
              <a:t>b</a:t>
            </a:r>
            <a:r>
              <a:rPr lang="zh-CN" altLang="en-US" dirty="0" smtClean="0"/>
              <a:t>的右儿子</a:t>
            </a:r>
            <a:r>
              <a:rPr lang="en-US" altLang="zh-CN" dirty="0" smtClean="0"/>
              <a:t>)</a:t>
            </a:r>
            <a:r>
              <a:rPr lang="zh-CN" altLang="en-US" dirty="0" smtClean="0"/>
              <a:t>的节点</a:t>
            </a:r>
            <a:endParaRPr lang="en-US" altLang="zh-CN" dirty="0" smtClean="0"/>
          </a:p>
        </p:txBody>
      </p:sp>
    </p:spTree>
    <p:extLst>
      <p:ext uri="{BB962C8B-B14F-4D97-AF65-F5344CB8AC3E}">
        <p14:creationId xmlns:p14="http://schemas.microsoft.com/office/powerpoint/2010/main" val="1001141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线段树合并</a:t>
            </a:r>
          </a:p>
        </p:txBody>
      </p:sp>
      <p:sp>
        <p:nvSpPr>
          <p:cNvPr id="3" name="内容占位符 2"/>
          <p:cNvSpPr>
            <a:spLocks noGrp="1"/>
          </p:cNvSpPr>
          <p:nvPr>
            <p:ph idx="1"/>
          </p:nvPr>
        </p:nvSpPr>
        <p:spPr>
          <a:xfrm>
            <a:off x="457200" y="1646236"/>
            <a:ext cx="8229600" cy="5455172"/>
          </a:xfrm>
        </p:spPr>
        <p:txBody>
          <a:bodyPr>
            <a:normAutofit/>
          </a:bodyPr>
          <a:lstStyle/>
          <a:p>
            <a:r>
              <a:rPr lang="en-US" altLang="zh-CN" dirty="0" smtClean="0"/>
              <a:t>     </a:t>
            </a:r>
            <a:r>
              <a:rPr lang="zh-CN" altLang="en-US" dirty="0" smtClean="0"/>
              <a:t>考虑这个操作的复杂度，显而易见的只有两棵线段树在某个位置上都存在节点的时候才会对时间复杂度产生</a:t>
            </a:r>
            <a:r>
              <a:rPr lang="en-US" altLang="zh-CN" dirty="0" smtClean="0"/>
              <a:t>O(1)</a:t>
            </a:r>
            <a:r>
              <a:rPr lang="zh-CN" altLang="en-US" dirty="0" smtClean="0"/>
              <a:t>的贡献。在一次合并后，新线段树的节点数等于之前两棵线段树的节点数之和减去被合并的节点数。所以可以认为每有</a:t>
            </a:r>
            <a:r>
              <a:rPr lang="en-US" altLang="zh-CN" dirty="0" smtClean="0"/>
              <a:t>O(1)</a:t>
            </a:r>
            <a:r>
              <a:rPr lang="zh-CN" altLang="en-US" dirty="0" smtClean="0"/>
              <a:t>的时间复杂度就删除了一个点，总时间复杂度最大等于所有参与可并的线段树的点数之和。</a:t>
            </a:r>
            <a:endParaRPr lang="en-US" altLang="zh-CN" dirty="0" smtClean="0"/>
          </a:p>
        </p:txBody>
      </p:sp>
    </p:spTree>
    <p:extLst>
      <p:ext uri="{BB962C8B-B14F-4D97-AF65-F5344CB8AC3E}">
        <p14:creationId xmlns:p14="http://schemas.microsoft.com/office/powerpoint/2010/main" val="3777708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线段树合并</a:t>
            </a:r>
          </a:p>
        </p:txBody>
      </p:sp>
      <p:sp>
        <p:nvSpPr>
          <p:cNvPr id="3" name="内容占位符 2"/>
          <p:cNvSpPr>
            <a:spLocks noGrp="1"/>
          </p:cNvSpPr>
          <p:nvPr>
            <p:ph idx="1"/>
          </p:nvPr>
        </p:nvSpPr>
        <p:spPr/>
        <p:txBody>
          <a:bodyPr/>
          <a:lstStyle/>
          <a:p>
            <a:r>
              <a:rPr lang="zh-CN" altLang="en-US" dirty="0" smtClean="0"/>
              <a:t>     考虑</a:t>
            </a:r>
            <a:r>
              <a:rPr lang="zh-CN" altLang="en-US" dirty="0"/>
              <a:t>动态开点，所有参与合并的线段树的点数之和等于总的叶子个数乘以</a:t>
            </a:r>
            <a:r>
              <a:rPr lang="zh-CN" altLang="en-US" dirty="0" smtClean="0"/>
              <a:t>树高。所以设线段树的下标范围是</a:t>
            </a:r>
            <a:r>
              <a:rPr lang="en-US" altLang="zh-CN" dirty="0"/>
              <a:t>v</a:t>
            </a:r>
            <a:r>
              <a:rPr lang="zh-CN" altLang="en-US" dirty="0" smtClean="0"/>
              <a:t>，线段树合并的时间复杂度最坏为</a:t>
            </a:r>
            <a:r>
              <a:rPr lang="en-US" altLang="zh-CN" dirty="0" smtClean="0"/>
              <a:t>O(n log v)</a:t>
            </a:r>
            <a:endParaRPr lang="zh-CN" altLang="en-US" dirty="0"/>
          </a:p>
        </p:txBody>
      </p:sp>
    </p:spTree>
    <p:extLst>
      <p:ext uri="{BB962C8B-B14F-4D97-AF65-F5344CB8AC3E}">
        <p14:creationId xmlns:p14="http://schemas.microsoft.com/office/powerpoint/2010/main" val="3449408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effectLst/>
              </a:rPr>
              <a:t>永无</a:t>
            </a:r>
            <a:r>
              <a:rPr lang="zh-CN" altLang="en-US" b="1" dirty="0" smtClean="0">
                <a:effectLst/>
              </a:rPr>
              <a:t>乡</a:t>
            </a:r>
            <a:endParaRPr lang="zh-CN" altLang="en-US" dirty="0"/>
          </a:p>
        </p:txBody>
      </p:sp>
      <p:sp>
        <p:nvSpPr>
          <p:cNvPr id="3" name="内容占位符 2"/>
          <p:cNvSpPr>
            <a:spLocks noGrp="1"/>
          </p:cNvSpPr>
          <p:nvPr>
            <p:ph idx="1"/>
          </p:nvPr>
        </p:nvSpPr>
        <p:spPr/>
        <p:txBody>
          <a:bodyPr/>
          <a:lstStyle/>
          <a:p>
            <a:r>
              <a:rPr lang="zh-CN" altLang="en-US" dirty="0"/>
              <a:t>题目</a:t>
            </a:r>
            <a:r>
              <a:rPr lang="zh-CN" altLang="en-US" dirty="0" smtClean="0"/>
              <a:t>大意</a:t>
            </a:r>
            <a:endParaRPr lang="en-US" altLang="zh-CN" dirty="0"/>
          </a:p>
          <a:p>
            <a:r>
              <a:rPr lang="en-US" altLang="zh-CN" dirty="0" smtClean="0"/>
              <a:t>     </a:t>
            </a:r>
            <a:r>
              <a:rPr lang="zh-CN" altLang="en-US" dirty="0" smtClean="0"/>
              <a:t>给出</a:t>
            </a:r>
            <a:r>
              <a:rPr lang="en-US" altLang="zh-CN" dirty="0" smtClean="0"/>
              <a:t>n</a:t>
            </a:r>
            <a:r>
              <a:rPr lang="zh-CN" altLang="en-US" dirty="0" smtClean="0"/>
              <a:t>个点，每个点有一个唯一的权值，要求支持两个操作</a:t>
            </a:r>
            <a:endParaRPr lang="en-US" altLang="zh-CN" dirty="0" smtClean="0"/>
          </a:p>
          <a:p>
            <a:r>
              <a:rPr lang="en-US" altLang="zh-CN" dirty="0"/>
              <a:t> </a:t>
            </a:r>
            <a:r>
              <a:rPr lang="en-US" altLang="zh-CN" dirty="0" smtClean="0"/>
              <a:t>    1.</a:t>
            </a:r>
            <a:r>
              <a:rPr lang="zh-CN" altLang="en-US" dirty="0" smtClean="0"/>
              <a:t>使两个点联通，联通具有传递性</a:t>
            </a:r>
            <a:endParaRPr lang="en-US" altLang="zh-CN" dirty="0" smtClean="0"/>
          </a:p>
          <a:p>
            <a:r>
              <a:rPr lang="en-US" altLang="zh-CN" dirty="0"/>
              <a:t> </a:t>
            </a:r>
            <a:r>
              <a:rPr lang="en-US" altLang="zh-CN" dirty="0" smtClean="0"/>
              <a:t>    2.</a:t>
            </a:r>
            <a:r>
              <a:rPr lang="zh-CN" altLang="en-US" dirty="0" smtClean="0"/>
              <a:t>询问某个点所在的联通块内权值第</a:t>
            </a:r>
            <a:r>
              <a:rPr lang="en-US" altLang="zh-CN" dirty="0" smtClean="0"/>
              <a:t>k</a:t>
            </a:r>
            <a:r>
              <a:rPr lang="zh-CN" altLang="en-US" dirty="0" smtClean="0"/>
              <a:t>大的点是那个</a:t>
            </a:r>
            <a:endParaRPr lang="en-US" altLang="zh-CN" dirty="0" smtClean="0"/>
          </a:p>
          <a:p>
            <a:r>
              <a:rPr lang="en-US" altLang="zh-CN" dirty="0"/>
              <a:t> </a:t>
            </a:r>
            <a:r>
              <a:rPr lang="en-US" altLang="zh-CN" dirty="0" smtClean="0"/>
              <a:t>    </a:t>
            </a:r>
            <a:r>
              <a:rPr lang="en-US" altLang="zh-CN" dirty="0"/>
              <a:t>n≤</a:t>
            </a:r>
            <a:r>
              <a:rPr lang="en-US" altLang="zh-CN" dirty="0" smtClean="0"/>
              <a:t>100000</a:t>
            </a:r>
            <a:r>
              <a:rPr lang="zh-CN" altLang="en-US" dirty="0" smtClean="0"/>
              <a:t>，</a:t>
            </a:r>
            <a:r>
              <a:rPr lang="en-US" altLang="zh-CN" dirty="0" smtClean="0"/>
              <a:t>q</a:t>
            </a:r>
            <a:r>
              <a:rPr lang="en-US" altLang="zh-CN" dirty="0"/>
              <a:t>≤</a:t>
            </a:r>
            <a:r>
              <a:rPr lang="en-US" altLang="zh-CN" dirty="0" smtClean="0"/>
              <a:t>300000</a:t>
            </a:r>
            <a:endParaRPr lang="en-US" altLang="zh-CN" dirty="0"/>
          </a:p>
        </p:txBody>
      </p:sp>
    </p:spTree>
    <p:extLst>
      <p:ext uri="{BB962C8B-B14F-4D97-AF65-F5344CB8AC3E}">
        <p14:creationId xmlns:p14="http://schemas.microsoft.com/office/powerpoint/2010/main" val="257411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题解</a:t>
            </a:r>
            <a:endParaRPr lang="zh-CN" altLang="en-US" dirty="0"/>
          </a:p>
        </p:txBody>
      </p:sp>
      <p:sp>
        <p:nvSpPr>
          <p:cNvPr id="3" name="内容占位符 2"/>
          <p:cNvSpPr>
            <a:spLocks noGrp="1"/>
          </p:cNvSpPr>
          <p:nvPr>
            <p:ph idx="1"/>
          </p:nvPr>
        </p:nvSpPr>
        <p:spPr/>
        <p:txBody>
          <a:bodyPr/>
          <a:lstStyle/>
          <a:p>
            <a:r>
              <a:rPr lang="en-US" altLang="zh-CN" dirty="0"/>
              <a:t> </a:t>
            </a:r>
            <a:r>
              <a:rPr lang="en-US" altLang="zh-CN" dirty="0" smtClean="0"/>
              <a:t>    </a:t>
            </a:r>
            <a:r>
              <a:rPr lang="zh-CN" altLang="en-US" dirty="0" smtClean="0"/>
              <a:t>这道题显然是线段树合并，一开始每个集合对应的线段树里只有一个节点。每次合并两个集合就合并它们对应的线段树。查询时直接在线段树上二分就好了。</a:t>
            </a:r>
            <a:endParaRPr lang="en-US" altLang="zh-CN" dirty="0" smtClean="0"/>
          </a:p>
          <a:p>
            <a:r>
              <a:rPr lang="en-US" altLang="zh-CN" dirty="0"/>
              <a:t> </a:t>
            </a:r>
            <a:r>
              <a:rPr lang="en-US" altLang="zh-CN" dirty="0" smtClean="0"/>
              <a:t>    </a:t>
            </a:r>
            <a:r>
              <a:rPr lang="zh-CN" altLang="en-US" dirty="0" smtClean="0"/>
              <a:t>时间复杂度</a:t>
            </a:r>
            <a:r>
              <a:rPr lang="en-US" altLang="zh-CN" dirty="0" smtClean="0"/>
              <a:t>O(n log n)</a:t>
            </a:r>
            <a:endParaRPr lang="zh-CN" altLang="en-US" dirty="0"/>
          </a:p>
        </p:txBody>
      </p:sp>
    </p:spTree>
    <p:extLst>
      <p:ext uri="{BB962C8B-B14F-4D97-AF65-F5344CB8AC3E}">
        <p14:creationId xmlns:p14="http://schemas.microsoft.com/office/powerpoint/2010/main" val="2860341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treap</a:t>
            </a:r>
            <a:endParaRPr lang="zh-CN" altLang="en-US" dirty="0"/>
          </a:p>
        </p:txBody>
      </p:sp>
      <p:sp>
        <p:nvSpPr>
          <p:cNvPr id="3" name="内容占位符 2"/>
          <p:cNvSpPr>
            <a:spLocks noGrp="1"/>
          </p:cNvSpPr>
          <p:nvPr>
            <p:ph idx="1"/>
          </p:nvPr>
        </p:nvSpPr>
        <p:spPr>
          <a:xfrm>
            <a:off x="457200" y="1646236"/>
            <a:ext cx="8229600" cy="5023124"/>
          </a:xfrm>
        </p:spPr>
        <p:txBody>
          <a:bodyPr>
            <a:normAutofit/>
          </a:bodyPr>
          <a:lstStyle/>
          <a:p>
            <a:r>
              <a:rPr lang="zh-CN" altLang="en-US" dirty="0" smtClean="0"/>
              <a:t>       为了方便，我把</a:t>
            </a:r>
            <a:r>
              <a:rPr lang="en-US" altLang="zh-CN" dirty="0" err="1" smtClean="0"/>
              <a:t>treap</a:t>
            </a:r>
            <a:r>
              <a:rPr lang="zh-CN" altLang="en-US" dirty="0" smtClean="0"/>
              <a:t>的操作简化为两个操作的组合，</a:t>
            </a:r>
            <a:r>
              <a:rPr lang="en-US" altLang="zh-CN" dirty="0" smtClean="0"/>
              <a:t>merge</a:t>
            </a:r>
            <a:r>
              <a:rPr lang="zh-CN" altLang="en-US" dirty="0" smtClean="0"/>
              <a:t>和</a:t>
            </a:r>
            <a:r>
              <a:rPr lang="en-US" altLang="zh-CN" dirty="0" smtClean="0"/>
              <a:t>split</a:t>
            </a:r>
            <a:r>
              <a:rPr lang="zh-CN" altLang="en-US" dirty="0" smtClean="0"/>
              <a:t>，并且我只写了非递归的做法</a:t>
            </a:r>
            <a:endParaRPr lang="en-US" altLang="zh-CN" dirty="0" smtClean="0"/>
          </a:p>
          <a:p>
            <a:r>
              <a:rPr lang="en-US" altLang="zh-CN" dirty="0" smtClean="0"/>
              <a:t>       merge</a:t>
            </a:r>
            <a:r>
              <a:rPr lang="zh-CN" altLang="en-US" dirty="0" smtClean="0"/>
              <a:t>操作合并两个</a:t>
            </a:r>
            <a:r>
              <a:rPr lang="en-US" altLang="zh-CN" dirty="0" err="1" smtClean="0"/>
              <a:t>treap</a:t>
            </a:r>
            <a:r>
              <a:rPr lang="zh-CN" altLang="en-US" dirty="0" smtClean="0"/>
              <a:t>，要求一个</a:t>
            </a:r>
            <a:r>
              <a:rPr lang="en-US" altLang="zh-CN" dirty="0" err="1" smtClean="0"/>
              <a:t>treap</a:t>
            </a:r>
            <a:r>
              <a:rPr lang="zh-CN" altLang="en-US" dirty="0" smtClean="0"/>
              <a:t>中的所有元素小于等于另一个</a:t>
            </a:r>
            <a:r>
              <a:rPr lang="en-US" altLang="zh-CN" dirty="0" err="1" smtClean="0"/>
              <a:t>treap</a:t>
            </a:r>
            <a:r>
              <a:rPr lang="zh-CN" altLang="en-US" dirty="0" smtClean="0"/>
              <a:t>中的所有元素</a:t>
            </a:r>
            <a:endParaRPr lang="en-US" altLang="zh-CN" dirty="0" smtClean="0"/>
          </a:p>
          <a:p>
            <a:r>
              <a:rPr lang="en-US" altLang="zh-CN" dirty="0" smtClean="0"/>
              <a:t>       split</a:t>
            </a:r>
            <a:r>
              <a:rPr lang="zh-CN" altLang="en-US" dirty="0" smtClean="0"/>
              <a:t>操作把一个</a:t>
            </a:r>
            <a:r>
              <a:rPr lang="en-US" altLang="zh-CN" dirty="0" err="1" smtClean="0"/>
              <a:t>treap</a:t>
            </a:r>
            <a:r>
              <a:rPr lang="zh-CN" altLang="en-US" dirty="0" smtClean="0"/>
              <a:t>分裂成两个给定大小的</a:t>
            </a:r>
            <a:r>
              <a:rPr lang="en-US" altLang="zh-CN" dirty="0" err="1" smtClean="0"/>
              <a:t>treap</a:t>
            </a:r>
            <a:endParaRPr lang="en-US" altLang="zh-CN" dirty="0" smtClean="0"/>
          </a:p>
          <a:p>
            <a:r>
              <a:rPr lang="zh-CN" altLang="en-US" dirty="0" smtClean="0"/>
              <a:t>       显然</a:t>
            </a:r>
            <a:r>
              <a:rPr lang="en-US" altLang="zh-CN" dirty="0" err="1" smtClean="0"/>
              <a:t>treap</a:t>
            </a:r>
            <a:r>
              <a:rPr lang="zh-CN" altLang="en-US" dirty="0" smtClean="0"/>
              <a:t>的操作都可以方便的转化为这两个操作的组合</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merge</a:t>
            </a:r>
            <a:endParaRPr lang="zh-CN" altLang="en-US" dirty="0"/>
          </a:p>
        </p:txBody>
      </p:sp>
      <p:sp>
        <p:nvSpPr>
          <p:cNvPr id="3" name="内容占位符 2"/>
          <p:cNvSpPr>
            <a:spLocks noGrp="1"/>
          </p:cNvSpPr>
          <p:nvPr>
            <p:ph idx="1"/>
          </p:nvPr>
        </p:nvSpPr>
        <p:spPr/>
        <p:txBody>
          <a:bodyPr/>
          <a:lstStyle/>
          <a:p>
            <a:r>
              <a:rPr lang="zh-CN" altLang="en-US" dirty="0" smtClean="0"/>
              <a:t>      定义</a:t>
            </a:r>
            <a:r>
              <a:rPr lang="en-US" altLang="zh-CN" dirty="0" smtClean="0"/>
              <a:t>merge(</a:t>
            </a:r>
            <a:r>
              <a:rPr lang="en-US" altLang="zh-CN" dirty="0" err="1" smtClean="0"/>
              <a:t>a,b</a:t>
            </a:r>
            <a:r>
              <a:rPr lang="en-US" altLang="zh-CN" dirty="0" smtClean="0"/>
              <a:t>)</a:t>
            </a:r>
            <a:r>
              <a:rPr lang="zh-CN" altLang="en-US" dirty="0" smtClean="0"/>
              <a:t>为返回一棵包含了以节点</a:t>
            </a:r>
            <a:r>
              <a:rPr lang="en-US" altLang="zh-CN" dirty="0" err="1" smtClean="0"/>
              <a:t>a,b</a:t>
            </a:r>
            <a:r>
              <a:rPr lang="zh-CN" altLang="en-US" dirty="0" smtClean="0"/>
              <a:t>为根的</a:t>
            </a:r>
            <a:r>
              <a:rPr lang="en-US" altLang="zh-CN" dirty="0" err="1" smtClean="0"/>
              <a:t>treap</a:t>
            </a:r>
            <a:r>
              <a:rPr lang="zh-CN" altLang="en-US" dirty="0" smtClean="0"/>
              <a:t>中所有元素的</a:t>
            </a:r>
            <a:r>
              <a:rPr lang="en-US" altLang="zh-CN" dirty="0" err="1" smtClean="0"/>
              <a:t>treap</a:t>
            </a:r>
            <a:r>
              <a:rPr lang="zh-CN" altLang="en-US" dirty="0" smtClean="0"/>
              <a:t>的根。强制</a:t>
            </a:r>
            <a:r>
              <a:rPr lang="en-US" altLang="zh-CN" dirty="0" smtClean="0"/>
              <a:t>a</a:t>
            </a:r>
            <a:r>
              <a:rPr lang="zh-CN" altLang="en-US" dirty="0" smtClean="0"/>
              <a:t>小于等于</a:t>
            </a:r>
            <a:r>
              <a:rPr lang="en-US" altLang="zh-CN" dirty="0" smtClean="0"/>
              <a:t>b</a:t>
            </a:r>
          </a:p>
          <a:p>
            <a:r>
              <a:rPr lang="en-US" altLang="zh-CN" dirty="0" smtClean="0"/>
              <a:t>      </a:t>
            </a:r>
            <a:r>
              <a:rPr lang="zh-CN" altLang="en-US" dirty="0" smtClean="0"/>
              <a:t>首先当</a:t>
            </a:r>
            <a:r>
              <a:rPr lang="en-US" altLang="zh-CN" dirty="0" err="1" smtClean="0"/>
              <a:t>a,b</a:t>
            </a:r>
            <a:r>
              <a:rPr lang="zh-CN" altLang="en-US" dirty="0" smtClean="0"/>
              <a:t>中有一棵空树的时候，只要返回不是空树的</a:t>
            </a:r>
            <a:r>
              <a:rPr lang="en-US" altLang="zh-CN" dirty="0" err="1" smtClean="0"/>
              <a:t>treap</a:t>
            </a:r>
            <a:r>
              <a:rPr lang="zh-CN" altLang="en-US" dirty="0" smtClean="0"/>
              <a:t>即可</a:t>
            </a:r>
            <a:endParaRPr lang="en-US" altLang="zh-CN" dirty="0" smtClean="0"/>
          </a:p>
          <a:p>
            <a:r>
              <a:rPr lang="en-US" altLang="zh-CN" dirty="0" smtClean="0"/>
              <a:t>      </a:t>
            </a:r>
            <a:r>
              <a:rPr lang="zh-CN" altLang="en-US" dirty="0" smtClean="0"/>
              <a:t>其次，若</a:t>
            </a:r>
            <a:r>
              <a:rPr lang="en-US" altLang="zh-CN" dirty="0" smtClean="0"/>
              <a:t>a</a:t>
            </a:r>
            <a:r>
              <a:rPr lang="zh-CN" altLang="en-US" dirty="0" smtClean="0"/>
              <a:t>的权值小于</a:t>
            </a:r>
            <a:r>
              <a:rPr lang="en-US" altLang="zh-CN" dirty="0" smtClean="0"/>
              <a:t>b</a:t>
            </a:r>
            <a:r>
              <a:rPr lang="zh-CN" altLang="en-US" dirty="0" smtClean="0"/>
              <a:t>的权值，使</a:t>
            </a:r>
            <a:r>
              <a:rPr lang="en-US" altLang="zh-CN" dirty="0" smtClean="0"/>
              <a:t>a</a:t>
            </a:r>
            <a:r>
              <a:rPr lang="zh-CN" altLang="en-US" dirty="0" smtClean="0"/>
              <a:t>的右儿子等于</a:t>
            </a:r>
            <a:r>
              <a:rPr lang="en-US" altLang="zh-CN" dirty="0" smtClean="0"/>
              <a:t>merge(</a:t>
            </a:r>
            <a:r>
              <a:rPr lang="en-US" altLang="zh-CN" dirty="0" err="1" smtClean="0"/>
              <a:t>b,a</a:t>
            </a:r>
            <a:r>
              <a:rPr lang="zh-CN" altLang="en-US" dirty="0" smtClean="0"/>
              <a:t>的右儿子</a:t>
            </a:r>
            <a:r>
              <a:rPr lang="en-US" altLang="zh-CN" dirty="0" smtClean="0"/>
              <a:t>)</a:t>
            </a:r>
            <a:r>
              <a:rPr lang="zh-CN" altLang="en-US" dirty="0" smtClean="0"/>
              <a:t>，并返回</a:t>
            </a:r>
            <a:r>
              <a:rPr lang="en-US" altLang="zh-CN" dirty="0" smtClean="0"/>
              <a:t>a</a:t>
            </a:r>
            <a:r>
              <a:rPr lang="zh-CN" altLang="en-US" dirty="0" smtClean="0"/>
              <a:t>，</a:t>
            </a:r>
            <a:endParaRPr lang="en-US" altLang="zh-CN" dirty="0" smtClean="0"/>
          </a:p>
          <a:p>
            <a:r>
              <a:rPr lang="zh-CN" altLang="en-US" dirty="0" smtClean="0"/>
              <a:t>否则使</a:t>
            </a:r>
            <a:r>
              <a:rPr lang="en-US" altLang="zh-CN" dirty="0" smtClean="0"/>
              <a:t>b</a:t>
            </a:r>
            <a:r>
              <a:rPr lang="zh-CN" altLang="en-US" dirty="0" smtClean="0"/>
              <a:t>的左儿子等于</a:t>
            </a:r>
            <a:r>
              <a:rPr lang="en-US" altLang="zh-CN" dirty="0" smtClean="0"/>
              <a:t>merge(</a:t>
            </a:r>
            <a:r>
              <a:rPr lang="en-US" altLang="zh-CN" dirty="0" err="1" smtClean="0"/>
              <a:t>a,b</a:t>
            </a:r>
            <a:r>
              <a:rPr lang="zh-CN" altLang="en-US" dirty="0" smtClean="0"/>
              <a:t>的左儿子</a:t>
            </a:r>
            <a:r>
              <a:rPr lang="en-US" altLang="zh-CN" dirty="0" smtClean="0"/>
              <a:t>)</a:t>
            </a:r>
            <a:r>
              <a:rPr lang="zh-CN" altLang="en-US" dirty="0" smtClean="0"/>
              <a:t>，并返回</a:t>
            </a:r>
            <a:r>
              <a:rPr lang="en-US" altLang="zh-CN" dirty="0" smtClean="0"/>
              <a:t>b</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3" name="内容占位符 2"/>
          <p:cNvSpPr>
            <a:spLocks noGrp="1"/>
          </p:cNvSpPr>
          <p:nvPr>
            <p:ph idx="1"/>
          </p:nvPr>
        </p:nvSpPr>
        <p:spPr/>
        <p:txBody>
          <a:bodyPr/>
          <a:lstStyle/>
          <a:p>
            <a:r>
              <a:rPr lang="zh-CN" altLang="en-US" dirty="0" smtClean="0"/>
              <a:t>      定义</a:t>
            </a:r>
            <a:r>
              <a:rPr lang="en-US" altLang="zh-CN" dirty="0" smtClean="0"/>
              <a:t>split(</a:t>
            </a:r>
            <a:r>
              <a:rPr lang="en-US" altLang="zh-CN" dirty="0" err="1" smtClean="0"/>
              <a:t>a,n</a:t>
            </a:r>
            <a:r>
              <a:rPr lang="en-US" altLang="zh-CN" dirty="0" smtClean="0"/>
              <a:t>)</a:t>
            </a:r>
            <a:r>
              <a:rPr lang="zh-CN" altLang="en-US" dirty="0" smtClean="0"/>
              <a:t>为返回分别包含以</a:t>
            </a:r>
            <a:r>
              <a:rPr lang="en-US" altLang="zh-CN" dirty="0" smtClean="0"/>
              <a:t>a</a:t>
            </a:r>
            <a:r>
              <a:rPr lang="zh-CN" altLang="en-US" dirty="0" smtClean="0"/>
              <a:t>为根的</a:t>
            </a:r>
            <a:r>
              <a:rPr lang="en-US" altLang="zh-CN" dirty="0" err="1" smtClean="0"/>
              <a:t>treap</a:t>
            </a:r>
            <a:r>
              <a:rPr lang="zh-CN" altLang="en-US" dirty="0" smtClean="0"/>
              <a:t>种前</a:t>
            </a:r>
            <a:r>
              <a:rPr lang="en-US" altLang="zh-CN" dirty="0" smtClean="0"/>
              <a:t>n</a:t>
            </a:r>
            <a:r>
              <a:rPr lang="zh-CN" altLang="en-US" dirty="0" smtClean="0"/>
              <a:t>小的节点和剩下的节点的</a:t>
            </a:r>
            <a:r>
              <a:rPr lang="en-US" altLang="zh-CN" dirty="0" err="1" smtClean="0"/>
              <a:t>treap</a:t>
            </a:r>
            <a:r>
              <a:rPr lang="zh-CN" altLang="en-US" dirty="0" smtClean="0"/>
              <a:t>的根</a:t>
            </a:r>
            <a:endParaRPr lang="en-US" altLang="zh-CN" dirty="0" smtClean="0"/>
          </a:p>
          <a:p>
            <a:r>
              <a:rPr lang="en-US" altLang="zh-CN" dirty="0" smtClean="0"/>
              <a:t>      </a:t>
            </a:r>
            <a:r>
              <a:rPr lang="zh-CN" altLang="en-US" dirty="0" smtClean="0"/>
              <a:t>如果以</a:t>
            </a:r>
            <a:r>
              <a:rPr lang="en-US" altLang="zh-CN" dirty="0" smtClean="0"/>
              <a:t>a</a:t>
            </a:r>
            <a:r>
              <a:rPr lang="zh-CN" altLang="en-US" dirty="0" smtClean="0"/>
              <a:t>的左儿子为根的子树的大小大于等于</a:t>
            </a:r>
            <a:r>
              <a:rPr lang="en-US" altLang="zh-CN" dirty="0" smtClean="0"/>
              <a:t>n</a:t>
            </a:r>
            <a:r>
              <a:rPr lang="zh-CN" altLang="en-US" dirty="0" smtClean="0"/>
              <a:t>，令</a:t>
            </a:r>
            <a:r>
              <a:rPr lang="en-US" altLang="zh-CN" dirty="0" smtClean="0"/>
              <a:t>{</a:t>
            </a:r>
            <a:r>
              <a:rPr lang="en-US" altLang="zh-CN" dirty="0" err="1" smtClean="0"/>
              <a:t>l,r</a:t>
            </a:r>
            <a:r>
              <a:rPr lang="en-US" altLang="zh-CN" dirty="0" smtClean="0"/>
              <a:t>}=split(a</a:t>
            </a:r>
            <a:r>
              <a:rPr lang="zh-CN" altLang="en-US" dirty="0" smtClean="0"/>
              <a:t>的左儿子</a:t>
            </a:r>
            <a:r>
              <a:rPr lang="en-US" altLang="zh-CN" dirty="0" smtClean="0"/>
              <a:t>,n)</a:t>
            </a:r>
            <a:r>
              <a:rPr lang="zh-CN" altLang="en-US" dirty="0" smtClean="0"/>
              <a:t>，将</a:t>
            </a:r>
            <a:r>
              <a:rPr lang="en-US" altLang="zh-CN" dirty="0" smtClean="0"/>
              <a:t>a</a:t>
            </a:r>
            <a:r>
              <a:rPr lang="zh-CN" altLang="en-US" dirty="0" smtClean="0"/>
              <a:t>的左儿子改为</a:t>
            </a:r>
            <a:r>
              <a:rPr lang="en-US" altLang="zh-CN" dirty="0" smtClean="0"/>
              <a:t>r</a:t>
            </a:r>
            <a:r>
              <a:rPr lang="zh-CN" altLang="en-US" dirty="0" smtClean="0"/>
              <a:t>，返回</a:t>
            </a:r>
            <a:r>
              <a:rPr lang="en-US" altLang="zh-CN" dirty="0" smtClean="0"/>
              <a:t>{</a:t>
            </a:r>
            <a:r>
              <a:rPr lang="en-US" altLang="zh-CN" dirty="0" err="1" smtClean="0"/>
              <a:t>l,a</a:t>
            </a:r>
            <a:r>
              <a:rPr lang="en-US" altLang="zh-CN" dirty="0" smtClean="0"/>
              <a:t>}</a:t>
            </a:r>
          </a:p>
          <a:p>
            <a:r>
              <a:rPr lang="en-US" altLang="zh-CN" dirty="0" smtClean="0"/>
              <a:t>     </a:t>
            </a:r>
            <a:r>
              <a:rPr lang="zh-CN" altLang="en-US" dirty="0"/>
              <a:t>否则，令</a:t>
            </a:r>
            <a:r>
              <a:rPr lang="en-US" altLang="zh-CN" dirty="0"/>
              <a:t>{</a:t>
            </a:r>
            <a:r>
              <a:rPr lang="en-US" altLang="zh-CN" dirty="0" err="1"/>
              <a:t>l,r</a:t>
            </a:r>
            <a:r>
              <a:rPr lang="en-US" altLang="zh-CN" dirty="0"/>
              <a:t>}=split(a</a:t>
            </a:r>
            <a:r>
              <a:rPr lang="zh-CN" altLang="en-US" dirty="0" smtClean="0"/>
              <a:t>的右儿子</a:t>
            </a:r>
            <a:r>
              <a:rPr lang="en-US" altLang="zh-CN" dirty="0"/>
              <a:t>,</a:t>
            </a:r>
            <a:r>
              <a:rPr lang="en-US" altLang="zh-CN" dirty="0" smtClean="0"/>
              <a:t>n-</a:t>
            </a:r>
            <a:r>
              <a:rPr lang="zh-CN" altLang="en-US" dirty="0" smtClean="0"/>
              <a:t>以</a:t>
            </a:r>
            <a:r>
              <a:rPr lang="en-US" altLang="zh-CN" dirty="0" smtClean="0"/>
              <a:t>a</a:t>
            </a:r>
            <a:r>
              <a:rPr lang="zh-CN" altLang="en-US" dirty="0" smtClean="0"/>
              <a:t>的左儿子为根的子树的大小</a:t>
            </a:r>
            <a:r>
              <a:rPr lang="en-US" altLang="zh-CN" dirty="0" smtClean="0"/>
              <a:t>-1)</a:t>
            </a:r>
            <a:r>
              <a:rPr lang="zh-CN" altLang="en-US" dirty="0" smtClean="0"/>
              <a:t>，将</a:t>
            </a:r>
            <a:r>
              <a:rPr lang="en-US" altLang="zh-CN" dirty="0" smtClean="0"/>
              <a:t>a</a:t>
            </a:r>
            <a:r>
              <a:rPr lang="zh-CN" altLang="en-US" dirty="0" smtClean="0"/>
              <a:t>的右儿子改为</a:t>
            </a:r>
            <a:r>
              <a:rPr lang="en-US" altLang="zh-CN" dirty="0"/>
              <a:t>l</a:t>
            </a:r>
            <a:r>
              <a:rPr lang="zh-CN" altLang="en-US" dirty="0" smtClean="0"/>
              <a:t>，返回</a:t>
            </a:r>
            <a:r>
              <a:rPr lang="en-US" altLang="zh-CN" dirty="0" smtClean="0"/>
              <a:t>{</a:t>
            </a:r>
            <a:r>
              <a:rPr lang="en-US" altLang="zh-CN" dirty="0" err="1" smtClean="0"/>
              <a:t>a,r</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Treap</a:t>
            </a:r>
            <a:r>
              <a:rPr lang="zh-CN" altLang="en-US" dirty="0" smtClean="0"/>
              <a:t>的可持久化</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t>因为之前</a:t>
            </a:r>
            <a:r>
              <a:rPr lang="zh-CN" altLang="en-US" dirty="0"/>
              <a:t>已经</a:t>
            </a:r>
            <a:r>
              <a:rPr lang="zh-CN" altLang="en-US" dirty="0" smtClean="0"/>
              <a:t>把操作拆成了</a:t>
            </a:r>
            <a:r>
              <a:rPr lang="en-US" altLang="zh-CN" dirty="0" smtClean="0"/>
              <a:t>merge</a:t>
            </a:r>
            <a:r>
              <a:rPr lang="zh-CN" altLang="en-US" dirty="0" smtClean="0"/>
              <a:t>和</a:t>
            </a:r>
            <a:r>
              <a:rPr lang="en-US" altLang="zh-CN" dirty="0" smtClean="0"/>
              <a:t>split</a:t>
            </a:r>
            <a:r>
              <a:rPr lang="zh-CN" altLang="en-US" dirty="0" smtClean="0"/>
              <a:t>，所以只要在</a:t>
            </a:r>
            <a:r>
              <a:rPr lang="en-US" altLang="zh-CN" dirty="0" smtClean="0"/>
              <a:t>merge</a:t>
            </a:r>
            <a:r>
              <a:rPr lang="zh-CN" altLang="en-US" dirty="0" smtClean="0"/>
              <a:t>和</a:t>
            </a:r>
            <a:r>
              <a:rPr lang="en-US" altLang="zh-CN" dirty="0" smtClean="0"/>
              <a:t>split</a:t>
            </a:r>
            <a:r>
              <a:rPr lang="zh-CN" altLang="en-US" dirty="0" smtClean="0"/>
              <a:t>时返回一个新建的节点就好了</a:t>
            </a:r>
            <a:endParaRPr lang="en-US" altLang="zh-CN" dirty="0" smtClean="0"/>
          </a:p>
          <a:p>
            <a:r>
              <a:rPr lang="en-US" altLang="zh-CN" dirty="0" smtClean="0"/>
              <a:t>     </a:t>
            </a:r>
            <a:r>
              <a:rPr lang="zh-CN" altLang="en-US" dirty="0" smtClean="0"/>
              <a:t>根据题目的需求也有空间复杂度更小的写法，然而并没有什么意义</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超级编辑器</a:t>
            </a:r>
            <a:endParaRPr lang="zh-CN" altLang="en-US" dirty="0"/>
          </a:p>
        </p:txBody>
      </p:sp>
      <p:sp>
        <p:nvSpPr>
          <p:cNvPr id="3" name="内容占位符 2"/>
          <p:cNvSpPr>
            <a:spLocks noGrp="1"/>
          </p:cNvSpPr>
          <p:nvPr>
            <p:ph idx="1"/>
          </p:nvPr>
        </p:nvSpPr>
        <p:spPr/>
        <p:txBody>
          <a:bodyPr/>
          <a:lstStyle/>
          <a:p>
            <a:r>
              <a:rPr lang="zh-CN" altLang="en-US" dirty="0" smtClean="0"/>
              <a:t>题目大意</a:t>
            </a:r>
            <a:endParaRPr lang="en-US" altLang="zh-CN" dirty="0" smtClean="0"/>
          </a:p>
          <a:p>
            <a:r>
              <a:rPr lang="en-US" altLang="zh-CN" dirty="0" smtClean="0"/>
              <a:t>     </a:t>
            </a:r>
            <a:r>
              <a:rPr lang="zh-CN" altLang="en-US" dirty="0" smtClean="0"/>
              <a:t>给定一个字符串，要求支持三个操作</a:t>
            </a:r>
            <a:endParaRPr lang="en-US" altLang="zh-CN" dirty="0" smtClean="0"/>
          </a:p>
          <a:p>
            <a:r>
              <a:rPr lang="en-US" altLang="zh-CN" dirty="0" smtClean="0"/>
              <a:t>     1.</a:t>
            </a:r>
            <a:r>
              <a:rPr lang="zh-CN" altLang="en-US" dirty="0" smtClean="0"/>
              <a:t>在字符串内插入一段字符</a:t>
            </a:r>
            <a:endParaRPr lang="en-US" altLang="zh-CN" dirty="0" smtClean="0"/>
          </a:p>
          <a:p>
            <a:r>
              <a:rPr lang="en-US" altLang="zh-CN" dirty="0" smtClean="0"/>
              <a:t>     2.</a:t>
            </a:r>
            <a:r>
              <a:rPr lang="zh-CN" altLang="en-US" dirty="0" smtClean="0"/>
              <a:t>将字符串内的一段字符复制后插入给定位置</a:t>
            </a:r>
            <a:endParaRPr lang="en-US" altLang="zh-CN" dirty="0" smtClean="0"/>
          </a:p>
          <a:p>
            <a:r>
              <a:rPr lang="en-US" altLang="zh-CN" dirty="0" smtClean="0"/>
              <a:t>     3.</a:t>
            </a:r>
            <a:r>
              <a:rPr lang="zh-CN" altLang="en-US" dirty="0" smtClean="0"/>
              <a:t>询问给定位置的字符</a:t>
            </a:r>
            <a:endParaRPr lang="en-US" altLang="zh-CN" dirty="0" smtClean="0"/>
          </a:p>
          <a:p>
            <a:r>
              <a:rPr lang="en-US" altLang="zh-CN" dirty="0" smtClean="0"/>
              <a:t>     </a:t>
            </a:r>
            <a:r>
              <a:rPr lang="zh-CN" altLang="en-US" dirty="0" smtClean="0"/>
              <a:t>题目保证</a:t>
            </a:r>
            <a:r>
              <a:rPr lang="en-US" altLang="zh-CN" dirty="0" smtClean="0"/>
              <a:t>1</a:t>
            </a:r>
            <a:r>
              <a:rPr lang="zh-CN" altLang="en-US" dirty="0" smtClean="0"/>
              <a:t>操作插入的字符不会超过</a:t>
            </a:r>
            <a:endParaRPr lang="en-US" altLang="zh-CN" dirty="0" smtClean="0"/>
          </a:p>
          <a:p>
            <a:r>
              <a:rPr lang="en-US" altLang="zh-CN" dirty="0" smtClean="0"/>
              <a:t>1e6</a:t>
            </a:r>
            <a:r>
              <a:rPr lang="zh-CN" altLang="en-US" dirty="0" smtClean="0"/>
              <a:t>个，但不保证最后的字符串大小</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题解</a:t>
            </a:r>
            <a:endParaRPr lang="zh-CN" altLang="en-US" dirty="0"/>
          </a:p>
        </p:txBody>
      </p:sp>
      <p:sp>
        <p:nvSpPr>
          <p:cNvPr id="3" name="内容占位符 2"/>
          <p:cNvSpPr>
            <a:spLocks noGrp="1"/>
          </p:cNvSpPr>
          <p:nvPr>
            <p:ph idx="1"/>
          </p:nvPr>
        </p:nvSpPr>
        <p:spPr>
          <a:xfrm>
            <a:off x="457200" y="1646236"/>
            <a:ext cx="8229600" cy="5211763"/>
          </a:xfrm>
        </p:spPr>
        <p:txBody>
          <a:bodyPr>
            <a:normAutofit/>
          </a:bodyPr>
          <a:lstStyle/>
          <a:p>
            <a:r>
              <a:rPr lang="en-US" altLang="zh-CN" dirty="0" smtClean="0"/>
              <a:t>     </a:t>
            </a:r>
            <a:r>
              <a:rPr lang="zh-CN" altLang="en-US" dirty="0" smtClean="0"/>
              <a:t>因为这道题不要求修改，所以通过可持久化可以非常轻松的解决这道题。</a:t>
            </a:r>
            <a:endParaRPr lang="en-US" altLang="zh-CN" dirty="0" smtClean="0"/>
          </a:p>
          <a:p>
            <a:r>
              <a:rPr lang="en-US" altLang="zh-CN" dirty="0" smtClean="0"/>
              <a:t>     </a:t>
            </a:r>
            <a:r>
              <a:rPr lang="zh-CN" altLang="en-US" dirty="0" smtClean="0"/>
              <a:t>然而有个小问题，复制字符串时要求重用部分节点，于是随机的权值会重复，这样复杂度就没有保证了</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题解</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t>陈立杰在他的论文</a:t>
            </a:r>
            <a:r>
              <a:rPr lang="en-US" altLang="zh-CN" dirty="0" smtClean="0"/>
              <a:t>《</a:t>
            </a:r>
            <a:r>
              <a:rPr lang="zh-CN" altLang="en-US" dirty="0" smtClean="0"/>
              <a:t>可持久化数据结构研究</a:t>
            </a:r>
            <a:r>
              <a:rPr lang="en-US" altLang="zh-CN" dirty="0" smtClean="0"/>
              <a:t>》</a:t>
            </a:r>
            <a:r>
              <a:rPr lang="zh-CN" altLang="en-US" dirty="0" smtClean="0"/>
              <a:t>提出了一个解决方案，即不使用随机权值，而是简单的认为</a:t>
            </a:r>
            <a:r>
              <a:rPr lang="en-US" altLang="zh-CN" dirty="0" smtClean="0"/>
              <a:t>a-&gt;key&gt;b-&gt;key</a:t>
            </a:r>
            <a:r>
              <a:rPr lang="zh-CN" altLang="en-US" dirty="0" smtClean="0"/>
              <a:t>的概率是</a:t>
            </a:r>
            <a:r>
              <a:rPr lang="en-US" altLang="zh-CN" dirty="0" smtClean="0"/>
              <a:t>a-&gt;size/(a-&gt;</a:t>
            </a:r>
            <a:r>
              <a:rPr lang="en-US" altLang="zh-CN" dirty="0" err="1" smtClean="0"/>
              <a:t>size+b</a:t>
            </a:r>
            <a:r>
              <a:rPr lang="en-US" altLang="zh-CN" dirty="0" smtClean="0"/>
              <a:t>-&gt;size)</a:t>
            </a:r>
            <a:r>
              <a:rPr lang="zh-CN" altLang="en-US" dirty="0" smtClean="0"/>
              <a:t>每次合并的时候随机决定返回的节点是什么</a:t>
            </a:r>
            <a:endParaRPr lang="en-US" altLang="zh-CN" dirty="0" smtClean="0"/>
          </a:p>
          <a:p>
            <a:r>
              <a:rPr lang="en-US" altLang="zh-CN" sz="3200" dirty="0" smtClean="0"/>
              <a:t>     </a:t>
            </a:r>
            <a:r>
              <a:rPr lang="zh-CN" altLang="en-US" sz="3200" dirty="0" smtClean="0"/>
              <a:t>这个东西的复杂度我不会证，陈立杰的论文里也没有写，不过我们可以假装它是对的。</a:t>
            </a:r>
          </a:p>
          <a:p>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1026</TotalTime>
  <Words>2045</Words>
  <Application>Microsoft Office PowerPoint</Application>
  <PresentationFormat>全屏显示(4:3)</PresentationFormat>
  <Paragraphs>107</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沉稳</vt:lpstr>
      <vt:lpstr>平衡树与线段树合并</vt:lpstr>
      <vt:lpstr>treap</vt:lpstr>
      <vt:lpstr>treap</vt:lpstr>
      <vt:lpstr>merge</vt:lpstr>
      <vt:lpstr>split</vt:lpstr>
      <vt:lpstr>Treap的可持久化</vt:lpstr>
      <vt:lpstr>超级编辑器</vt:lpstr>
      <vt:lpstr>题解</vt:lpstr>
      <vt:lpstr>题解</vt:lpstr>
      <vt:lpstr>splay</vt:lpstr>
      <vt:lpstr>sgt</vt:lpstr>
      <vt:lpstr>定义</vt:lpstr>
      <vt:lpstr>定义</vt:lpstr>
      <vt:lpstr>定理</vt:lpstr>
      <vt:lpstr>insert</vt:lpstr>
      <vt:lpstr>delete</vt:lpstr>
      <vt:lpstr>delete</vt:lpstr>
      <vt:lpstr>一些奇怪的技巧</vt:lpstr>
      <vt:lpstr>一些奇怪的技巧</vt:lpstr>
      <vt:lpstr>一些奇怪的技巧</vt:lpstr>
      <vt:lpstr>一些奇怪的技巧</vt:lpstr>
      <vt:lpstr>一些奇怪的技巧</vt:lpstr>
      <vt:lpstr>一些奇怪的技巧</vt:lpstr>
      <vt:lpstr>线段树</vt:lpstr>
      <vt:lpstr>线段树合并</vt:lpstr>
      <vt:lpstr>线段树合并</vt:lpstr>
      <vt:lpstr>线段树合并</vt:lpstr>
      <vt:lpstr>永无乡</vt:lpstr>
      <vt:lpstr>题解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平衡树与线段树</dc:title>
  <dc:creator>Administrator</dc:creator>
  <cp:lastModifiedBy>admin</cp:lastModifiedBy>
  <cp:revision>131</cp:revision>
  <dcterms:created xsi:type="dcterms:W3CDTF">2017-01-01T02:45:24Z</dcterms:created>
  <dcterms:modified xsi:type="dcterms:W3CDTF">2017-01-02T04:47:35Z</dcterms:modified>
</cp:coreProperties>
</file>