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38"/>
  </p:handoutMasterIdLst>
  <p:sldIdLst>
    <p:sldId id="262" r:id="rId4"/>
    <p:sldId id="263" r:id="rId6"/>
    <p:sldId id="264" r:id="rId7"/>
    <p:sldId id="281" r:id="rId8"/>
    <p:sldId id="282" r:id="rId9"/>
    <p:sldId id="283" r:id="rId10"/>
    <p:sldId id="289" r:id="rId11"/>
    <p:sldId id="298" r:id="rId12"/>
    <p:sldId id="300" r:id="rId13"/>
    <p:sldId id="305" r:id="rId14"/>
    <p:sldId id="306" r:id="rId15"/>
    <p:sldId id="286" r:id="rId16"/>
    <p:sldId id="287" r:id="rId17"/>
    <p:sldId id="288" r:id="rId18"/>
    <p:sldId id="301" r:id="rId19"/>
    <p:sldId id="302" r:id="rId20"/>
    <p:sldId id="290" r:id="rId21"/>
    <p:sldId id="291" r:id="rId22"/>
    <p:sldId id="292" r:id="rId23"/>
    <p:sldId id="276" r:id="rId24"/>
    <p:sldId id="285" r:id="rId25"/>
    <p:sldId id="293" r:id="rId26"/>
    <p:sldId id="303" r:id="rId27"/>
    <p:sldId id="279" r:id="rId28"/>
    <p:sldId id="294" r:id="rId29"/>
    <p:sldId id="280" r:id="rId30"/>
    <p:sldId id="299" r:id="rId31"/>
    <p:sldId id="324" r:id="rId32"/>
    <p:sldId id="325" r:id="rId33"/>
    <p:sldId id="326" r:id="rId34"/>
    <p:sldId id="328" r:id="rId35"/>
    <p:sldId id="329" r:id="rId36"/>
    <p:sldId id="265" r:id="rId3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7d9b803-5d5e-44b4-a74e-518b519bbcf0}">
          <p14:sldIdLst>
            <p14:sldId id="262"/>
            <p14:sldId id="263"/>
            <p14:sldId id="264"/>
            <p14:sldId id="281"/>
            <p14:sldId id="282"/>
            <p14:sldId id="283"/>
            <p14:sldId id="289"/>
            <p14:sldId id="298"/>
            <p14:sldId id="300"/>
            <p14:sldId id="305"/>
            <p14:sldId id="306"/>
            <p14:sldId id="286"/>
            <p14:sldId id="287"/>
            <p14:sldId id="288"/>
            <p14:sldId id="301"/>
            <p14:sldId id="302"/>
            <p14:sldId id="290"/>
            <p14:sldId id="291"/>
            <p14:sldId id="292"/>
            <p14:sldId id="276"/>
            <p14:sldId id="285"/>
            <p14:sldId id="293"/>
            <p14:sldId id="303"/>
            <p14:sldId id="279"/>
            <p14:sldId id="294"/>
            <p14:sldId id="280"/>
            <p14:sldId id="299"/>
            <p14:sldId id="324"/>
            <p14:sldId id="325"/>
            <p14:sldId id="326"/>
            <p14:sldId id="265"/>
            <p14:sldId id="328"/>
            <p14:sldId id="3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36"/>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ED90FB-1249-453A-B05F-3D35C4D1AF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1.jpe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jpe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1.jpeg"/><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hasCustomPrompt="1"/>
            <p:custDataLst>
              <p:tags r:id="rId4"/>
            </p:custDataLst>
          </p:nvPr>
        </p:nvSpPr>
        <p:spPr>
          <a:xfrm>
            <a:off x="1919536" y="2780928"/>
            <a:ext cx="7200800" cy="904863"/>
          </a:xfrm>
        </p:spPr>
        <p:txBody>
          <a:bodyPr wrap="square" anchor="b">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custDataLst>
              <p:tags r:id="rId5"/>
            </p:custDataLst>
          </p:nvPr>
        </p:nvSpPr>
        <p:spPr>
          <a:xfrm>
            <a:off x="1919536" y="3757565"/>
            <a:ext cx="7200800" cy="535531"/>
          </a:xfrm>
        </p:spPr>
        <p:txBody>
          <a:bodyPr wrap="square">
            <a:normAutofit/>
          </a:bodyPr>
          <a:lstStyle>
            <a:lvl1pPr marL="0" indent="0" algn="l">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6"/>
            </p:custDataLst>
          </p:nvPr>
        </p:nvSpPr>
        <p:spPr/>
        <p:txBody>
          <a:bodyPr/>
          <a:lstStyle/>
          <a:p>
            <a:fld id="{AC9EFA74-0CFD-4E68-B556-4E356F03407D}"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CA3047C9-F2F8-4837-80A4-86A81A76D6EF}" type="slidenum">
              <a:rPr lang="zh-CN" altLang="en-US" smtClean="0"/>
            </a:fld>
            <a:endParaRPr lang="zh-CN" altLang="en-US"/>
          </a:p>
        </p:txBody>
      </p:sp>
      <p:cxnSp>
        <p:nvCxnSpPr>
          <p:cNvPr id="8" name="直接连接符 7"/>
          <p:cNvCxnSpPr/>
          <p:nvPr>
            <p:custDataLst>
              <p:tags r:id="rId9"/>
            </p:custDataLst>
          </p:nvPr>
        </p:nvCxnSpPr>
        <p:spPr>
          <a:xfrm>
            <a:off x="1991544" y="3717032"/>
            <a:ext cx="25315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AC9EFA74-0CFD-4E68-B556-4E356F03407D}"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A3047C9-F2F8-4837-80A4-86A81A76D6E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custDataLst>
              <p:tags r:id="rId4"/>
            </p:custDataLst>
          </p:nvPr>
        </p:nvSpPr>
        <p:spPr>
          <a:xfrm>
            <a:off x="3712170" y="2973446"/>
            <a:ext cx="6128246" cy="830997"/>
          </a:xfrm>
        </p:spPr>
        <p:txBody>
          <a:bodyPr anchor="b">
            <a:normAutofit/>
          </a:bodyPr>
          <a:lstStyle>
            <a:lvl1pPr>
              <a:defRPr sz="4000"/>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3712170" y="3831431"/>
            <a:ext cx="6128246" cy="461665"/>
          </a:xfrm>
        </p:spPr>
        <p:txBody>
          <a:bodyPr>
            <a:normAutofit/>
          </a:bodyPr>
          <a:lstStyle>
            <a:lvl1pPr marL="0" indent="0">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AC9EFA74-0CFD-4E68-B556-4E356F03407D}"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CA3047C9-F2F8-4837-80A4-86A81A76D6EF}" type="slidenum">
              <a:rPr lang="zh-CN" altLang="en-US" smtClean="0"/>
            </a:fld>
            <a:endParaRPr lang="zh-CN" altLang="en-US"/>
          </a:p>
        </p:txBody>
      </p:sp>
      <p:cxnSp>
        <p:nvCxnSpPr>
          <p:cNvPr id="8" name="直接连接符 7"/>
          <p:cNvCxnSpPr/>
          <p:nvPr>
            <p:custDataLst>
              <p:tags r:id="rId9"/>
            </p:custDataLst>
          </p:nvPr>
        </p:nvCxnSpPr>
        <p:spPr>
          <a:xfrm>
            <a:off x="2135560" y="4277274"/>
            <a:ext cx="1146448" cy="0"/>
          </a:xfrm>
          <a:prstGeom prst="line">
            <a:avLst/>
          </a:prstGeom>
          <a:ln w="25400">
            <a:solidFill>
              <a:srgbClr val="EB193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AC9EFA74-0CFD-4E68-B556-4E356F03407D}"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CA3047C9-F2F8-4837-80A4-86A81A76D6E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260648"/>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AC9EFA74-0CFD-4E68-B556-4E356F03407D}"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CA3047C9-F2F8-4837-80A4-86A81A76D6E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C9EFA74-0CFD-4E68-B556-4E356F03407D}"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CA3047C9-F2F8-4837-80A4-86A81A76D6EF}"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AC9EFA74-0CFD-4E68-B556-4E356F03407D}"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CA3047C9-F2F8-4837-80A4-86A81A76D6E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488488" y="365125"/>
            <a:ext cx="865312"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9506272"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AC9EFA74-0CFD-4E68-B556-4E356F03407D}"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CA3047C9-F2F8-4837-80A4-86A81A76D6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custDataLst>
              <p:tags r:id="rId4"/>
            </p:custDataLst>
          </p:nvPr>
        </p:nvCxnSpPr>
        <p:spPr>
          <a:xfrm>
            <a:off x="1991544" y="3717032"/>
            <a:ext cx="25315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1847528" y="2745814"/>
            <a:ext cx="7056784" cy="904863"/>
          </a:xfrm>
        </p:spPr>
        <p:txBody>
          <a:bodyPr wrap="square" anchor="b" anchorCtr="0">
            <a:normAutofit/>
          </a:bodyPr>
          <a:lstStyle>
            <a:lvl1pPr>
              <a:defRPr>
                <a:solidFill>
                  <a:schemeClr val="tx1">
                    <a:lumMod val="75000"/>
                    <a:lumOff val="2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AC9EFA74-0CFD-4E68-B556-4E356F03407D}"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CA3047C9-F2F8-4837-80A4-86A81A76D6EF}" type="slidenum">
              <a:rPr lang="zh-CN" altLang="en-US" smtClean="0"/>
            </a:fld>
            <a:endParaRPr lang="zh-CN" altLang="en-US"/>
          </a:p>
        </p:txBody>
      </p:sp>
      <p:sp>
        <p:nvSpPr>
          <p:cNvPr id="10" name="内容占位符 9"/>
          <p:cNvSpPr>
            <a:spLocks noGrp="1"/>
          </p:cNvSpPr>
          <p:nvPr>
            <p:ph sz="quarter" idx="13"/>
            <p:custDataLst>
              <p:tags r:id="rId9"/>
            </p:custDataLst>
          </p:nvPr>
        </p:nvSpPr>
        <p:spPr>
          <a:xfrm>
            <a:off x="1847874" y="3748087"/>
            <a:ext cx="7056438" cy="535531"/>
          </a:xfrm>
        </p:spPr>
        <p:txBody>
          <a:bodyPr>
            <a:normAutofit/>
          </a:bodyPr>
          <a:lstStyle>
            <a:lvl1pPr marL="0" indent="0">
              <a:buNone/>
              <a:defRPr>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0" Type="http://schemas.openxmlformats.org/officeDocument/2006/relationships/theme" Target="../theme/theme2.xml"/><Relationship Id="rId2" Type="http://schemas.openxmlformats.org/officeDocument/2006/relationships/slideLayout" Target="../slideLayouts/slideLayout12.xml"/><Relationship Id="rId19" Type="http://schemas.openxmlformats.org/officeDocument/2006/relationships/tags" Target="../tags/tag72.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image" Target="../media/image2.jpeg"/><Relationship Id="rId12" Type="http://schemas.openxmlformats.org/officeDocument/2006/relationships/tags" Target="../tags/tag66.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2" descr="C:\Documents and Settings\Administrator\桌面\复件 (4) 复件 4\ba8d822b65905f90.jpg"/>
          <p:cNvPicPr>
            <a:picLocks noChangeAspect="1" noChangeArrowheads="1"/>
          </p:cNvPicPr>
          <p:nvPr>
            <p:custDataLst>
              <p:tags r:id="rId12"/>
            </p:custDataLst>
          </p:nvPr>
        </p:nvPicPr>
        <p:blipFill rotWithShape="1">
          <a:blip r:embed="rId13"/>
          <a:srcRect/>
          <a:stretch>
            <a:fillRect/>
          </a:stretch>
        </p:blipFill>
        <p:spPr bwMode="auto">
          <a:xfrm>
            <a:off x="0" y="0"/>
            <a:ext cx="1919536" cy="9807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AC9EFA74-0CFD-4E68-B556-4E356F03407D}"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CA3047C9-F2F8-4837-80A4-86A81A76D6EF}" type="slidenum">
              <a:rPr lang="zh-CN" altLang="en-US" smtClean="0"/>
            </a:fld>
            <a:endParaRPr lang="zh-CN" altLang="en-US"/>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7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hemeOverride" Target="../theme/themeOverride1.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themeOverride" Target="../theme/themeOverride3.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themeOverride" Target="../theme/themeOverride4.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2.jpeg"/><Relationship Id="rId2" Type="http://schemas.openxmlformats.org/officeDocument/2006/relationships/tags" Target="../tags/tag77.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84.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themeOverride" Target="../theme/themeOverride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3.xml"/><Relationship Id="rId5" Type="http://schemas.openxmlformats.org/officeDocument/2006/relationships/themeOverride" Target="../theme/themeOverride6.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themeOverride" Target="../theme/themeOverride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3.xml"/><Relationship Id="rId5" Type="http://schemas.openxmlformats.org/officeDocument/2006/relationships/themeOverride" Target="../theme/themeOverride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1.xml"/><Relationship Id="rId4" Type="http://schemas.openxmlformats.org/officeDocument/2006/relationships/themeOverride" Target="../theme/themeOverride8.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a:bodyPr>
          <a:lstStyle/>
          <a:p>
            <a:r>
              <a:rPr lang="en-US" altLang="zh-CN"/>
              <a:t>NOIP</a:t>
            </a:r>
            <a:r>
              <a:rPr lang="zh-CN" altLang="en-US"/>
              <a:t>讲课</a:t>
            </a:r>
            <a:endParaRPr lang="zh-CN" altLang="en-US"/>
          </a:p>
        </p:txBody>
      </p:sp>
      <p:sp>
        <p:nvSpPr>
          <p:cNvPr id="8" name="副标题 7"/>
          <p:cNvSpPr>
            <a:spLocks noGrp="1"/>
          </p:cNvSpPr>
          <p:nvPr>
            <p:ph type="subTitle" idx="1"/>
            <p:custDataLst>
              <p:tags r:id="rId2"/>
            </p:custDataLst>
          </p:nvPr>
        </p:nvSpPr>
        <p:spPr/>
        <p:txBody>
          <a:bodyPr/>
          <a:lstStyle/>
          <a:p>
            <a:pPr algn="r"/>
            <a:r>
              <a:rPr lang="en-US" altLang="zh-CN"/>
              <a:t>By Hzyoi</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序列</a:t>
            </a:r>
            <a:endParaRPr lang="zh-CN" altLang="en-US"/>
          </a:p>
        </p:txBody>
      </p:sp>
      <p:sp>
        <p:nvSpPr>
          <p:cNvPr id="3" name="内容占位符 2"/>
          <p:cNvSpPr>
            <a:spLocks noGrp="1"/>
          </p:cNvSpPr>
          <p:nvPr>
            <p:ph idx="1"/>
          </p:nvPr>
        </p:nvSpPr>
        <p:spPr/>
        <p:txBody>
          <a:bodyPr/>
          <a:p>
            <a:r>
              <a:rPr lang="zh-CN" altLang="en-US"/>
              <a:t>考虑离线，从左往右枚举</a:t>
            </a:r>
            <a:r>
              <a:rPr lang="en-US" altLang="zh-CN"/>
              <a:t>r</a:t>
            </a:r>
            <a:r>
              <a:rPr lang="zh-CN" altLang="en-US"/>
              <a:t>端点，线段树维护左端点为</a:t>
            </a:r>
            <a:r>
              <a:rPr lang="en-US" altLang="zh-CN"/>
              <a:t>l</a:t>
            </a:r>
            <a:r>
              <a:rPr lang="zh-CN" altLang="en-US"/>
              <a:t>时的答案。</a:t>
            </a:r>
            <a:endParaRPr lang="zh-CN" altLang="en-US"/>
          </a:p>
          <a:p>
            <a:r>
              <a:rPr lang="zh-CN" altLang="en-US"/>
              <a:t>从</a:t>
            </a:r>
            <a:r>
              <a:rPr lang="en-US" altLang="zh-CN"/>
              <a:t>r-1</a:t>
            </a:r>
            <a:r>
              <a:rPr lang="zh-CN" altLang="en-US"/>
              <a:t>变到</a:t>
            </a:r>
            <a:r>
              <a:rPr lang="en-US" altLang="zh-CN"/>
              <a:t>r</a:t>
            </a:r>
            <a:r>
              <a:rPr lang="zh-CN" altLang="en-US"/>
              <a:t>答案只加了以</a:t>
            </a:r>
            <a:r>
              <a:rPr lang="en-US" altLang="zh-CN"/>
              <a:t>r</a:t>
            </a:r>
            <a:r>
              <a:rPr lang="zh-CN" altLang="en-US"/>
              <a:t>为右端点的区间的最小值，这部分也用线段树维护，观察弹单调栈的操作可以区间减</a:t>
            </a:r>
            <a:r>
              <a:rPr lang="en-US" altLang="zh-CN"/>
              <a:t>/</a:t>
            </a:r>
            <a:r>
              <a:rPr lang="zh-CN" altLang="en-US"/>
              <a:t>覆盖解决</a:t>
            </a:r>
            <a:endParaRPr lang="zh-CN" altLang="en-US"/>
          </a:p>
          <a:p>
            <a:r>
              <a:rPr lang="zh-CN" altLang="en-US"/>
              <a:t>那么只需要线段树维护当前最小值之和，当前加标记，真</a:t>
            </a:r>
            <a:r>
              <a:rPr lang="en-US" altLang="zh-CN"/>
              <a:t>·</a:t>
            </a:r>
            <a:r>
              <a:rPr lang="zh-CN" altLang="en-US"/>
              <a:t>答案之和，真</a:t>
            </a:r>
            <a:r>
              <a:rPr lang="en-US" altLang="zh-CN"/>
              <a:t>·</a:t>
            </a:r>
            <a:r>
              <a:rPr lang="zh-CN" altLang="en-US"/>
              <a:t>答案加标记，真</a:t>
            </a:r>
            <a:r>
              <a:rPr lang="en-US" altLang="zh-CN"/>
              <a:t>·</a:t>
            </a:r>
            <a:r>
              <a:rPr lang="zh-CN" altLang="en-US"/>
              <a:t>答案加当前几倍标记</a:t>
            </a:r>
            <a:endParaRPr lang="zh-CN" altLang="en-US"/>
          </a:p>
          <a:p>
            <a:r>
              <a:rPr lang="zh-CN" altLang="en-US"/>
              <a:t>可以方便地可持久化做到在线</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序列</a:t>
            </a:r>
            <a:endParaRPr lang="zh-CN" altLang="en-US"/>
          </a:p>
        </p:txBody>
      </p:sp>
      <p:sp>
        <p:nvSpPr>
          <p:cNvPr id="3" name="内容占位符 2"/>
          <p:cNvSpPr>
            <a:spLocks noGrp="1"/>
          </p:cNvSpPr>
          <p:nvPr>
            <p:ph idx="1"/>
          </p:nvPr>
        </p:nvSpPr>
        <p:spPr/>
        <p:txBody>
          <a:bodyPr/>
          <a:p>
            <a:r>
              <a:rPr lang="zh-CN" altLang="en-US"/>
              <a:t>给一个猫树做法</a:t>
            </a:r>
            <a:endParaRPr lang="zh-CN" altLang="en-US"/>
          </a:p>
          <a:p>
            <a:r>
              <a:rPr lang="zh-CN" altLang="en-US"/>
              <a:t>两边答案预处理非常方便，要考虑的只有跨越</a:t>
            </a:r>
            <a:r>
              <a:rPr lang="en-US" altLang="zh-CN"/>
              <a:t>md</a:t>
            </a:r>
            <a:r>
              <a:rPr lang="zh-CN" altLang="en-US"/>
              <a:t>的区间的答案</a:t>
            </a:r>
            <a:endParaRPr lang="zh-CN" altLang="en-US"/>
          </a:p>
          <a:p>
            <a:r>
              <a:rPr lang="zh-CN" altLang="en-US"/>
              <a:t>把</a:t>
            </a:r>
            <a:r>
              <a:rPr lang="en-US" altLang="zh-CN"/>
              <a:t>md</a:t>
            </a:r>
            <a:r>
              <a:rPr lang="zh-CN" altLang="en-US"/>
              <a:t>两边的单调栈都预处理出来，这时，若要整段的答案只需要归并这两个栈即可。但是查询区间只有部分，前面都有的一个前缀和就行了，后面只有一边的也只要一个前缀和就行了</a:t>
            </a:r>
            <a:endParaRPr lang="zh-CN" altLang="en-US"/>
          </a:p>
          <a:p>
            <a:r>
              <a:rPr lang="zh-CN" altLang="en-US"/>
              <a:t>实现略复杂，但也可做到在线</a:t>
            </a:r>
            <a:r>
              <a:rPr lang="en-US" altLang="zh-CN"/>
              <a:t>O(1)</a:t>
            </a:r>
            <a:r>
              <a:rPr lang="zh-CN" altLang="en-US"/>
              <a:t>查询</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可持久化线段树</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Chairman Tree</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02</a:t>
            </a:r>
            <a:endParaRPr lang="en-US" altLang="zh-CN" sz="8000">
              <a:solidFill>
                <a:schemeClr val="tx2"/>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可持久化线段</a:t>
            </a:r>
            <a:r>
              <a:rPr lang="zh-CN" altLang="en-US"/>
              <a:t>树</a:t>
            </a:r>
            <a:endParaRPr lang="zh-CN" altLang="en-US"/>
          </a:p>
        </p:txBody>
      </p:sp>
      <p:sp>
        <p:nvSpPr>
          <p:cNvPr id="3" name="内容占位符 2"/>
          <p:cNvSpPr>
            <a:spLocks noGrp="1"/>
          </p:cNvSpPr>
          <p:nvPr>
            <p:ph idx="1"/>
          </p:nvPr>
        </p:nvSpPr>
        <p:spPr/>
        <p:txBody>
          <a:bodyPr/>
          <a:p>
            <a:r>
              <a:rPr lang="zh-CN" altLang="en-US"/>
              <a:t>又名主席树</a:t>
            </a:r>
            <a:endParaRPr lang="zh-CN" altLang="en-US"/>
          </a:p>
          <a:p>
            <a:r>
              <a:rPr lang="zh-CN" altLang="en-US"/>
              <a:t>可持久化数据结构：指可以访问历史版本的数据结构</a:t>
            </a:r>
            <a:endParaRPr lang="zh-CN" altLang="en-US"/>
          </a:p>
          <a:p>
            <a:r>
              <a:rPr lang="zh-CN" altLang="en-US"/>
              <a:t>用途：考虑一个序列，把从头到尾的数插入一个数集的操作记录在一个可持久化权值线段树中，就得到了每个前缀的数集的权值线段树，而这个数集是可减的，取两个前缀一起查询即可得到一个区间的数集。当然维护的不一定是数集，满足可减性质即可用主席树维护区间信息。也常用于把离线询问得到的答案记录下来得到在线算法。等等。</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可持久化线段</a:t>
            </a:r>
            <a:r>
              <a:rPr lang="zh-CN" altLang="en-US"/>
              <a:t>树</a:t>
            </a:r>
            <a:endParaRPr lang="zh-CN" altLang="en-US"/>
          </a:p>
        </p:txBody>
      </p:sp>
      <p:sp>
        <p:nvSpPr>
          <p:cNvPr id="3" name="内容占位符 2"/>
          <p:cNvSpPr>
            <a:spLocks noGrp="1"/>
          </p:cNvSpPr>
          <p:nvPr>
            <p:ph idx="1"/>
          </p:nvPr>
        </p:nvSpPr>
        <p:spPr/>
        <p:txBody>
          <a:bodyPr/>
          <a:p>
            <a:r>
              <a:rPr lang="zh-CN" altLang="en-US"/>
              <a:t>建树：简单的说，把每次操作访问到的节点新建一个备份即可，这得益于线段树优美的性质：只需要指向孩子的指针，节点的信息与父亲无关。那么新的节点的孩子仍然只需指向旧的节点，这就能保证空间复杂度等同于时间复杂度。</a:t>
            </a:r>
            <a:endParaRPr lang="zh-CN" altLang="en-US"/>
          </a:p>
          <a:p>
            <a:r>
              <a:rPr lang="zh-CN" altLang="en-US"/>
              <a:t>查询：因为线段树对于相同下标时的形态是固定的，所以要查询一个区间的信息时可以维护两个当前节点，向左向右都一起，需要的信息每次把当前两个节点相减即可。（</a:t>
            </a:r>
            <a:r>
              <a:rPr lang="en-US" altLang="zh-CN"/>
              <a:t>PS</a:t>
            </a:r>
            <a:r>
              <a:rPr lang="zh-CN" altLang="en-US"/>
              <a:t>：这种方法显然不限于两个，完全可以更多，记录系数即可）</a:t>
            </a:r>
            <a:endParaRPr lang="zh-CN" altLang="en-US"/>
          </a:p>
          <a:p>
            <a:r>
              <a:rPr lang="zh-CN" altLang="en-US"/>
              <a:t>这种用主席数维护区间的方式显然不支持修改</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middle</a:t>
            </a:r>
            <a:endParaRPr lang="zh-CN" altLang="en-US"/>
          </a:p>
        </p:txBody>
      </p:sp>
      <p:sp>
        <p:nvSpPr>
          <p:cNvPr id="3" name="内容占位符 2"/>
          <p:cNvSpPr>
            <a:spLocks noGrp="1"/>
          </p:cNvSpPr>
          <p:nvPr>
            <p:ph idx="1"/>
          </p:nvPr>
        </p:nvSpPr>
        <p:spPr/>
        <p:txBody>
          <a:bodyPr/>
          <a:p>
            <a:r>
              <a:rPr lang="zh-CN" altLang="en-US"/>
              <a:t>一个长度为n的序列a，设其排过序之后为b，其中位数定义为b[n/2]，其中a,b从0开始标号,除法取下整。给你一个长度为n的序列s。回答Q个这样的询问：s的左端点在[a,b]之间,右端点在[c,d]之间的子序列中，最大的中位数。</a:t>
            </a:r>
            <a:endParaRPr lang="zh-CN" altLang="en-US"/>
          </a:p>
          <a:p>
            <a:r>
              <a:rPr lang="zh-CN" altLang="en-US"/>
              <a:t>其中a&lt;b&lt;c&lt;d。位置也从0开始标号。我会使用一些方式强制你在线。</a:t>
            </a:r>
            <a:endParaRPr lang="zh-CN" altLang="en-US"/>
          </a:p>
          <a:p>
            <a:r>
              <a:rPr lang="zh-CN" altLang="en-US"/>
              <a:t>n&lt;=20000,Q&lt;=25000</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middle</a:t>
            </a:r>
            <a:endParaRPr lang="zh-CN" altLang="en-US"/>
          </a:p>
        </p:txBody>
      </p:sp>
      <p:sp>
        <p:nvSpPr>
          <p:cNvPr id="3" name="内容占位符 2"/>
          <p:cNvSpPr>
            <a:spLocks noGrp="1"/>
          </p:cNvSpPr>
          <p:nvPr>
            <p:ph idx="1"/>
          </p:nvPr>
        </p:nvSpPr>
        <p:spPr/>
        <p:txBody>
          <a:bodyPr/>
          <a:p>
            <a:r>
              <a:rPr lang="zh-CN" altLang="en-US"/>
              <a:t>考虑判断一个数是否是一个序列的中位数：把大于这个数的变为</a:t>
            </a:r>
            <a:r>
              <a:rPr lang="en-US" altLang="zh-CN"/>
              <a:t>1</a:t>
            </a:r>
            <a:r>
              <a:rPr lang="zh-CN" altLang="en-US"/>
              <a:t>，不大于它的变为</a:t>
            </a:r>
            <a:r>
              <a:rPr lang="en-US" altLang="zh-CN"/>
              <a:t>-1</a:t>
            </a:r>
            <a:r>
              <a:rPr lang="zh-CN" altLang="en-US"/>
              <a:t>，判断和是否大于等于</a:t>
            </a:r>
            <a:r>
              <a:rPr lang="en-US" altLang="zh-CN"/>
              <a:t>0</a:t>
            </a:r>
            <a:r>
              <a:rPr lang="zh-CN" altLang="en-US"/>
              <a:t>（不管相等）</a:t>
            </a:r>
            <a:endParaRPr lang="zh-CN" altLang="en-US"/>
          </a:p>
          <a:p>
            <a:r>
              <a:rPr lang="zh-CN" altLang="en-US"/>
              <a:t>对询问二分答案是全局第几大，那么就要在把</a:t>
            </a:r>
            <a:r>
              <a:rPr lang="en-US" altLang="zh-CN"/>
              <a:t>md</a:t>
            </a:r>
            <a:r>
              <a:rPr lang="zh-CN" altLang="en-US"/>
              <a:t>按上述方法替换之后的序列找一个和最大的左端点在</a:t>
            </a:r>
            <a:r>
              <a:rPr lang="en-US" altLang="zh-CN"/>
              <a:t>[a,b]</a:t>
            </a:r>
            <a:r>
              <a:rPr lang="zh-CN" altLang="en-US"/>
              <a:t>，右端点在</a:t>
            </a:r>
            <a:r>
              <a:rPr lang="en-US" altLang="zh-CN"/>
              <a:t>[c,d]</a:t>
            </a:r>
            <a:r>
              <a:rPr lang="zh-CN" altLang="en-US"/>
              <a:t>的子序列，线段树维护区间最大前</a:t>
            </a:r>
            <a:r>
              <a:rPr lang="en-US" altLang="zh-CN"/>
              <a:t>/</a:t>
            </a:r>
            <a:r>
              <a:rPr lang="zh-CN" altLang="en-US"/>
              <a:t>后缀即可</a:t>
            </a:r>
            <a:endParaRPr lang="zh-CN" altLang="en-US"/>
          </a:p>
          <a:p>
            <a:r>
              <a:rPr lang="zh-CN" altLang="en-US"/>
              <a:t>二分</a:t>
            </a:r>
            <a:r>
              <a:rPr lang="en-US" altLang="zh-CN"/>
              <a:t>md</a:t>
            </a:r>
            <a:r>
              <a:rPr lang="zh-CN" altLang="en-US"/>
              <a:t>每次建显然不行，而</a:t>
            </a:r>
            <a:r>
              <a:rPr lang="en-US" altLang="zh-CN"/>
              <a:t>md</a:t>
            </a:r>
            <a:r>
              <a:rPr lang="zh-CN" altLang="en-US"/>
              <a:t>对</a:t>
            </a:r>
            <a:r>
              <a:rPr lang="en-US" altLang="zh-CN"/>
              <a:t>md-1</a:t>
            </a:r>
            <a:r>
              <a:rPr lang="zh-CN" altLang="en-US"/>
              <a:t>的变化只有一个，主席树维护就行了</a:t>
            </a:r>
            <a:endParaRPr lang="zh-CN" altLang="en-US"/>
          </a:p>
          <a:p>
            <a:r>
              <a:rPr lang="en-US" altLang="zh-CN"/>
              <a:t>m * log^2</a:t>
            </a:r>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线段树合并</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Segment Tree Merge</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03</a:t>
            </a:r>
            <a:endParaRPr lang="en-US" altLang="zh-CN" sz="8000">
              <a:solidFill>
                <a:schemeClr val="tx2"/>
              </a:solidFill>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线段</a:t>
            </a:r>
            <a:r>
              <a:rPr lang="zh-CN" altLang="en-US"/>
              <a:t>树合并</a:t>
            </a:r>
            <a:endParaRPr lang="zh-CN" altLang="en-US"/>
          </a:p>
        </p:txBody>
      </p:sp>
      <p:sp>
        <p:nvSpPr>
          <p:cNvPr id="3" name="内容占位符 2"/>
          <p:cNvSpPr>
            <a:spLocks noGrp="1"/>
          </p:cNvSpPr>
          <p:nvPr>
            <p:ph idx="1"/>
          </p:nvPr>
        </p:nvSpPr>
        <p:spPr/>
        <p:txBody>
          <a:bodyPr/>
          <a:p>
            <a:r>
              <a:rPr lang="zh-CN" altLang="en-US"/>
              <a:t>顾名思义，就是合并两个线段树</a:t>
            </a:r>
            <a:endParaRPr lang="zh-CN" altLang="en-US"/>
          </a:p>
          <a:p>
            <a:r>
              <a:rPr lang="zh-CN" altLang="en-US"/>
              <a:t>一般合并两个数据结构可以用启发式合并，也就是每次把较小的部分拆开，一个一个插入大的当中，复杂度是</a:t>
            </a:r>
            <a:r>
              <a:rPr lang="en-US" altLang="zh-CN"/>
              <a:t>O(n*logn*(</a:t>
            </a:r>
            <a:r>
              <a:rPr lang="zh-CN" altLang="en-US"/>
              <a:t>插入复杂度</a:t>
            </a:r>
            <a:r>
              <a:rPr lang="en-US" altLang="zh-CN"/>
              <a:t>))</a:t>
            </a:r>
            <a:r>
              <a:rPr lang="zh-CN" altLang="en-US"/>
              <a:t>，证明考虑每个元素对复杂度产生影响的次数即可。</a:t>
            </a:r>
            <a:endParaRPr lang="zh-CN" altLang="en-US"/>
          </a:p>
          <a:p>
            <a:r>
              <a:rPr lang="zh-CN" altLang="en-US"/>
              <a:t>但如上文所述：</a:t>
            </a:r>
            <a:r>
              <a:rPr lang="zh-CN" altLang="en-US">
                <a:sym typeface="+mn-ea"/>
              </a:rPr>
              <a:t>线段树对于相同下标时的形态是固定的，这给了线段树一种更优秀的合并方式。</a:t>
            </a:r>
            <a:endParaRPr lang="zh-CN" altLang="en-US">
              <a:sym typeface="+mn-ea"/>
            </a:endParaRPr>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线段</a:t>
            </a:r>
            <a:r>
              <a:rPr lang="zh-CN" altLang="en-US"/>
              <a:t>树合并</a:t>
            </a:r>
            <a:endParaRPr lang="zh-CN" altLang="en-US"/>
          </a:p>
        </p:txBody>
      </p:sp>
      <p:sp>
        <p:nvSpPr>
          <p:cNvPr id="3" name="内容占位符 2"/>
          <p:cNvSpPr>
            <a:spLocks noGrp="1"/>
          </p:cNvSpPr>
          <p:nvPr>
            <p:ph idx="1"/>
          </p:nvPr>
        </p:nvSpPr>
        <p:spPr/>
        <p:txBody>
          <a:bodyPr/>
          <a:p>
            <a:r>
              <a:rPr lang="zh-CN" altLang="en-US">
                <a:sym typeface="+mn-ea"/>
              </a:rPr>
              <a:t>实现：动态开点建树。合并时从各自线段树的根开始，若两个节点中有任意一个为空，则返回另一个即可。若都不为空，则递归合并两个孩子，再合并信息后返回即可。</a:t>
            </a:r>
            <a:endParaRPr lang="zh-CN" altLang="en-US">
              <a:sym typeface="+mn-ea"/>
            </a:endParaRPr>
          </a:p>
          <a:p>
            <a:r>
              <a:rPr lang="zh-CN" altLang="en-US">
                <a:sym typeface="+mn-ea"/>
              </a:rPr>
              <a:t>可持久化：每次出现信息合并时新建节点返回即可，注意：两个节点中有任意一个为空，返回时不用新建节点，否则空间复杂度会多一倍常数。</a:t>
            </a:r>
            <a:endParaRPr lang="zh-CN" altLang="en-US">
              <a:sym typeface="+mn-ea"/>
            </a:endParaRPr>
          </a:p>
          <a:p>
            <a:r>
              <a:rPr lang="zh-CN" altLang="en-US">
                <a:sym typeface="+mn-ea"/>
              </a:rPr>
              <a:t>时间复杂度是</a:t>
            </a:r>
            <a:r>
              <a:rPr lang="en-US" altLang="zh-CN">
                <a:sym typeface="+mn-ea"/>
              </a:rPr>
              <a:t>O(n*log n)</a:t>
            </a:r>
            <a:r>
              <a:rPr lang="zh-CN" altLang="en-US">
                <a:sym typeface="+mn-ea"/>
              </a:rPr>
              <a:t>，考虑合并产生的复杂度，只有两节点都不为空时需要递归，而这会使总节点的个数减少</a:t>
            </a:r>
            <a:r>
              <a:rPr lang="en-US" altLang="zh-CN">
                <a:sym typeface="+mn-ea"/>
              </a:rPr>
              <a:t>1</a:t>
            </a:r>
            <a:r>
              <a:rPr lang="zh-CN" altLang="en-US">
                <a:sym typeface="+mn-ea"/>
              </a:rPr>
              <a:t>，那么总复杂度的上界就是一开始的节点个数</a:t>
            </a:r>
            <a:r>
              <a:rPr lang="en-US" altLang="zh-CN">
                <a:sym typeface="+mn-ea"/>
              </a:rPr>
              <a:t>O(n*log n)</a:t>
            </a:r>
            <a:endParaRPr lang="zh-CN" altLang="en-US">
              <a:sym typeface="+mn-ea"/>
            </a:endParaRPr>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custDataLst>
              <p:tags r:id="rId1"/>
            </p:custDataLst>
          </p:nvPr>
        </p:nvSpPr>
        <p:spPr>
          <a:xfrm rot="19973734">
            <a:off x="2471793" y="-292357"/>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accent1"/>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zh-CN" altLang="en-US" sz="4000">
                <a:solidFill>
                  <a:schemeClr val="bg1"/>
                </a:solidFill>
                <a:latin typeface="+mj-lt"/>
                <a:ea typeface="+mj-ea"/>
                <a:cs typeface="+mj-cs"/>
                <a:sym typeface="Arial" panose="020B0604020202020204" pitchFamily="34" charset="0"/>
              </a:rPr>
              <a:t>目录</a:t>
            </a:r>
            <a:endParaRPr lang="zh-CN" altLang="en-US" sz="4000">
              <a:solidFill>
                <a:schemeClr val="bg1"/>
              </a:solidFill>
              <a:latin typeface="+mj-lt"/>
              <a:ea typeface="+mj-ea"/>
              <a:cs typeface="+mj-cs"/>
              <a:sym typeface="Arial" panose="020B0604020202020204" pitchFamily="34" charset="0"/>
            </a:endParaRPr>
          </a:p>
        </p:txBody>
      </p:sp>
      <p:pic>
        <p:nvPicPr>
          <p:cNvPr id="10" name="Picture 2"/>
          <p:cNvPicPr>
            <a:picLocks noChangeAspect="1" noChangeArrowheads="1"/>
          </p:cNvPicPr>
          <p:nvPr>
            <p:custDataLst>
              <p:tags r:id="rId2"/>
            </p:custDataLst>
          </p:nvPr>
        </p:nvPicPr>
        <p:blipFill rotWithShape="1">
          <a:blip r:embed="rId3"/>
          <a:srcRect/>
          <a:stretch>
            <a:fillRect/>
          </a:stretch>
        </p:blipFill>
        <p:spPr bwMode="auto">
          <a:xfrm flipH="1">
            <a:off x="10272464" y="0"/>
            <a:ext cx="1919536" cy="980728"/>
          </a:xfrm>
          <a:prstGeom prst="rect">
            <a:avLst/>
          </a:prstGeom>
          <a:noFill/>
          <a:extLst>
            <a:ext uri="{909E8E84-426E-40DD-AFC4-6F175D3DCCD1}">
              <a14:hiddenFill xmlns:a14="http://schemas.microsoft.com/office/drawing/2010/main">
                <a:solidFill>
                  <a:srgbClr val="FFFFFF"/>
                </a:solidFill>
              </a14:hiddenFill>
            </a:ext>
          </a:extLst>
        </p:spPr>
      </p:pic>
      <p:sp>
        <p:nvSpPr>
          <p:cNvPr id="2" name="任意多边形 1"/>
          <p:cNvSpPr/>
          <p:nvPr>
            <p:custDataLst>
              <p:tags r:id="rId4"/>
            </p:custDataLst>
          </p:nvPr>
        </p:nvSpPr>
        <p:spPr>
          <a:xfrm>
            <a:off x="4533900" y="4753610"/>
            <a:ext cx="3609340" cy="552450"/>
          </a:xfrm>
          <a:custGeom>
            <a:avLst/>
            <a:gdLst>
              <a:gd name="connsiteX0" fmla="*/ 281176 w 3609486"/>
              <a:gd name="connsiteY0" fmla="*/ 0 h 552450"/>
              <a:gd name="connsiteX1" fmla="*/ 3609486 w 3609486"/>
              <a:gd name="connsiteY1" fmla="*/ 0 h 552450"/>
              <a:gd name="connsiteX2" fmla="*/ 3326729 w 3609486"/>
              <a:gd name="connsiteY2" fmla="*/ 552450 h 552450"/>
              <a:gd name="connsiteX3" fmla="*/ 0 w 3609486"/>
              <a:gd name="connsiteY3" fmla="*/ 552450 h 552450"/>
              <a:gd name="connsiteX4" fmla="*/ 0 w 3609486"/>
              <a:gd name="connsiteY4" fmla="*/ 549363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486" h="552450">
                <a:moveTo>
                  <a:pt x="281176" y="0"/>
                </a:moveTo>
                <a:lnTo>
                  <a:pt x="3609486" y="0"/>
                </a:lnTo>
                <a:lnTo>
                  <a:pt x="3326729" y="552450"/>
                </a:lnTo>
                <a:lnTo>
                  <a:pt x="0" y="552450"/>
                </a:lnTo>
                <a:lnTo>
                  <a:pt x="0" y="549363"/>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en-US" altLang="zh-CN" sz="2170">
                <a:solidFill>
                  <a:schemeClr val="bg1"/>
                </a:solidFill>
                <a:sym typeface="Arial" panose="020B0604020202020204" pitchFamily="34" charset="0"/>
              </a:rPr>
              <a:t>Beats!</a:t>
            </a:r>
            <a:endParaRPr lang="en-US" altLang="zh-CN" sz="2170">
              <a:solidFill>
                <a:schemeClr val="bg1"/>
              </a:solidFill>
              <a:sym typeface="Arial" panose="020B0604020202020204" pitchFamily="34" charset="0"/>
            </a:endParaRPr>
          </a:p>
        </p:txBody>
      </p:sp>
      <p:sp>
        <p:nvSpPr>
          <p:cNvPr id="3" name="任意多边形 2"/>
          <p:cNvSpPr/>
          <p:nvPr>
            <p:custDataLst>
              <p:tags r:id="rId5"/>
            </p:custDataLst>
          </p:nvPr>
        </p:nvSpPr>
        <p:spPr>
          <a:xfrm>
            <a:off x="4888230" y="4058285"/>
            <a:ext cx="3611245"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170">
                <a:solidFill>
                  <a:schemeClr val="bg1"/>
                </a:solidFill>
                <a:sym typeface="Arial" panose="020B0604020202020204" pitchFamily="34" charset="0"/>
              </a:rPr>
              <a:t>李超线段树</a:t>
            </a:r>
            <a:endParaRPr lang="zh-CN" altLang="en-US" sz="2170">
              <a:solidFill>
                <a:schemeClr val="bg1"/>
              </a:solidFill>
              <a:sym typeface="Arial" panose="020B0604020202020204" pitchFamily="34" charset="0"/>
            </a:endParaRPr>
          </a:p>
        </p:txBody>
      </p:sp>
      <p:sp>
        <p:nvSpPr>
          <p:cNvPr id="4" name="任意多边形 3"/>
          <p:cNvSpPr/>
          <p:nvPr>
            <p:custDataLst>
              <p:tags r:id="rId6"/>
            </p:custDataLst>
          </p:nvPr>
        </p:nvSpPr>
        <p:spPr>
          <a:xfrm>
            <a:off x="5229860" y="3390900"/>
            <a:ext cx="3611245"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170">
                <a:solidFill>
                  <a:schemeClr val="bg1"/>
                </a:solidFill>
                <a:sym typeface="Arial" panose="020B0604020202020204" pitchFamily="34" charset="0"/>
              </a:rPr>
              <a:t>树套树</a:t>
            </a:r>
            <a:endParaRPr lang="zh-CN" altLang="en-US" sz="2170">
              <a:solidFill>
                <a:schemeClr val="bg1"/>
              </a:solidFill>
              <a:sym typeface="Arial" panose="020B0604020202020204" pitchFamily="34" charset="0"/>
            </a:endParaRPr>
          </a:p>
        </p:txBody>
      </p:sp>
      <p:sp>
        <p:nvSpPr>
          <p:cNvPr id="5" name="任意多边形 4"/>
          <p:cNvSpPr/>
          <p:nvPr>
            <p:custDataLst>
              <p:tags r:id="rId7"/>
            </p:custDataLst>
          </p:nvPr>
        </p:nvSpPr>
        <p:spPr>
          <a:xfrm>
            <a:off x="5571490" y="2723515"/>
            <a:ext cx="3611245"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170">
                <a:solidFill>
                  <a:schemeClr val="bg1"/>
                </a:solidFill>
                <a:sym typeface="Arial" panose="020B0604020202020204" pitchFamily="34" charset="0"/>
              </a:rPr>
              <a:t>线段树合并</a:t>
            </a:r>
            <a:endParaRPr lang="zh-CN" altLang="en-US" sz="2170">
              <a:solidFill>
                <a:schemeClr val="bg1"/>
              </a:solidFill>
              <a:sym typeface="Arial" panose="020B0604020202020204" pitchFamily="34" charset="0"/>
            </a:endParaRPr>
          </a:p>
        </p:txBody>
      </p:sp>
      <p:sp>
        <p:nvSpPr>
          <p:cNvPr id="11" name="任意多边形 10"/>
          <p:cNvSpPr/>
          <p:nvPr>
            <p:custDataLst>
              <p:tags r:id="rId8"/>
            </p:custDataLst>
          </p:nvPr>
        </p:nvSpPr>
        <p:spPr>
          <a:xfrm>
            <a:off x="5946140" y="1991360"/>
            <a:ext cx="3611245"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170">
                <a:solidFill>
                  <a:schemeClr val="bg1"/>
                </a:solidFill>
                <a:sym typeface="Arial" panose="020B0604020202020204" pitchFamily="34" charset="0"/>
              </a:rPr>
              <a:t>可持久化线段树</a:t>
            </a:r>
            <a:endParaRPr lang="en-US" altLang="zh-CN" sz="2170">
              <a:solidFill>
                <a:schemeClr val="bg1"/>
              </a:solidFill>
              <a:sym typeface="Arial" panose="020B0604020202020204" pitchFamily="34" charset="0"/>
            </a:endParaRPr>
          </a:p>
        </p:txBody>
      </p:sp>
      <p:sp>
        <p:nvSpPr>
          <p:cNvPr id="12" name="任意多边形 11"/>
          <p:cNvSpPr/>
          <p:nvPr>
            <p:custDataLst>
              <p:tags r:id="rId9"/>
            </p:custDataLst>
          </p:nvPr>
        </p:nvSpPr>
        <p:spPr>
          <a:xfrm>
            <a:off x="6330950" y="1238885"/>
            <a:ext cx="3611245"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accent1">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170">
                <a:solidFill>
                  <a:schemeClr val="bg1"/>
                </a:solidFill>
                <a:sym typeface="Arial" panose="020B0604020202020204" pitchFamily="34" charset="0"/>
              </a:rPr>
              <a:t>线段树</a:t>
            </a:r>
            <a:endParaRPr lang="zh-CN" altLang="en-US" sz="2170">
              <a:solidFill>
                <a:schemeClr val="bg1"/>
              </a:solidFill>
              <a:sym typeface="Arial" panose="020B0604020202020204" pitchFamily="34" charset="0"/>
            </a:endParaRPr>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树套树</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Tree Tao Tree</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04</a:t>
            </a:r>
            <a:endParaRPr lang="en-US" altLang="zh-CN" sz="8000">
              <a:solidFill>
                <a:schemeClr val="tx2"/>
              </a:solidFill>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树套</a:t>
            </a:r>
            <a:r>
              <a:rPr lang="zh-CN" altLang="en-US"/>
              <a:t>树</a:t>
            </a:r>
            <a:endParaRPr lang="zh-CN" altLang="en-US"/>
          </a:p>
        </p:txBody>
      </p:sp>
      <p:sp>
        <p:nvSpPr>
          <p:cNvPr id="3" name="内容占位符 2"/>
          <p:cNvSpPr>
            <a:spLocks noGrp="1"/>
          </p:cNvSpPr>
          <p:nvPr>
            <p:ph idx="1"/>
          </p:nvPr>
        </p:nvSpPr>
        <p:spPr>
          <a:xfrm>
            <a:off x="838200" y="1825625"/>
            <a:ext cx="10515600" cy="4704715"/>
          </a:xfrm>
        </p:spPr>
        <p:txBody>
          <a:bodyPr/>
          <a:p>
            <a:r>
              <a:rPr lang="zh-CN" altLang="en-US"/>
              <a:t>顾名思义，两棵树套在一起，外层线段树的每个节点上套一棵内层线段树（内层可能会套平衡树以降低空间），可以实现一些二维信息的维护</a:t>
            </a:r>
            <a:endParaRPr lang="zh-CN" altLang="en-US"/>
          </a:p>
          <a:p>
            <a:r>
              <a:rPr lang="zh-CN" altLang="en-US"/>
              <a:t>标记也形成一棵树套树，但外层线段树的标记不能下传，因为外层标记本质上没有合并成一个，下传复杂度会和修改次数有关。</a:t>
            </a:r>
            <a:endParaRPr lang="zh-CN" altLang="en-US"/>
          </a:p>
          <a:p>
            <a:r>
              <a:rPr lang="zh-CN" altLang="en-US"/>
              <a:t>另外外层线段树的信息不能每次修改由孩子的信息合并而来，复杂度显然会爆炸。可以认为外层线段树每个节点套的线段树是互相独立的，每次修改要把路上所有的内部线段树维护好。</a:t>
            </a:r>
            <a:endParaRPr lang="zh-CN" altLang="en-US"/>
          </a:p>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树套树</a:t>
            </a:r>
            <a:endParaRPr lang="zh-CN" altLang="en-US"/>
          </a:p>
        </p:txBody>
      </p:sp>
      <p:sp>
        <p:nvSpPr>
          <p:cNvPr id="3" name="内容占位符 2"/>
          <p:cNvSpPr>
            <a:spLocks noGrp="1"/>
          </p:cNvSpPr>
          <p:nvPr>
            <p:ph idx="1"/>
          </p:nvPr>
        </p:nvSpPr>
        <p:spPr/>
        <p:txBody>
          <a:bodyPr/>
          <a:p>
            <a:r>
              <a:rPr lang="zh-CN" altLang="en-US">
                <a:sym typeface="+mn-ea"/>
              </a:rPr>
              <a:t>如此限制较多，能维护的东西其实比较少，常见的是矩阵加单点查询或单点加矩阵查询</a:t>
            </a:r>
            <a:endParaRPr lang="zh-CN" altLang="en-US">
              <a:sym typeface="+mn-ea"/>
            </a:endParaRPr>
          </a:p>
          <a:p>
            <a:r>
              <a:rPr lang="zh-CN" altLang="en-US"/>
              <a:t>更多时候不是理解成维护二维平面，而是每个区间的信息要套一个线段树维护，这时候可以想成支持修改了的主席树</a:t>
            </a:r>
            <a:endParaRPr lang="zh-CN" altLang="en-US"/>
          </a:p>
          <a:p>
            <a:r>
              <a:rPr lang="zh-CN" altLang="en-US"/>
              <a:t>代码不一定长，但较繁琐，平时尽量熟练一点比较好</a:t>
            </a:r>
            <a:endParaRPr lang="zh-CN" altLang="en-US"/>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矩阵加</a:t>
            </a:r>
            <a:r>
              <a:rPr lang="en-US" altLang="zh-CN"/>
              <a:t>/</a:t>
            </a:r>
            <a:r>
              <a:rPr lang="zh-CN" altLang="en-US"/>
              <a:t>减，查询矩阵最大</a:t>
            </a:r>
            <a:r>
              <a:rPr lang="en-US" altLang="zh-CN"/>
              <a:t>/</a:t>
            </a:r>
            <a:r>
              <a:rPr lang="zh-CN" altLang="en-US"/>
              <a:t>小值</a:t>
            </a:r>
            <a:endParaRPr lang="zh-CN" altLang="en-US"/>
          </a:p>
          <a:p>
            <a:r>
              <a:rPr lang="en-US" altLang="zh-CN"/>
              <a:t>Q 50000</a:t>
            </a:r>
            <a:endParaRPr lang="zh-CN" altLang="en-US"/>
          </a:p>
          <a:p>
            <a:r>
              <a:rPr lang="zh-CN" altLang="en-US"/>
              <a:t>请知道的同学不要喧哗，可以适当</a:t>
            </a:r>
            <a:r>
              <a:rPr lang="zh-CN" altLang="en-US" strike="dblStrike">
                <a:solidFill>
                  <a:schemeClr val="tx1"/>
                </a:solidFill>
                <a:uFillTx/>
              </a:rPr>
              <a:t>误导</a:t>
            </a:r>
            <a:r>
              <a:rPr lang="zh-CN" altLang="en-US"/>
              <a:t>提示周围同学</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李超线段树</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Plum Exceed Tree</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05</a:t>
            </a:r>
            <a:endParaRPr lang="en-US" altLang="zh-CN" sz="8000">
              <a:solidFill>
                <a:schemeClr val="tx2"/>
              </a:solidFill>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李超线段树</a:t>
            </a:r>
            <a:endParaRPr lang="zh-CN" altLang="en-US"/>
          </a:p>
        </p:txBody>
      </p:sp>
      <p:sp>
        <p:nvSpPr>
          <p:cNvPr id="3" name="内容占位符 2"/>
          <p:cNvSpPr>
            <a:spLocks noGrp="1"/>
          </p:cNvSpPr>
          <p:nvPr>
            <p:ph idx="1"/>
          </p:nvPr>
        </p:nvSpPr>
        <p:spPr>
          <a:xfrm>
            <a:off x="838200" y="1825625"/>
            <a:ext cx="10515600" cy="4619625"/>
          </a:xfrm>
        </p:spPr>
        <p:txBody>
          <a:bodyPr>
            <a:normAutofit lnSpcReduction="10000"/>
          </a:bodyPr>
          <a:p>
            <a:r>
              <a:rPr lang="zh-CN" altLang="en-US"/>
              <a:t>顾名思义，就是李超线段树</a:t>
            </a:r>
            <a:endParaRPr lang="zh-CN" altLang="en-US"/>
          </a:p>
          <a:p>
            <a:r>
              <a:rPr lang="zh-CN" altLang="en-US"/>
              <a:t>用途是维护二维平面上的直线组成的上凸壳（下凸壳（最小值）同理）</a:t>
            </a:r>
            <a:endParaRPr lang="zh-CN" altLang="en-US"/>
          </a:p>
          <a:p>
            <a:r>
              <a:rPr lang="zh-CN" altLang="en-US"/>
              <a:t>也就可以支持查询</a:t>
            </a:r>
            <a:r>
              <a:rPr lang="en-US" altLang="zh-CN"/>
              <a:t>x</a:t>
            </a:r>
            <a:r>
              <a:rPr lang="zh-CN" altLang="en-US"/>
              <a:t>坐标某个位置在当前直线集合中的最大值</a:t>
            </a:r>
            <a:endParaRPr lang="zh-CN" altLang="en-US"/>
          </a:p>
          <a:p>
            <a:r>
              <a:rPr lang="zh-CN" altLang="en-US"/>
              <a:t>线段树上每个节点维护着</a:t>
            </a:r>
            <a:r>
              <a:rPr lang="zh-CN" altLang="en-US">
                <a:sym typeface="+mn-ea"/>
              </a:rPr>
              <a:t>当前直线集合</a:t>
            </a:r>
            <a:r>
              <a:rPr lang="zh-CN" altLang="en-US"/>
              <a:t>其</a:t>
            </a:r>
            <a:r>
              <a:rPr lang="en-US" altLang="zh-CN"/>
              <a:t>md</a:t>
            </a:r>
            <a:r>
              <a:rPr lang="zh-CN" altLang="en-US"/>
              <a:t>处最大值的直线</a:t>
            </a:r>
            <a:endParaRPr lang="zh-CN" altLang="en-US"/>
          </a:p>
          <a:p>
            <a:r>
              <a:rPr lang="zh-CN" altLang="en-US"/>
              <a:t>每次插入一条直线通过和当前直线比较一下斜率和在</a:t>
            </a:r>
            <a:r>
              <a:rPr lang="en-US" altLang="zh-CN"/>
              <a:t>md</a:t>
            </a:r>
            <a:r>
              <a:rPr lang="zh-CN" altLang="en-US"/>
              <a:t>处的值就可以判断替换与否以及递归插入左孩子还是右孩子（只需插入一个）</a:t>
            </a:r>
            <a:endParaRPr lang="zh-CN" altLang="en-US"/>
          </a:p>
          <a:p>
            <a:r>
              <a:rPr lang="zh-CN" altLang="en-US"/>
              <a:t>当查询下标可能是实数时，动态开点维护李超树，但可能导致树深度爆炸，</a:t>
            </a:r>
            <a:r>
              <a:rPr lang="zh-CN"/>
              <a:t>讲课人不会除了爆精度以外的方法</a:t>
            </a:r>
            <a:r>
              <a:rPr lang="en-US" altLang="zh-CN"/>
              <a:t>QAQ</a:t>
            </a:r>
            <a:r>
              <a:rPr lang="zh-CN" altLang="en-US"/>
              <a:t>，请个会的人上来吧。</a:t>
            </a:r>
            <a:endParaRPr lang="zh-CN" altLang="en-US"/>
          </a:p>
          <a:p>
            <a:r>
              <a:rPr lang="zh-CN" altLang="en-US"/>
              <a:t>没啥题好放啊，都是裸题啊，模板可以去打</a:t>
            </a:r>
            <a:r>
              <a:rPr lang="en-US" altLang="zh-CN"/>
              <a:t>uoj423</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a:t>Beats</a:t>
            </a:r>
            <a:r>
              <a:rPr lang="zh-CN" altLang="en-US"/>
              <a:t>！</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a:t>
            </a:r>
            <a:r>
              <a:rPr lang="zh-CN" altLang="en-US"/>
              <a:t>□</a:t>
            </a:r>
            <a:r>
              <a:rPr lang="en-US" altLang="zh-CN"/>
              <a:t>′)╯</a:t>
            </a:r>
            <a:r>
              <a:rPr lang="zh-CN" altLang="en-US"/>
              <a:t>︵</a:t>
            </a:r>
            <a:r>
              <a:rPr lang="en-US" altLang="zh-CN"/>
              <a:t>┻━┻</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06</a:t>
            </a:r>
            <a:endParaRPr lang="en-US" altLang="zh-CN" sz="8000">
              <a:solidFill>
                <a:schemeClr val="tx2"/>
              </a:solidFill>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picks loves segment tree</a:t>
            </a:r>
            <a:endParaRPr>
              <a:sym typeface="+mn-ea"/>
            </a:endParaRPr>
          </a:p>
        </p:txBody>
      </p:sp>
      <p:sp>
        <p:nvSpPr>
          <p:cNvPr id="3" name="内容占位符 2"/>
          <p:cNvSpPr>
            <a:spLocks noGrp="1"/>
          </p:cNvSpPr>
          <p:nvPr>
            <p:ph idx="1"/>
          </p:nvPr>
        </p:nvSpPr>
        <p:spPr>
          <a:xfrm>
            <a:off x="838200" y="1825625"/>
            <a:ext cx="10515600" cy="4619625"/>
          </a:xfrm>
        </p:spPr>
        <p:txBody>
          <a:bodyPr>
            <a:normAutofit lnSpcReduction="10000"/>
          </a:bodyPr>
          <a:p>
            <a:r>
              <a:rPr lang="zh-CN" altLang="en-US"/>
              <a:t>区间取</a:t>
            </a:r>
            <a:r>
              <a:rPr lang="en-US" altLang="zh-CN"/>
              <a:t>min</a:t>
            </a:r>
            <a:r>
              <a:rPr lang="zh-CN" altLang="en-US"/>
              <a:t>，区间加，区间求和</a:t>
            </a:r>
            <a:endParaRPr lang="zh-CN" altLang="en-US"/>
          </a:p>
          <a:p>
            <a:r>
              <a:rPr lang="zh-CN" altLang="en-US"/>
              <a:t>实现很简单，线段树维护最大值，严格次大值，最大值个数，当取</a:t>
            </a:r>
            <a:r>
              <a:rPr lang="en-US" altLang="zh-CN"/>
              <a:t>min</a:t>
            </a:r>
            <a:r>
              <a:rPr lang="zh-CN" altLang="en-US"/>
              <a:t>的数大于严格次大值时直接合并标记，否则递归进孩子处理</a:t>
            </a:r>
            <a:endParaRPr lang="zh-CN" altLang="en-US"/>
          </a:p>
          <a:p>
            <a:r>
              <a:rPr lang="zh-CN" altLang="en-US"/>
              <a:t>复杂度有</a:t>
            </a:r>
            <a:r>
              <a:rPr lang="en-US" altLang="zh-CN"/>
              <a:t>log^2</a:t>
            </a:r>
            <a:r>
              <a:rPr lang="zh-CN" altLang="en-US"/>
              <a:t>的证明，但实现效果接近</a:t>
            </a:r>
            <a:r>
              <a:rPr lang="en-US" altLang="zh-CN"/>
              <a:t>log</a:t>
            </a:r>
            <a:r>
              <a:rPr lang="zh-CN" altLang="en-US"/>
              <a:t>，我并不知道现在的神犇们是否在这个问题上有所突破</a:t>
            </a:r>
            <a:endParaRPr lang="zh-CN" altLang="en-US"/>
          </a:p>
          <a:p>
            <a:r>
              <a:rPr lang="en-US" altLang="zh-CN"/>
              <a:t>min</a:t>
            </a:r>
            <a:r>
              <a:rPr lang="zh-CN" altLang="en-US"/>
              <a:t>和</a:t>
            </a:r>
            <a:r>
              <a:rPr lang="en-US" altLang="zh-CN"/>
              <a:t>max</a:t>
            </a:r>
            <a:r>
              <a:rPr lang="zh-CN" altLang="en-US"/>
              <a:t>也能在一棵线段树上实现，</a:t>
            </a:r>
            <a:r>
              <a:rPr lang="zh-CN" altLang="en-US">
                <a:sym typeface="+mn-ea"/>
              </a:rPr>
              <a:t>这个东西拓展性也很强，复杂度分析的时候，我们并没有用到区间加或者区间取max这些特定操作的性质，给定了一个操作集合，如果这些操作可以用线段树维</a:t>
            </a:r>
            <a:r>
              <a:rPr lang="zh-CN" altLang="en-US"/>
              <a:t>护区间最大值，最大值个数和次大值，那么我们就可以加上区间取min这一操作，并询问区间和</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CPU监控</a:t>
            </a:r>
            <a:endParaRPr lang="zh-CN" altLang="en-US"/>
          </a:p>
        </p:txBody>
      </p:sp>
      <p:sp>
        <p:nvSpPr>
          <p:cNvPr id="3" name="内容占位符 2"/>
          <p:cNvSpPr>
            <a:spLocks noGrp="1"/>
          </p:cNvSpPr>
          <p:nvPr>
            <p:ph idx="1"/>
          </p:nvPr>
        </p:nvSpPr>
        <p:spPr/>
        <p:txBody>
          <a:bodyPr/>
          <a:p>
            <a:r>
              <a:rPr lang="zh-CN" altLang="en-US"/>
              <a:t>区间加，区间覆盖，区间历史最大值查询</a:t>
            </a:r>
            <a:endParaRPr lang="zh-CN" altLang="en-US"/>
          </a:p>
          <a:p>
            <a:r>
              <a:rPr lang="zh-CN" altLang="en-US"/>
              <a:t>简单的想法是维护当前最大值，每次下传更新历史最大值，但显然有问题，历史最大值可能出现在标记合并的期间。解决的方法是多维护一个历史最大标记，每次下传时用其更新历史最大值，因为这几个操作都不会改变元素之间大小关系，所以更新历史最大只需要用旧的最大值加上历史最大标记就行了</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VFlea</a:t>
            </a:r>
            <a:endParaRPr lang="zh-CN" altLang="en-US"/>
          </a:p>
        </p:txBody>
      </p:sp>
      <p:sp>
        <p:nvSpPr>
          <p:cNvPr id="3" name="内容占位符 2"/>
          <p:cNvSpPr>
            <a:spLocks noGrp="1"/>
          </p:cNvSpPr>
          <p:nvPr>
            <p:ph idx="1"/>
          </p:nvPr>
        </p:nvSpPr>
        <p:spPr/>
        <p:txBody>
          <a:bodyPr/>
          <a:p>
            <a:r>
              <a:rPr lang="zh-CN" altLang="en-US"/>
              <a:t>区间[l,r]中的所有数加上x</a:t>
            </a:r>
            <a:endParaRPr lang="zh-CN" altLang="en-US"/>
          </a:p>
          <a:p>
            <a:r>
              <a:rPr lang="zh-CN" altLang="en-US"/>
              <a:t>区间[l,r]中的所有数变成max(Ai-x,0)</a:t>
            </a:r>
            <a:endParaRPr lang="zh-CN" altLang="en-US"/>
          </a:p>
          <a:p>
            <a:r>
              <a:rPr lang="zh-CN" altLang="en-US"/>
              <a:t>区间[l,r]中的所有数变成x</a:t>
            </a:r>
            <a:endParaRPr lang="zh-CN" altLang="en-US"/>
          </a:p>
          <a:p>
            <a:r>
              <a:rPr lang="zh-CN" altLang="en-US"/>
              <a:t>询问区间[l,r]的和</a:t>
            </a:r>
            <a:endParaRPr lang="zh-CN" altLang="en-US"/>
          </a:p>
          <a:p>
            <a:r>
              <a:rPr lang="zh-CN" altLang="en-US"/>
              <a:t>询问区间[l,r]中所有数历史最大值的最大值</a:t>
            </a:r>
            <a:endParaRPr lang="zh-CN" altLang="en-US"/>
          </a:p>
          <a:p>
            <a:r>
              <a:rPr lang="zh-CN" altLang="en-US"/>
              <a:t>标记可以用一个二元组</a:t>
            </a:r>
            <a:r>
              <a:rPr lang="en-US" altLang="zh-CN"/>
              <a:t>(a,b)</a:t>
            </a:r>
            <a:r>
              <a:rPr lang="zh-CN" altLang="en-US"/>
              <a:t>表示先加</a:t>
            </a:r>
            <a:r>
              <a:rPr lang="en-US" altLang="zh-CN"/>
              <a:t>a</a:t>
            </a:r>
            <a:r>
              <a:rPr lang="zh-CN" altLang="en-US"/>
              <a:t>，再对</a:t>
            </a:r>
            <a:r>
              <a:rPr lang="en-US" altLang="zh-CN"/>
              <a:t>b</a:t>
            </a:r>
            <a:r>
              <a:rPr lang="zh-CN" altLang="en-US"/>
              <a:t>取</a:t>
            </a:r>
            <a:r>
              <a:rPr lang="en-US" altLang="zh-CN"/>
              <a:t>max</a:t>
            </a:r>
            <a:r>
              <a:rPr lang="zh-CN" altLang="en-US"/>
              <a:t>，可以合并</a:t>
            </a:r>
            <a:endParaRPr lang="zh-CN" altLang="en-US"/>
          </a:p>
          <a:p>
            <a:r>
              <a:rPr lang="zh-CN" altLang="en-US"/>
              <a:t>那么就是上面两题拼起来而已</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线段树</a:t>
            </a:r>
            <a:endParaRPr lang="zh-CN" altLang="en-US"/>
          </a:p>
        </p:txBody>
      </p:sp>
      <p:sp>
        <p:nvSpPr>
          <p:cNvPr id="8" name="文本占位符 7"/>
          <p:cNvSpPr>
            <a:spLocks noGrp="1"/>
          </p:cNvSpPr>
          <p:nvPr>
            <p:ph type="body" idx="1"/>
            <p:custDataLst>
              <p:tags r:id="rId2"/>
            </p:custDataLst>
          </p:nvPr>
        </p:nvSpPr>
        <p:spPr/>
        <p:txBody>
          <a:bodyPr>
            <a:normAutofit/>
          </a:bodyPr>
          <a:lstStyle/>
          <a:p>
            <a:r>
              <a:rPr lang="en-US" altLang="zh-CN"/>
              <a:t>Segment Tree</a:t>
            </a:r>
            <a:endParaRPr lang="en-US" altLang="zh-CN"/>
          </a:p>
        </p:txBody>
      </p:sp>
      <p:sp>
        <p:nvSpPr>
          <p:cNvPr id="9" name="矩形 8"/>
          <p:cNvSpPr/>
          <p:nvPr>
            <p:custDataLst>
              <p:tags r:id="rId3"/>
            </p:custDataLst>
          </p:nvPr>
        </p:nvSpPr>
        <p:spPr>
          <a:xfrm>
            <a:off x="1991544" y="2973445"/>
            <a:ext cx="1440160" cy="1313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r>
              <a:rPr lang="en-US" altLang="zh-CN" sz="8000">
                <a:solidFill>
                  <a:schemeClr val="tx2"/>
                </a:solidFill>
              </a:rPr>
              <a:t>01</a:t>
            </a:r>
            <a:endParaRPr lang="en-US" altLang="zh-CN" sz="8000">
              <a:solidFill>
                <a:schemeClr val="tx2"/>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VFleaKing</a:t>
            </a:r>
            <a:endParaRPr lang="zh-CN" altLang="en-US"/>
          </a:p>
        </p:txBody>
      </p:sp>
      <p:sp>
        <p:nvSpPr>
          <p:cNvPr id="3" name="内容占位符 2"/>
          <p:cNvSpPr>
            <a:spLocks noGrp="1"/>
          </p:cNvSpPr>
          <p:nvPr>
            <p:ph idx="1"/>
          </p:nvPr>
        </p:nvSpPr>
        <p:spPr>
          <a:xfrm>
            <a:off x="838200" y="1825625"/>
            <a:ext cx="10515600" cy="4608830"/>
          </a:xfrm>
        </p:spPr>
        <p:txBody>
          <a:bodyPr>
            <a:normAutofit lnSpcReduction="10000"/>
          </a:bodyPr>
          <a:p>
            <a:r>
              <a:rPr lang="zh-CN" altLang="en-US">
                <a:sym typeface="+mn-ea"/>
              </a:rPr>
              <a:t>区间[l,r]中的所有数加上x</a:t>
            </a:r>
            <a:endParaRPr lang="zh-CN" altLang="en-US"/>
          </a:p>
          <a:p>
            <a:r>
              <a:rPr lang="zh-CN" altLang="en-US">
                <a:sym typeface="+mn-ea"/>
              </a:rPr>
              <a:t>区间[l,r]中的所有数变成max(Ai-x,0)</a:t>
            </a:r>
            <a:endParaRPr lang="zh-CN" altLang="en-US"/>
          </a:p>
          <a:p>
            <a:r>
              <a:rPr lang="zh-CN" altLang="en-US">
                <a:sym typeface="+mn-ea"/>
              </a:rPr>
              <a:t>区间[l,r]中的所有数变成x</a:t>
            </a:r>
            <a:endParaRPr lang="zh-CN" altLang="en-US"/>
          </a:p>
          <a:p>
            <a:r>
              <a:rPr lang="zh-CN" altLang="en-US">
                <a:sym typeface="+mn-ea"/>
              </a:rPr>
              <a:t>询问区间[l,r]的和</a:t>
            </a:r>
            <a:endParaRPr lang="zh-CN" altLang="en-US"/>
          </a:p>
          <a:p>
            <a:r>
              <a:rPr lang="zh-CN" altLang="en-US">
                <a:sym typeface="+mn-ea"/>
              </a:rPr>
              <a:t>询问区间[l,r]中所有数历史最大值的最大值</a:t>
            </a:r>
            <a:endParaRPr lang="zh-CN" altLang="en-US">
              <a:sym typeface="+mn-ea"/>
            </a:endParaRPr>
          </a:p>
          <a:p>
            <a:r>
              <a:rPr lang="zh-CN" altLang="en-US">
                <a:sym typeface="+mn-ea"/>
              </a:rPr>
              <a:t>询问区间[l,r]中所有数历史最小值的最小值</a:t>
            </a:r>
            <a:endParaRPr lang="zh-CN" altLang="en-US"/>
          </a:p>
          <a:p>
            <a:r>
              <a:rPr lang="zh-CN" altLang="en-US"/>
              <a:t>发现不能直接处理，</a:t>
            </a:r>
            <a:r>
              <a:rPr lang="zh-CN" altLang="en-US">
                <a:sym typeface="+mn-ea"/>
              </a:rPr>
              <a:t>表示先加</a:t>
            </a:r>
            <a:r>
              <a:rPr lang="en-US" altLang="zh-CN">
                <a:sym typeface="+mn-ea"/>
              </a:rPr>
              <a:t>a</a:t>
            </a:r>
            <a:r>
              <a:rPr lang="zh-CN" altLang="en-US">
                <a:sym typeface="+mn-ea"/>
              </a:rPr>
              <a:t>，再对</a:t>
            </a:r>
            <a:r>
              <a:rPr lang="en-US" altLang="zh-CN">
                <a:sym typeface="+mn-ea"/>
              </a:rPr>
              <a:t>b</a:t>
            </a:r>
            <a:r>
              <a:rPr lang="zh-CN" altLang="en-US">
                <a:sym typeface="+mn-ea"/>
              </a:rPr>
              <a:t>取</a:t>
            </a:r>
            <a:r>
              <a:rPr lang="en-US" altLang="zh-CN">
                <a:sym typeface="+mn-ea"/>
              </a:rPr>
              <a:t>max</a:t>
            </a:r>
            <a:r>
              <a:rPr lang="zh-CN" altLang="en-US">
                <a:sym typeface="+mn-ea"/>
              </a:rPr>
              <a:t>这个操作的历史最小不好维护，会变成分段函数</a:t>
            </a:r>
            <a:endParaRPr lang="zh-CN" altLang="en-US"/>
          </a:p>
          <a:p>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VFleaKing</a:t>
            </a:r>
            <a:endParaRPr lang="zh-CN" altLang="en-US"/>
          </a:p>
        </p:txBody>
      </p:sp>
      <p:sp>
        <p:nvSpPr>
          <p:cNvPr id="3" name="内容占位符 2"/>
          <p:cNvSpPr>
            <a:spLocks noGrp="1"/>
          </p:cNvSpPr>
          <p:nvPr>
            <p:ph idx="1"/>
          </p:nvPr>
        </p:nvSpPr>
        <p:spPr>
          <a:xfrm>
            <a:off x="838200" y="1825625"/>
            <a:ext cx="10515600" cy="4813300"/>
          </a:xfrm>
        </p:spPr>
        <p:txBody>
          <a:bodyPr/>
          <a:p>
            <a:pPr algn="l"/>
            <a:r>
              <a:rPr lang="zh-CN"/>
              <a:t>尝试把标记(a,b)在不影响历史最小值的情况下拆成区间加操作和区间取max操作。</a:t>
            </a:r>
            <a:endParaRPr lang="zh-CN"/>
          </a:p>
          <a:p>
            <a:pPr algn="l"/>
            <a:r>
              <a:rPr lang="zh-CN"/>
              <a:t>当a&gt;0时，标记(a,b)等价于先加上a，再对b取max；当a&lt;0时，标记(a,b)等价于先对b-a取max，再加上a。</a:t>
            </a:r>
            <a:endParaRPr lang="zh-CN"/>
          </a:p>
          <a:p>
            <a:pPr algn="l"/>
            <a:r>
              <a:rPr lang="zh-CN"/>
              <a:t>于是问题就转化为了：区间加减，区间取max，询问区间历史最小值。</a:t>
            </a:r>
          </a:p>
          <a:p>
            <a:r>
              <a:rPr lang="zh-CN"/>
              <a:t>再看</a:t>
            </a:r>
            <a:r>
              <a:rPr lang="zh-CN">
                <a:sym typeface="+mn-ea"/>
              </a:rPr>
              <a:t>区间取max干了啥，最后打的标记都是形如：区间最小值加标记</a:t>
            </a:r>
            <a:endParaRPr lang="zh-CN">
              <a:sym typeface="+mn-ea"/>
            </a:endParaRPr>
          </a:p>
          <a:p>
            <a:r>
              <a:rPr lang="zh-CN"/>
              <a:t>于是思路渐渐清晰，只需把最小值分开判，具体的，维护区间最小值加标记、历史最小标记，区间其他值</a:t>
            </a:r>
            <a:r>
              <a:rPr lang="zh-CN">
                <a:sym typeface="+mn-ea"/>
              </a:rPr>
              <a:t>加标记、历史最小标记，历史最小值即可</a:t>
            </a:r>
            <a:endParaRPr lang="zh-CN">
              <a:sym typeface="+mn-ea"/>
            </a:endParaRPr>
          </a:p>
          <a:p>
            <a:r>
              <a:rPr lang="zh-CN"/>
              <a:t>区间</a:t>
            </a:r>
            <a:r>
              <a:rPr lang="en-US" altLang="zh-CN"/>
              <a:t>min</a:t>
            </a:r>
            <a:r>
              <a:rPr lang="zh-CN" altLang="en-US"/>
              <a:t>、</a:t>
            </a:r>
            <a:r>
              <a:rPr lang="en-US" altLang="zh-CN"/>
              <a:t>max</a:t>
            </a:r>
            <a:r>
              <a:rPr lang="zh-CN" altLang="en-US"/>
              <a:t>、加减、历史最大、最小是可以一棵树搞定的 [滑稽]</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Picks loves segment tree V</a:t>
            </a:r>
            <a:endParaRPr lang="zh-CN" altLang="en-US"/>
          </a:p>
        </p:txBody>
      </p:sp>
      <p:sp>
        <p:nvSpPr>
          <p:cNvPr id="3" name="内容占位符 2"/>
          <p:cNvSpPr>
            <a:spLocks noGrp="1"/>
          </p:cNvSpPr>
          <p:nvPr>
            <p:ph idx="1"/>
          </p:nvPr>
        </p:nvSpPr>
        <p:spPr/>
        <p:txBody>
          <a:bodyPr/>
          <a:p>
            <a:r>
              <a:rPr lang="zh-CN" altLang="en-US"/>
              <a:t>给定一个长度为n的数列A和B，接下来有m次操作：</a:t>
            </a:r>
            <a:endParaRPr lang="zh-CN" altLang="en-US"/>
          </a:p>
          <a:p>
            <a:r>
              <a:rPr lang="zh-CN" altLang="en-US"/>
              <a:t>A数组区间[l,r]中的所有数变成max(Ai,x)</a:t>
            </a:r>
            <a:endParaRPr lang="zh-CN" altLang="en-US"/>
          </a:p>
          <a:p>
            <a:r>
              <a:rPr lang="zh-CN" altLang="en-US"/>
              <a:t>A数组区间[l,r]中的所有数加上x（x可能是负数）</a:t>
            </a:r>
            <a:endParaRPr lang="zh-CN" altLang="en-US"/>
          </a:p>
          <a:p>
            <a:r>
              <a:rPr lang="zh-CN" altLang="en-US"/>
              <a:t>询问区间[l,r]中Ai-Bi的最大值与最小值</a:t>
            </a:r>
            <a:endParaRPr lang="zh-CN" altLang="en-US"/>
          </a:p>
          <a:p>
            <a:r>
              <a:rPr lang="en-US" altLang="zh-CN"/>
              <a:t>A</a:t>
            </a:r>
            <a:r>
              <a:rPr lang="zh-CN" altLang="en-US"/>
              <a:t>没有</a:t>
            </a:r>
            <a:r>
              <a:rPr lang="en-US" altLang="zh-CN"/>
              <a:t>max</a:t>
            </a:r>
            <a:r>
              <a:rPr lang="zh-CN" altLang="en-US"/>
              <a:t>操作直接维护</a:t>
            </a:r>
            <a:r>
              <a:rPr lang="en-US" altLang="zh-CN"/>
              <a:t>A-B</a:t>
            </a:r>
            <a:r>
              <a:rPr lang="zh-CN" altLang="en-US"/>
              <a:t>的数组就好了，有了</a:t>
            </a:r>
            <a:r>
              <a:rPr lang="en-US" altLang="zh-CN"/>
              <a:t>max</a:t>
            </a:r>
            <a:r>
              <a:rPr lang="zh-CN" altLang="en-US"/>
              <a:t>，把</a:t>
            </a:r>
            <a:r>
              <a:rPr lang="en-US" altLang="zh-CN"/>
              <a:t>A</a:t>
            </a:r>
            <a:r>
              <a:rPr lang="zh-CN" altLang="en-US"/>
              <a:t>最小值和其他值分别维护就好了，也能拓展到</a:t>
            </a:r>
            <a:r>
              <a:rPr lang="en-US" altLang="zh-CN"/>
              <a:t>ABCD</a:t>
            </a:r>
            <a:r>
              <a:rPr lang="zh-CN" altLang="en-US"/>
              <a:t>更多数组有</a:t>
            </a:r>
            <a:r>
              <a:rPr lang="en-US" altLang="zh-CN"/>
              <a:t>max/min</a:t>
            </a:r>
            <a:r>
              <a:rPr lang="zh-CN" altLang="en-US"/>
              <a:t>操作，</a:t>
            </a:r>
            <a:r>
              <a:rPr lang="en-US" altLang="zh-CN"/>
              <a:t>2^k</a:t>
            </a:r>
            <a:r>
              <a:rPr lang="zh-CN" altLang="en-US"/>
              <a:t>特判，甚至能支持历史查询</a:t>
            </a:r>
            <a:r>
              <a:rPr lang="zh-CN" altLang="en-US">
                <a:sym typeface="+mn-ea"/>
              </a:rPr>
              <a:t> [滑稽]</a:t>
            </a:r>
            <a:endParaRPr lang="zh-CN" altLang="en-US"/>
          </a:p>
          <a:p>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非常感谢您的观看</a:t>
            </a:r>
            <a:endParaRPr lang="zh-CN" altLang="en-US"/>
          </a:p>
        </p:txBody>
      </p:sp>
      <p:sp>
        <p:nvSpPr>
          <p:cNvPr id="8" name="内容占位符 7"/>
          <p:cNvSpPr>
            <a:spLocks noGrp="1"/>
          </p:cNvSpPr>
          <p:nvPr>
            <p:ph sz="quarter" idx="13"/>
            <p:custDataLst>
              <p:tags r:id="rId2"/>
            </p:custDataLst>
          </p:nvPr>
        </p:nvSpPr>
        <p:spPr/>
        <p:txBody>
          <a:bodyPr>
            <a:normAutofit/>
          </a:bodyPr>
          <a:lstStyle/>
          <a:p>
            <a:r>
              <a:rPr lang="en-US" altLang="zh-CN"/>
              <a:t>THANK YOU FOR YOUR WATCHING</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线段树</a:t>
            </a:r>
            <a:endParaRPr lang="zh-CN" altLang="en-US"/>
          </a:p>
        </p:txBody>
      </p:sp>
      <p:sp>
        <p:nvSpPr>
          <p:cNvPr id="3" name="内容占位符 2"/>
          <p:cNvSpPr>
            <a:spLocks noGrp="1"/>
          </p:cNvSpPr>
          <p:nvPr>
            <p:ph idx="1"/>
          </p:nvPr>
        </p:nvSpPr>
        <p:spPr/>
        <p:txBody>
          <a:bodyPr>
            <a:normAutofit lnSpcReduction="10000"/>
          </a:bodyPr>
          <a:p>
            <a:r>
              <a:rPr lang="zh-CN" altLang="en-US"/>
              <a:t>线段树是一种二叉搜索树，与区间树相似，它将一个区间划分成一些单元区间，每个单元区间对应线段树中的一个叶结点。</a:t>
            </a:r>
            <a:endParaRPr lang="zh-CN" altLang="en-US"/>
          </a:p>
          <a:p>
            <a:r>
              <a:rPr lang="zh-CN" altLang="en-US"/>
              <a:t>对于线段树中的每一个非叶子节点[a,b]，它的左儿子表示的区间为[a,(a+b)/2]，右儿子表示的区间为[(a+b)/2+1,b]。因此线段树是平衡二叉树，最后的子节点数目为N，即整个线段区间的长度。</a:t>
            </a:r>
            <a:endParaRPr lang="zh-CN" altLang="en-US"/>
          </a:p>
          <a:p>
            <a:r>
              <a:rPr lang="zh-CN" altLang="en-US"/>
              <a:t>使用线段树可以快速的查找某一个节点在若干条线段中出现的次数，时间复杂度为O(logN)。而未优化的空间复杂度为2N，实际应用时一般还要开4N的数组以免越界，因此有时需要离散化让空间压缩。</a:t>
            </a:r>
            <a:endParaRPr lang="zh-CN" altLang="en-US"/>
          </a:p>
          <a:p>
            <a:r>
              <a:rPr lang="zh-CN" altLang="en-US"/>
              <a:t>以上内容来自百度百科</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线段树</a:t>
            </a:r>
            <a:endParaRPr lang="zh-CN" altLang="en-US"/>
          </a:p>
        </p:txBody>
      </p:sp>
      <p:sp>
        <p:nvSpPr>
          <p:cNvPr id="3" name="内容占位符 2"/>
          <p:cNvSpPr>
            <a:spLocks noGrp="1"/>
          </p:cNvSpPr>
          <p:nvPr>
            <p:ph idx="1"/>
          </p:nvPr>
        </p:nvSpPr>
        <p:spPr/>
        <p:txBody>
          <a:bodyPr/>
          <a:p>
            <a:r>
              <a:rPr lang="zh-CN" altLang="en-US"/>
              <a:t>查找一个节点的复杂度为树高，也就是一个</a:t>
            </a:r>
            <a:r>
              <a:rPr lang="en-US" altLang="zh-CN"/>
              <a:t>log</a:t>
            </a:r>
            <a:endParaRPr lang="en-US" altLang="zh-CN"/>
          </a:p>
          <a:p>
            <a:r>
              <a:rPr lang="zh-CN" altLang="en-US"/>
              <a:t>定位一段连续的区间：</a:t>
            </a:r>
            <a:r>
              <a:rPr lang="en-US" altLang="zh-CN"/>
              <a:t>yy</a:t>
            </a:r>
            <a:r>
              <a:rPr lang="zh-CN" altLang="en-US"/>
              <a:t>一下，每一层最多只会有两段被定位到，若有三段或以上则会因为连续在上一层就被定位，故一段区间在线段树上的节点集合大小为</a:t>
            </a:r>
            <a:r>
              <a:rPr lang="en-US" altLang="zh-CN"/>
              <a:t>O(log)</a:t>
            </a:r>
            <a:r>
              <a:rPr lang="zh-CN" altLang="en-US"/>
              <a:t>的，一般有</a:t>
            </a:r>
            <a:r>
              <a:rPr lang="en-US" altLang="zh-CN"/>
              <a:t>2</a:t>
            </a:r>
            <a:r>
              <a:rPr lang="zh-CN" altLang="en-US"/>
              <a:t>的常数（若区间是前缀或后缀则没有）</a:t>
            </a:r>
            <a:endParaRPr lang="zh-CN" altLang="en-US"/>
          </a:p>
          <a:p>
            <a:r>
              <a:rPr lang="zh-CN" altLang="en-US"/>
              <a:t>核心思想：把原来需要</a:t>
            </a:r>
            <a:r>
              <a:rPr lang="en-US" altLang="zh-CN"/>
              <a:t>O(n)</a:t>
            </a:r>
            <a:r>
              <a:rPr lang="zh-CN" altLang="en-US"/>
              <a:t>在整个区间查询的信息转为只需在这</a:t>
            </a:r>
            <a:r>
              <a:rPr lang="en-US" altLang="zh-CN"/>
              <a:t>log</a:t>
            </a:r>
            <a:r>
              <a:rPr lang="zh-CN" altLang="en-US"/>
              <a:t>个节点上。</a:t>
            </a:r>
            <a:endParaRPr lang="zh-CN" altLang="en-US"/>
          </a:p>
          <a:p>
            <a:r>
              <a:rPr lang="zh-CN" altLang="en-US"/>
              <a:t>适用范围：标记和维护的信息需要支持可合并。标记的合并需要支持结合律。</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线段树</a:t>
            </a:r>
            <a:endParaRPr lang="zh-CN" altLang="en-US"/>
          </a:p>
        </p:txBody>
      </p:sp>
      <p:sp>
        <p:nvSpPr>
          <p:cNvPr id="3" name="内容占位符 2"/>
          <p:cNvSpPr>
            <a:spLocks noGrp="1"/>
          </p:cNvSpPr>
          <p:nvPr>
            <p:ph idx="1"/>
          </p:nvPr>
        </p:nvSpPr>
        <p:spPr/>
        <p:txBody>
          <a:bodyPr/>
          <a:p>
            <a:r>
              <a:rPr lang="zh-CN" altLang="en-US"/>
              <a:t>标记永久化和标记下传：指在查询操作时对当前节点已有标记的处理，一般选用下传的方式，毕竟不用动脑，具体实现时调用修改操作的函数即可。但会有特殊情况只能用其中一种，两者都要会。</a:t>
            </a:r>
            <a:endParaRPr lang="zh-CN" altLang="en-US"/>
          </a:p>
          <a:p>
            <a:r>
              <a:rPr lang="zh-CN" altLang="en-US"/>
              <a:t>权值线段树：以权值为下标的线段树，一般</a:t>
            </a:r>
            <a:r>
              <a:rPr lang="zh-CN" altLang="en-US">
                <a:sym typeface="+mn-ea"/>
              </a:rPr>
              <a:t>维护的不是序列，而是一个数的集合。</a:t>
            </a:r>
            <a:endParaRPr lang="zh-CN" altLang="en-US">
              <a:sym typeface="+mn-ea"/>
            </a:endParaRPr>
          </a:p>
          <a:p>
            <a:r>
              <a:rPr lang="zh-CN" altLang="en-US"/>
              <a:t>动态开点：当序列的下标范围极大，无法全部存下，但有用的较少时可以开始不建节点，访问到节点时若还是空节点再把它真正建出来。</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ZKW</a:t>
            </a:r>
            <a:r>
              <a:rPr lang="zh-CN" altLang="en-US"/>
              <a:t>线段树</a:t>
            </a:r>
            <a:endParaRPr lang="zh-CN" altLang="en-US"/>
          </a:p>
        </p:txBody>
      </p:sp>
      <p:sp>
        <p:nvSpPr>
          <p:cNvPr id="3" name="内容占位符 2"/>
          <p:cNvSpPr>
            <a:spLocks noGrp="1"/>
          </p:cNvSpPr>
          <p:nvPr>
            <p:ph idx="1"/>
          </p:nvPr>
        </p:nvSpPr>
        <p:spPr>
          <a:xfrm>
            <a:off x="838200" y="1825625"/>
            <a:ext cx="10515600" cy="4844415"/>
          </a:xfrm>
        </p:spPr>
        <p:txBody>
          <a:bodyPr>
            <a:normAutofit lnSpcReduction="10000"/>
          </a:bodyPr>
          <a:p>
            <a:r>
              <a:rPr lang="zh-CN" altLang="en-US"/>
              <a:t>重口味线段树：是线段树的一种实现方法，以高速和简洁著称。</a:t>
            </a:r>
            <a:endParaRPr lang="zh-CN" altLang="en-US"/>
          </a:p>
          <a:p>
            <a:r>
              <a:rPr lang="zh-CN" altLang="en-US"/>
              <a:t>思想：一般的线段树形态诡异，但满二叉树形态优美，考虑把线段树补成一棵满二叉树，只需把序列用</a:t>
            </a:r>
            <a:r>
              <a:rPr lang="en-US" altLang="zh-CN"/>
              <a:t>0</a:t>
            </a:r>
            <a:r>
              <a:rPr lang="zh-CN" altLang="en-US"/>
              <a:t>元素补成</a:t>
            </a:r>
            <a:r>
              <a:rPr lang="en-US" altLang="zh-CN"/>
              <a:t>2</a:t>
            </a:r>
            <a:r>
              <a:rPr lang="zh-CN" altLang="en-US"/>
              <a:t>的幂次即可，这样就可以利用满二叉树的性质了。（内存仍然是</a:t>
            </a:r>
            <a:r>
              <a:rPr lang="en-US" altLang="zh-CN"/>
              <a:t>4n</a:t>
            </a:r>
            <a:r>
              <a:rPr lang="zh-CN" altLang="en-US"/>
              <a:t>）首先，最底层节点的下标都可以</a:t>
            </a:r>
            <a:r>
              <a:rPr lang="en-US" altLang="zh-CN"/>
              <a:t>O(1)</a:t>
            </a:r>
            <a:r>
              <a:rPr lang="zh-CN" altLang="en-US"/>
              <a:t>得到了，定位区间只需要从</a:t>
            </a:r>
            <a:r>
              <a:rPr lang="en-US" altLang="zh-CN"/>
              <a:t>l-1</a:t>
            </a:r>
            <a:r>
              <a:rPr lang="zh-CN" altLang="en-US"/>
              <a:t>和</a:t>
            </a:r>
            <a:r>
              <a:rPr lang="en-US" altLang="zh-CN"/>
              <a:t>r+1</a:t>
            </a:r>
            <a:r>
              <a:rPr lang="zh-CN" altLang="en-US"/>
              <a:t>一起往上跳把左端的右兄弟和右端的左兄弟（若存在）改一下直到跳到</a:t>
            </a:r>
            <a:r>
              <a:rPr lang="en-US" altLang="zh-CN"/>
              <a:t>LCA</a:t>
            </a:r>
            <a:r>
              <a:rPr lang="zh-CN" altLang="en-US"/>
              <a:t>即可。（</a:t>
            </a:r>
            <a:r>
              <a:rPr lang="en-US" altLang="zh-CN"/>
              <a:t>PS</a:t>
            </a:r>
            <a:r>
              <a:rPr lang="zh-CN" altLang="en-US"/>
              <a:t>：这种定位区间的方法对一般的线段树同样适用，不管形态如何）</a:t>
            </a:r>
            <a:endParaRPr lang="zh-CN" altLang="en-US"/>
          </a:p>
          <a:p>
            <a:r>
              <a:rPr lang="zh-CN" altLang="en-US"/>
              <a:t>优点：不论查询或者修改都只要一个</a:t>
            </a:r>
            <a:r>
              <a:rPr lang="en-US" altLang="zh-CN"/>
              <a:t>for</a:t>
            </a:r>
            <a:r>
              <a:rPr lang="zh-CN" altLang="en-US"/>
              <a:t>循环，两行的代码就能解决问题。而且都是用迭代实现，比一般递归的线段树不知道快到哪里去了。</a:t>
            </a:r>
            <a:endParaRPr lang="zh-CN" altLang="en-US"/>
          </a:p>
          <a:p>
            <a:r>
              <a:rPr lang="zh-CN" altLang="en-US"/>
              <a:t>缺点：这种自底向上的方式决定了一般只支持较简单的或较特殊的标记维护</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猫树</a:t>
            </a:r>
            <a:endParaRPr lang="zh-CN" altLang="en-US"/>
          </a:p>
        </p:txBody>
      </p:sp>
      <p:sp>
        <p:nvSpPr>
          <p:cNvPr id="3" name="内容占位符 2"/>
          <p:cNvSpPr>
            <a:spLocks noGrp="1"/>
          </p:cNvSpPr>
          <p:nvPr>
            <p:ph idx="1"/>
          </p:nvPr>
        </p:nvSpPr>
        <p:spPr>
          <a:xfrm>
            <a:off x="838200" y="1825625"/>
            <a:ext cx="10515600" cy="4458970"/>
          </a:xfrm>
        </p:spPr>
        <p:txBody>
          <a:bodyPr/>
          <a:p>
            <a:r>
              <a:rPr lang="zh-CN" altLang="en-US"/>
              <a:t>一种牺牲空间变成</a:t>
            </a:r>
            <a:r>
              <a:rPr lang="en-US" altLang="zh-CN"/>
              <a:t>O(n*log n)</a:t>
            </a:r>
            <a:r>
              <a:rPr lang="zh-CN" altLang="en-US"/>
              <a:t>换取查询</a:t>
            </a:r>
            <a:r>
              <a:rPr lang="en-US" altLang="zh-CN"/>
              <a:t>O(1)</a:t>
            </a:r>
            <a:r>
              <a:rPr lang="zh-CN" altLang="en-US"/>
              <a:t>的线段树（？）</a:t>
            </a:r>
            <a:endParaRPr lang="zh-CN" altLang="en-US"/>
          </a:p>
          <a:p>
            <a:r>
              <a:rPr lang="zh-CN" altLang="en-US"/>
              <a:t>感觉更像是把分治过程中要用的信息全纪录下来以支持在线询问</a:t>
            </a:r>
            <a:endParaRPr lang="zh-CN" altLang="en-US"/>
          </a:p>
          <a:p>
            <a:r>
              <a:rPr lang="zh-CN" altLang="en-US"/>
              <a:t>每个节点维护其</a:t>
            </a:r>
            <a:r>
              <a:rPr lang="en-US" altLang="zh-CN"/>
              <a:t>md</a:t>
            </a:r>
            <a:r>
              <a:rPr lang="zh-CN" altLang="en-US"/>
              <a:t>到两端的信息，总空间</a:t>
            </a:r>
            <a:r>
              <a:rPr lang="en-US" altLang="zh-CN">
                <a:sym typeface="+mn-ea"/>
              </a:rPr>
              <a:t>O(n*log n)</a:t>
            </a:r>
            <a:r>
              <a:rPr lang="zh-CN" altLang="en-US">
                <a:sym typeface="+mn-ea"/>
              </a:rPr>
              <a:t>，那么每个区间的询问可以在这个区间的最浅的断点处的线段树节点找到，左边和右边合并即可。</a:t>
            </a:r>
            <a:endParaRPr lang="zh-CN" altLang="en-US">
              <a:sym typeface="+mn-ea"/>
            </a:endParaRPr>
          </a:p>
          <a:p>
            <a:r>
              <a:rPr lang="zh-CN" altLang="en-US">
                <a:sym typeface="+mn-ea"/>
              </a:rPr>
              <a:t>实现时是找</a:t>
            </a:r>
            <a:r>
              <a:rPr lang="en-US" altLang="zh-CN">
                <a:sym typeface="+mn-ea"/>
              </a:rPr>
              <a:t>lca</a:t>
            </a:r>
            <a:r>
              <a:rPr lang="zh-CN" altLang="en-US">
                <a:sym typeface="+mn-ea"/>
              </a:rPr>
              <a:t>，像</a:t>
            </a:r>
            <a:r>
              <a:rPr lang="en-US" altLang="zh-CN">
                <a:sym typeface="+mn-ea"/>
              </a:rPr>
              <a:t>zkw</a:t>
            </a:r>
            <a:r>
              <a:rPr lang="zh-CN" altLang="en-US">
                <a:sym typeface="+mn-ea"/>
              </a:rPr>
              <a:t>线段树一样补成满二叉树后就可以用位运算</a:t>
            </a:r>
            <a:r>
              <a:rPr lang="en-US" altLang="zh-CN">
                <a:sym typeface="+mn-ea"/>
              </a:rPr>
              <a:t>O(1)</a:t>
            </a:r>
            <a:r>
              <a:rPr lang="zh-CN" altLang="en-US">
                <a:sym typeface="+mn-ea"/>
              </a:rPr>
              <a:t>求了</a:t>
            </a:r>
            <a:r>
              <a:rPr lang="en-US" altLang="zh-CN">
                <a:sym typeface="+mn-ea"/>
              </a:rPr>
              <a:t>    </a:t>
            </a:r>
            <a:r>
              <a:rPr lang="zh-CN" altLang="zh-CN">
                <a:sym typeface="+mn-ea"/>
              </a:rPr>
              <a:t>（</a:t>
            </a:r>
            <a:r>
              <a:rPr lang="en-US" altLang="zh-CN">
                <a:sym typeface="+mn-ea"/>
              </a:rPr>
              <a:t>x &gt;&gt; Log2[x ^ y]（找出并丢弃第一个不同的二进制位及后面的位）</a:t>
            </a:r>
            <a:r>
              <a:rPr lang="zh-CN" altLang="en-US">
                <a:sym typeface="+mn-ea"/>
              </a:rPr>
              <a:t>）</a:t>
            </a:r>
            <a:endParaRPr lang="zh-CN" altLang="en-US">
              <a:sym typeface="+mn-ea"/>
            </a:endParaRPr>
          </a:p>
          <a:p>
            <a:r>
              <a:rPr lang="zh-CN" altLang="en-US">
                <a:sym typeface="+mn-ea"/>
              </a:rPr>
              <a:t>可以当成是</a:t>
            </a:r>
            <a:r>
              <a:rPr lang="en-US" altLang="zh-CN">
                <a:sym typeface="+mn-ea"/>
              </a:rPr>
              <a:t>ST</a:t>
            </a:r>
            <a:r>
              <a:rPr lang="zh-CN" altLang="en-US">
                <a:sym typeface="+mn-ea"/>
              </a:rPr>
              <a:t>表的上位替代，</a:t>
            </a:r>
            <a:r>
              <a:rPr lang="en-US" altLang="zh-CN">
                <a:sym typeface="+mn-ea"/>
              </a:rPr>
              <a:t>ST</a:t>
            </a:r>
            <a:r>
              <a:rPr lang="zh-CN" altLang="en-US">
                <a:sym typeface="+mn-ea"/>
              </a:rPr>
              <a:t>表对信息合并要求重复也可以，故区间和都不支持，但猫树可以。</a:t>
            </a:r>
            <a:endParaRPr lang="zh-CN" altLang="en-US">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序列</a:t>
            </a:r>
            <a:endParaRPr lang="zh-CN" altLang="en-US">
              <a:sym typeface="+mn-ea"/>
            </a:endParaRPr>
          </a:p>
        </p:txBody>
      </p:sp>
      <p:sp>
        <p:nvSpPr>
          <p:cNvPr id="3" name="内容占位符 2"/>
          <p:cNvSpPr>
            <a:spLocks noGrp="1"/>
          </p:cNvSpPr>
          <p:nvPr>
            <p:ph idx="1"/>
          </p:nvPr>
        </p:nvSpPr>
        <p:spPr>
          <a:xfrm>
            <a:off x="838200" y="1825625"/>
            <a:ext cx="10515600" cy="4458970"/>
          </a:xfrm>
        </p:spPr>
        <p:txBody>
          <a:bodyPr/>
          <a:p>
            <a:r>
              <a:rPr lang="zh-CN" altLang="en-US">
                <a:sym typeface="+mn-ea"/>
              </a:rPr>
              <a:t>给定长度为n的序列：a1,a2,…,an，记为a[1:n]。类似地，a[l:r]（1≤l≤r≤N）是指序列：al,al+1,…,ar-1,ar。若1≤l≤s≤t≤r≤n，则称a[s:t]是a[l:r]的子序列。现在有q个询问，每个询问给定两个数l和r，1≤l≤r≤n，求a[l:r]的不同子序列的最小值之和。</a:t>
            </a:r>
            <a:endParaRPr lang="zh-CN" altLang="en-US">
              <a:sym typeface="+mn-ea"/>
            </a:endParaRPr>
          </a:p>
          <a:p>
            <a:r>
              <a:rPr lang="zh-CN" altLang="en-US">
                <a:sym typeface="+mn-ea"/>
              </a:rPr>
              <a:t>例如，给定序列5,2,4,1,3，询问给定的两个数为1和3，那么a[1:3]有6个子序列a[1:1],a[2:2],a[3:3],a[1:2],a[2:3],a[1:3]，这6个子序列的最小值之和为5+2+4+2+2+2=17。</a:t>
            </a:r>
            <a:endParaRPr lang="zh-CN" altLang="en-US">
              <a:sym typeface="+mn-ea"/>
            </a:endParaRPr>
          </a:p>
          <a:p>
            <a:r>
              <a:rPr lang="zh-CN" altLang="en-US">
                <a:sym typeface="+mn-ea"/>
              </a:rPr>
              <a:t>1 ≤N,Q ≤ </a:t>
            </a:r>
            <a:r>
              <a:rPr lang="en-US" altLang="zh-CN">
                <a:sym typeface="+mn-ea"/>
              </a:rPr>
              <a:t>5</a:t>
            </a:r>
            <a:r>
              <a:rPr lang="zh-CN" altLang="en-US">
                <a:sym typeface="+mn-ea"/>
              </a:rPr>
              <a:t>00000,|Ai| ≤ 10^9</a:t>
            </a:r>
            <a:endParaRPr lang="zh-CN" altLang="en-US">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101.xml><?xml version="1.0" encoding="utf-8"?>
<p:tagLst xmlns:p="http://schemas.openxmlformats.org/presentationml/2006/main">
  <p:tag name="KSO_WM_BEAUTIFY_FLAG" val="#wm#"/>
  <p:tag name="KSO_WM_TEMPLATE_CATEGORY" val="custom"/>
  <p:tag name="KSO_WM_TEMPLATE_INDEX" val="20184573"/>
</p:tagLst>
</file>

<file path=ppt/tags/tag102.xml><?xml version="1.0" encoding="utf-8"?>
<p:tagLst xmlns:p="http://schemas.openxmlformats.org/presentationml/2006/main">
  <p:tag name="KSO_WM_BEAUTIFY_FLAG" val="#wm#"/>
  <p:tag name="KSO_WM_TEMPLATE_CATEGORY" val="custom"/>
  <p:tag name="KSO_WM_TEMPLATE_INDEX" val="20184573"/>
</p:tagLst>
</file>

<file path=ppt/tags/tag103.xml><?xml version="1.0" encoding="utf-8"?>
<p:tagLst xmlns:p="http://schemas.openxmlformats.org/presentationml/2006/main">
  <p:tag name="KSO_WM_BEAUTIFY_FLAG" val="#wm#"/>
  <p:tag name="KSO_WM_TEMPLATE_CATEGORY" val="custom"/>
  <p:tag name="KSO_WM_TEMPLATE_INDEX" val="20184573"/>
</p:tagLst>
</file>

<file path=ppt/tags/tag104.xml><?xml version="1.0" encoding="utf-8"?>
<p:tagLst xmlns:p="http://schemas.openxmlformats.org/presentationml/2006/main">
  <p:tag name="KSO_WM_BEAUTIFY_FLAG" val="#wm#"/>
  <p:tag name="KSO_WM_TEMPLATE_CATEGORY" val="custom"/>
  <p:tag name="KSO_WM_TEMPLATE_INDEX" val="20184573"/>
</p:tagLst>
</file>

<file path=ppt/tags/tag105.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106.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107.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08.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109.xml><?xml version="1.0" encoding="utf-8"?>
<p:tagLst xmlns:p="http://schemas.openxmlformats.org/presentationml/2006/main">
  <p:tag name="KSO_WM_BEAUTIFY_FLAG" val="#wm#"/>
  <p:tag name="KSO_WM_TEMPLATE_CATEGORY" val="custom"/>
  <p:tag name="KSO_WM_TEMPLATE_INDEX" val="2018457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4573"/>
</p:tagLst>
</file>

<file path=ppt/tags/tag111.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112.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113.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14.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115.xml><?xml version="1.0" encoding="utf-8"?>
<p:tagLst xmlns:p="http://schemas.openxmlformats.org/presentationml/2006/main">
  <p:tag name="KSO_WM_BEAUTIFY_FLAG" val="#wm#"/>
  <p:tag name="KSO_WM_TEMPLATE_CATEGORY" val="custom"/>
  <p:tag name="KSO_WM_TEMPLATE_INDEX" val="20184573"/>
</p:tagLst>
</file>

<file path=ppt/tags/tag116.xml><?xml version="1.0" encoding="utf-8"?>
<p:tagLst xmlns:p="http://schemas.openxmlformats.org/presentationml/2006/main">
  <p:tag name="KSO_WM_BEAUTIFY_FLAG" val="#wm#"/>
  <p:tag name="KSO_WM_TEMPLATE_CATEGORY" val="custom"/>
  <p:tag name="KSO_WM_TEMPLATE_INDEX" val="20184573"/>
</p:tagLst>
</file>

<file path=ppt/tags/tag117.xml><?xml version="1.0" encoding="utf-8"?>
<p:tagLst xmlns:p="http://schemas.openxmlformats.org/presentationml/2006/main">
  <p:tag name="KSO_WM_BEAUTIFY_FLAG" val="#wm#"/>
  <p:tag name="KSO_WM_TEMPLATE_CATEGORY" val="custom"/>
  <p:tag name="KSO_WM_TEMPLATE_INDEX" val="20184573"/>
</p:tagLst>
</file>

<file path=ppt/tags/tag118.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119.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21.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122.xml><?xml version="1.0" encoding="utf-8"?>
<p:tagLst xmlns:p="http://schemas.openxmlformats.org/presentationml/2006/main">
  <p:tag name="KSO_WM_BEAUTIFY_FLAG" val="#wm#"/>
  <p:tag name="KSO_WM_TEMPLATE_CATEGORY" val="custom"/>
  <p:tag name="KSO_WM_TEMPLATE_INDEX" val="20184573"/>
</p:tagLst>
</file>

<file path=ppt/tags/tag123.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124.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125.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126.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127.xml><?xml version="1.0" encoding="utf-8"?>
<p:tagLst xmlns:p="http://schemas.openxmlformats.org/presentationml/2006/main">
  <p:tag name="KSO_WM_BEAUTIFY_FLAG" val="#wm#"/>
  <p:tag name="KSO_WM_TEMPLATE_CATEGORY" val="custom"/>
  <p:tag name="KSO_WM_TEMPLATE_INDEX" val="20184573"/>
</p:tagLst>
</file>

<file path=ppt/tags/tag128.xml><?xml version="1.0" encoding="utf-8"?>
<p:tagLst xmlns:p="http://schemas.openxmlformats.org/presentationml/2006/main">
  <p:tag name="KSO_WM_BEAUTIFY_FLAG" val="#wm#"/>
  <p:tag name="KSO_WM_TEMPLATE_CATEGORY" val="custom"/>
  <p:tag name="KSO_WM_TEMPLATE_INDEX" val="20184573"/>
</p:tagLst>
</file>

<file path=ppt/tags/tag129.xml><?xml version="1.0" encoding="utf-8"?>
<p:tagLst xmlns:p="http://schemas.openxmlformats.org/presentationml/2006/main">
  <p:tag name="KSO_WM_BEAUTIFY_FLAG" val="#wm#"/>
  <p:tag name="KSO_WM_TEMPLATE_CATEGORY" val="custom"/>
  <p:tag name="KSO_WM_TEMPLATE_INDEX" val="2018457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184573"/>
</p:tagLst>
</file>

<file path=ppt/tags/tag131.xml><?xml version="1.0" encoding="utf-8"?>
<p:tagLst xmlns:p="http://schemas.openxmlformats.org/presentationml/2006/main">
  <p:tag name="KSO_WM_BEAUTIFY_FLAG" val="#wm#"/>
  <p:tag name="KSO_WM_TEMPLATE_CATEGORY" val="custom"/>
  <p:tag name="KSO_WM_TEMPLATE_INDEX" val="20184573"/>
</p:tagLst>
</file>

<file path=ppt/tags/tag132.xml><?xml version="1.0" encoding="utf-8"?>
<p:tagLst xmlns:p="http://schemas.openxmlformats.org/presentationml/2006/main">
  <p:tag name="KSO_WM_BEAUTIFY_FLAG" val="#wm#"/>
  <p:tag name="KSO_WM_TEMPLATE_CATEGORY" val="custom"/>
  <p:tag name="KSO_WM_TEMPLATE_INDEX" val="20184573"/>
</p:tagLst>
</file>

<file path=ppt/tags/tag133.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2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非常感谢您的观看"/>
  <p:tag name="KSO_WM_UNIT_NOCLEAR" val="0"/>
  <p:tag name="KSO_WM_UNIT_DIAGRAM_ISNUMVISUAL" val="0"/>
  <p:tag name="KSO_WM_UNIT_DIAGRAM_ISREFERUNIT" val="0"/>
</p:tagLst>
</file>

<file path=ppt/tags/tag134.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22*b*1"/>
  <p:tag name="KSO_WM_UNIT_LAYERLEVEL" val="1"/>
  <p:tag name="KSO_WM_UNIT_VALUE" val="27"/>
  <p:tag name="KSO_WM_UNIT_ISCONTENTSTITLE" val="0"/>
  <p:tag name="KSO_WM_UNIT_HIGHLIGHT" val="0"/>
  <p:tag name="KSO_WM_UNIT_COMPATIBLE" val="0"/>
  <p:tag name="KSO_WM_BEAUTIFY_FLAG" val="#wm#"/>
  <p:tag name="KSO_WM_TAG_VERSION" val="1.0"/>
  <p:tag name="KSO_WM_UNIT_PRESET_TEXT" val="THANK YOU FOR YOUR WATCHING"/>
  <p:tag name="KSO_WM_UNIT_NOCLEAR" val="0"/>
  <p:tag name="KSO_WM_UNIT_DIAGRAM_ISNUMVISUAL" val="0"/>
  <p:tag name="KSO_WM_UNIT_DIAGRAM_ISREFERUNIT" val="0"/>
</p:tagLst>
</file>

<file path=ppt/tags/tag135.xml><?xml version="1.0" encoding="utf-8"?>
<p:tagLst xmlns:p="http://schemas.openxmlformats.org/presentationml/2006/main">
  <p:tag name="KSO_WM_TEMPLATE_CATEGORY" val="custom"/>
  <p:tag name="KSO_WM_TEMPLATE_INDEX" val="20184573"/>
  <p:tag name="KSO_WM_TAG_VERSION" val="1.0"/>
  <p:tag name="KSO_WM_SLIDE_ID" val="custom20184573_22"/>
  <p:tag name="KSO_WM_SLIDE_INDEX" val="22"/>
  <p:tag name="KSO_WM_SLIDE_ITEM_CNT" val="0"/>
  <p:tag name="KSO_WM_SLIDE_LAYOUT" val="a_b"/>
  <p:tag name="KSO_WM_SLIDE_LAYOUT_CNT" val="1_1"/>
  <p:tag name="KSO_WM_SLIDE_TYPE" val="endPage"/>
  <p:tag name="KSO_WM_BEAUTIFY_FLAG" val="#wm#"/>
  <p:tag name="KSO_WM_TEMPLATE_SUBCATEGORY" val="0"/>
  <p:tag name="KSO_WM_SLIDE_SUBTYPE" val="pureTx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3"/>
</p:tagLst>
</file>

<file path=ppt/tags/tag68.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3"/>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TEMPLATE_CATEGORY" val="custom"/>
  <p:tag name="KSO_WM_TEMPLATE_INDEX" val="20184573"/>
  <p:tag name="KSO_WM_TAG_VERSION" val="1.0"/>
  <p:tag name="KSO_WM_TEMPLATE_THUMBS_INDEX" val="1、9、12、16、5、22"/>
  <p:tag name="KSO_WM_BEAUTIFY_FLAG" val="#wm#"/>
  <p:tag name="KSO_WM_TEMPLATE_SUBCATEGORY" val="0"/>
</p:tagLst>
</file>

<file path=ppt/tags/tag73.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低面简约红色商务通用"/>
  <p:tag name="KSO_WM_UNIT_NOCLEAR" val="0"/>
  <p:tag name="KSO_WM_UNIT_DIAGRAM_ISNUMVISUAL" val="0"/>
  <p:tag name="KSO_WM_UNIT_DIAGRAM_ISREFERUNIT" val="0"/>
</p:tagLst>
</file>

<file path=ppt/tags/tag74.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b*1"/>
  <p:tag name="KSO_WM_UNIT_LAYERLEVEL" val="1"/>
  <p:tag name="KSO_WM_UNIT_VALUE" val="27"/>
  <p:tag name="KSO_WM_UNIT_ISCONTENTSTITLE" val="0"/>
  <p:tag name="KSO_WM_UNIT_HIGHLIGHT" val="0"/>
  <p:tag name="KSO_WM_UNIT_COMPATIBLE" val="0"/>
  <p:tag name="KSO_WM_BEAUTIFY_FLAG" val="#wm#"/>
  <p:tag name="KSO_WM_TAG_VERSION" val="1.0"/>
  <p:tag name="KSO_WM_UNIT_PRESET_TEXT" val="LOW FACE SIMPLE RED BUSINESS GENERAL"/>
  <p:tag name="KSO_WM_UNIT_NOCLEAR" val="0"/>
  <p:tag name="KSO_WM_UNIT_DIAGRAM_ISNUMVISUAL" val="0"/>
  <p:tag name="KSO_WM_UNIT_DIAGRAM_ISREFERUNIT" val="0"/>
</p:tagLst>
</file>

<file path=ppt/tags/tag75.xml><?xml version="1.0" encoding="utf-8"?>
<p:tagLst xmlns:p="http://schemas.openxmlformats.org/presentationml/2006/main">
  <p:tag name="KSO_WM_TEMPLATE_CATEGORY" val="custom"/>
  <p:tag name="KSO_WM_TEMPLATE_INDEX" val="20184573"/>
  <p:tag name="KSO_WM_TAG_VERSION" val="1.0"/>
  <p:tag name="KSO_WM_SLIDE_ID" val="custom20184573_1"/>
  <p:tag name="KSO_WM_SLIDE_INDEX" val="1"/>
  <p:tag name="KSO_WM_SLIDE_ITEM_CNT" val="0"/>
  <p:tag name="KSO_WM_SLIDE_LAYOUT" val="a_b"/>
  <p:tag name="KSO_WM_SLIDE_LAYOUT_CNT" val="1_1"/>
  <p:tag name="KSO_WM_SLIDE_TYPE" val="title"/>
  <p:tag name="KSO_WM_TEMPLATE_THUMBS_INDEX" val="1、9、12、16、5、22"/>
  <p:tag name="KSO_WM_BEAUTIFY_FLAG" val="#wm#"/>
  <p:tag name="KSO_WM_TEMPLATE_SUBCATEGORY" val="0"/>
  <p:tag name="KSO_WM_SLIDE_SUBTYPE" val="pureTxt"/>
  <p:tag name="KSO_WM_SLIDE_MODEL_TYPE" val="cover"/>
</p:tagLst>
</file>

<file path=ppt/tags/tag76.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a"/>
  <p:tag name="KSO_WM_UNIT_INDEX" val="1"/>
  <p:tag name="KSO_WM_UNIT_ID" val="custom20184573_11*a*1"/>
  <p:tag name="KSO_WM_UNIT_LAYERLEVEL" val="1"/>
  <p:tag name="KSO_WM_UNIT_ISCONTENTSTITLE" val="1"/>
  <p:tag name="KSO_WM_UNIT_VALUE" val="9"/>
  <p:tag name="KSO_WM_UNIT_HIGHLIGHT" val="0"/>
  <p:tag name="KSO_WM_UNIT_COMPATIBLE" val="0"/>
  <p:tag name="KSO_WM_UNIT_PRESET_TEXT" val="目录"/>
  <p:tag name="KSO_WM_UNIT_NOCLEAR" val="0"/>
  <p:tag name="KSO_WM_UNIT_DIAGRAM_ISNUMVISUAL" val="0"/>
  <p:tag name="KSO_WM_UNIT_DIAGRAM_ISREFERUNIT" val="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UNIT_TYPE" val="i"/>
  <p:tag name="KSO_WM_UNIT_ID" val="custom20184573_11*i*7"/>
  <p:tag name="KSO_WM_TEMPLATE_CATEGORY" val="custom"/>
  <p:tag name="KSO_WM_TEMPLATE_INDEX" val="20184573"/>
  <p:tag name="KSO_WM_UNIT_INDEX" val="7"/>
  <p:tag name="KSO_WM_UNIT_HIGHLIGHT" val="0"/>
  <p:tag name="KSO_WM_UNIT_COMPATIBLE" val="0"/>
  <p:tag name="KSO_WM_UNIT_DIAGRAM_ISNUMVISUAL" val="0"/>
  <p:tag name="KSO_WM_UNIT_DIAGRAM_ISREFERUNIT" val="0"/>
  <p:tag name="KSO_WM_DIAGRAM_GROUP_CODE" val="l1-1"/>
  <p:tag name="KSO_WM_UNIT_LAYERLEVEL" val="1"/>
  <p:tag name="KSO_WM_UNIT_USESOURCEFORMAT_APPLY" val="1"/>
</p:tagLst>
</file>

<file path=ppt/tags/tag78.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6_1"/>
  <p:tag name="KSO_WM_UNIT_ID" val="custom20184573_11*l_h_f*1_6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79.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5_1"/>
  <p:tag name="KSO_WM_UNIT_ID" val="custom20184573_11*l_h_f*1_5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4_1"/>
  <p:tag name="KSO_WM_UNIT_ID" val="custom20184573_11*l_h_f*1_4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1.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3_1"/>
  <p:tag name="KSO_WM_UNIT_ID" val="custom20184573_11*l_h_f*1_3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2.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2_1"/>
  <p:tag name="KSO_WM_UNIT_ID" val="custom20184573_11*l_h_f*1_2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3.xml><?xml version="1.0" encoding="utf-8"?>
<p:tagLst xmlns:p="http://schemas.openxmlformats.org/presentationml/2006/main">
  <p:tag name="KSO_WM_TEMPLATE_CATEGORY" val="custom"/>
  <p:tag name="KSO_WM_TEMPLATE_INDEX" val="20184573"/>
  <p:tag name="KSO_WM_TAG_VERSION" val="1.0"/>
  <p:tag name="KSO_WM_BEAUTIFY_FLAG" val="#wm#"/>
  <p:tag name="KSO_WM_UNIT_TYPE" val="l_h_f"/>
  <p:tag name="KSO_WM_UNIT_INDEX" val="1_1_1"/>
  <p:tag name="KSO_WM_UNIT_ID" val="custom20184573_11*l_h_f*1_1_1"/>
  <p:tag name="KSO_WM_UNIT_LAYERLEVEL" val="1_1_1"/>
  <p:tag name="KSO_WM_UNIT_VALUE" val="11"/>
  <p:tag name="KSO_WM_UNIT_HIGHLIGHT" val="0"/>
  <p:tag name="KSO_WM_UNIT_COMPATIBLE" val="0"/>
  <p:tag name="KSO_WM_DIAGRAM_GROUP_CODE" val="l1-1"/>
  <p:tag name="KSO_WM_UNIT_PRESET_TEXT" val="请在此输入您的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4.xml><?xml version="1.0" encoding="utf-8"?>
<p:tagLst xmlns:p="http://schemas.openxmlformats.org/presentationml/2006/main">
  <p:tag name="KSO_WM_SLIDE_ID" val="custom20184573_11"/>
  <p:tag name="KSO_WM_SLIDE_INDEX" val="11"/>
  <p:tag name="KSO_WM_SLIDE_ITEM_CNT" val="6"/>
  <p:tag name="KSO_WM_SLIDE_LAYOUT" val="a_l"/>
  <p:tag name="KSO_WM_SLIDE_LAYOUT_CNT" val="1_1"/>
  <p:tag name="KSO_WM_SLIDE_TYPE" val="contents"/>
  <p:tag name="KSO_WM_BEAUTIFY_FLAG" val="#wm#"/>
  <p:tag name="KSO_WM_TEMPLATE_CATEGORY" val="custom"/>
  <p:tag name="KSO_WM_TEMPLATE_INDEX" val="20184573"/>
  <p:tag name="KSO_WM_DIAGRAM_GROUP_CODE" val="l1-1"/>
  <p:tag name="KSO_WM_TAG_VERSION" val="1.0"/>
  <p:tag name="KSO_WM_TEMPLATE_SUBCATEGORY" val="0"/>
  <p:tag name="KSO_WM_SLIDE_DIAGTYPE" val="l"/>
  <p:tag name="KSO_WM_SLIDE_SUBTYPE" val="diag"/>
</p:tagLst>
</file>

<file path=ppt/tags/tag85.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86.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87.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ags/tag88.xml><?xml version="1.0" encoding="utf-8"?>
<p:tagLst xmlns:p="http://schemas.openxmlformats.org/presentationml/2006/main">
  <p:tag name="KSO_WM_TEMPLATE_CATEGORY" val="custom"/>
  <p:tag name="KSO_WM_TEMPLATE_INDEX" val="20184573"/>
  <p:tag name="KSO_WM_TAG_VERSION" val="1.0"/>
  <p:tag name="KSO_WM_SLIDE_ID" val="custom20184573_12"/>
  <p:tag name="KSO_WM_SLIDE_INDEX" val="12"/>
  <p:tag name="KSO_WM_SLIDE_ITEM_CNT" val="0"/>
  <p:tag name="KSO_WM_SLIDE_LAYOUT" val="a_b_e"/>
  <p:tag name="KSO_WM_SLIDE_LAYOUT_CNT" val="1_1_1"/>
  <p:tag name="KSO_WM_SLIDE_TYPE" val="sectionTitle"/>
  <p:tag name="KSO_WM_BEAUTIFY_FLAG" val="#wm#"/>
  <p:tag name="KSO_WM_TEMPLATE_SUBCATEGORY" val="0"/>
  <p:tag name="KSO_WM_SLIDE_SUBTYPE" val="pureTxt"/>
</p:tagLst>
</file>

<file path=ppt/tags/tag89.xml><?xml version="1.0" encoding="utf-8"?>
<p:tagLst xmlns:p="http://schemas.openxmlformats.org/presentationml/2006/main">
  <p:tag name="KSO_WM_BEAUTIFY_FLAG" val="#wm#"/>
  <p:tag name="KSO_WM_TEMPLATE_CATEGORY" val="custom"/>
  <p:tag name="KSO_WM_TEMPLATE_INDEX" val="2018457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4573"/>
</p:tagLst>
</file>

<file path=ppt/tags/tag91.xml><?xml version="1.0" encoding="utf-8"?>
<p:tagLst xmlns:p="http://schemas.openxmlformats.org/presentationml/2006/main">
  <p:tag name="KSO_WM_BEAUTIFY_FLAG" val="#wm#"/>
  <p:tag name="KSO_WM_TEMPLATE_CATEGORY" val="custom"/>
  <p:tag name="KSO_WM_TEMPLATE_INDEX" val="20184573"/>
</p:tagLst>
</file>

<file path=ppt/tags/tag92.xml><?xml version="1.0" encoding="utf-8"?>
<p:tagLst xmlns:p="http://schemas.openxmlformats.org/presentationml/2006/main">
  <p:tag name="KSO_WM_BEAUTIFY_FLAG" val="#wm#"/>
  <p:tag name="KSO_WM_TEMPLATE_CATEGORY" val="custom"/>
  <p:tag name="KSO_WM_TEMPLATE_INDEX" val="20184573"/>
</p:tagLst>
</file>

<file path=ppt/tags/tag93.xml><?xml version="1.0" encoding="utf-8"?>
<p:tagLst xmlns:p="http://schemas.openxmlformats.org/presentationml/2006/main">
  <p:tag name="KSO_WM_BEAUTIFY_FLAG" val="#wm#"/>
  <p:tag name="KSO_WM_TEMPLATE_CATEGORY" val="custom"/>
  <p:tag name="KSO_WM_TEMPLATE_INDEX" val="20184573"/>
</p:tagLst>
</file>

<file path=ppt/tags/tag94.xml><?xml version="1.0" encoding="utf-8"?>
<p:tagLst xmlns:p="http://schemas.openxmlformats.org/presentationml/2006/main">
  <p:tag name="KSO_WM_BEAUTIFY_FLAG" val="#wm#"/>
  <p:tag name="KSO_WM_TEMPLATE_CATEGORY" val="custom"/>
  <p:tag name="KSO_WM_TEMPLATE_INDEX" val="20184573"/>
</p:tagLst>
</file>

<file path=ppt/tags/tag95.xml><?xml version="1.0" encoding="utf-8"?>
<p:tagLst xmlns:p="http://schemas.openxmlformats.org/presentationml/2006/main">
  <p:tag name="KSO_WM_BEAUTIFY_FLAG" val="#wm#"/>
  <p:tag name="KSO_WM_TEMPLATE_CATEGORY" val="custom"/>
  <p:tag name="KSO_WM_TEMPLATE_INDEX" val="20184573"/>
</p:tagLst>
</file>

<file path=ppt/tags/tag96.xml><?xml version="1.0" encoding="utf-8"?>
<p:tagLst xmlns:p="http://schemas.openxmlformats.org/presentationml/2006/main">
  <p:tag name="KSO_WM_BEAUTIFY_FLAG" val="#wm#"/>
  <p:tag name="KSO_WM_TEMPLATE_CATEGORY" val="custom"/>
  <p:tag name="KSO_WM_TEMPLATE_INDEX" val="20184573"/>
</p:tagLst>
</file>

<file path=ppt/tags/tag97.xml><?xml version="1.0" encoding="utf-8"?>
<p:tagLst xmlns:p="http://schemas.openxmlformats.org/presentationml/2006/main">
  <p:tag name="KSO_WM_TEMPLATE_CATEGORY" val="custom"/>
  <p:tag name="KSO_WM_TEMPLATE_INDEX" val="20184573"/>
  <p:tag name="KSO_WM_UNIT_TYPE" val="a"/>
  <p:tag name="KSO_WM_UNIT_INDEX" val="1"/>
  <p:tag name="KSO_WM_UNIT_ID" val="custom20184573_12*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请在此输入章节标题"/>
  <p:tag name="KSO_WM_UNIT_NOCLEAR" val="0"/>
  <p:tag name="KSO_WM_UNIT_DIAGRAM_ISNUMVISUAL" val="0"/>
  <p:tag name="KSO_WM_UNIT_DIAGRAM_ISREFERUNIT" val="0"/>
</p:tagLst>
</file>

<file path=ppt/tags/tag98.xml><?xml version="1.0" encoding="utf-8"?>
<p:tagLst xmlns:p="http://schemas.openxmlformats.org/presentationml/2006/main">
  <p:tag name="KSO_WM_TEMPLATE_CATEGORY" val="custom"/>
  <p:tag name="KSO_WM_TEMPLATE_INDEX" val="20184573"/>
  <p:tag name="KSO_WM_UNIT_TYPE" val="b"/>
  <p:tag name="KSO_WM_UNIT_INDEX" val="1"/>
  <p:tag name="KSO_WM_UNIT_ID" val="custom20184573_12*b*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PLEASE ENTER CHAPTER TITLE HERE"/>
  <p:tag name="KSO_WM_UNIT_NOCLEAR" val="0"/>
  <p:tag name="KSO_WM_UNIT_DIAGRAM_ISNUMVISUAL" val="0"/>
  <p:tag name="KSO_WM_UNIT_DIAGRAM_ISREFERUNIT" val="0"/>
</p:tagLst>
</file>

<file path=ppt/tags/tag99.xml><?xml version="1.0" encoding="utf-8"?>
<p:tagLst xmlns:p="http://schemas.openxmlformats.org/presentationml/2006/main">
  <p:tag name="KSO_WM_TEMPLATE_CATEGORY" val="custom"/>
  <p:tag name="KSO_WM_TEMPLATE_INDEX" val="20184573"/>
  <p:tag name="KSO_WM_UNIT_TYPE" val="e"/>
  <p:tag name="KSO_WM_UNIT_INDEX" val="1"/>
  <p:tag name="KSO_WM_UNIT_ID" val="custom20184573_12*e*1"/>
  <p:tag name="KSO_WM_UNIT_LAYERLEVEL" val="1"/>
  <p:tag name="KSO_WM_UNIT_VALUE" val="1"/>
  <p:tag name="KSO_WM_UNIT_HIGHLIGHT" val="0"/>
  <p:tag name="KSO_WM_UNIT_COMPATIBLE" val="1"/>
  <p:tag name="KSO_WM_BEAUTIFY_FLAG" val="#wm#"/>
  <p:tag name="KSO_WM_TAG_VERSION" val="1.0"/>
  <p:tag name="KSO_WM_UNIT_PRESET_TEXT" val="01"/>
  <p:tag name="KSO_WM_UNIT_NOCLEAR" val="0"/>
  <p:tag name="KSO_WM_UNIT_DIAGRAM_ISNUMVISUAL" val="0"/>
  <p:tag name="KSO_WM_UNIT_DIAGRAM_ISREFERUNIT" val="0"/>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EB193E"/>
    </a:dk2>
    <a:lt2>
      <a:srgbClr val="E7E6E6"/>
    </a:lt2>
    <a:accent1>
      <a:srgbClr val="CB2E2E"/>
    </a:accent1>
    <a:accent2>
      <a:srgbClr val="ED7D31"/>
    </a:accent2>
    <a:accent3>
      <a:srgbClr val="A5A5A5"/>
    </a:accent3>
    <a:accent4>
      <a:srgbClr val="FFC000"/>
    </a:accent4>
    <a:accent5>
      <a:srgbClr val="5B9BD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4993</Words>
  <Application>WPS 演示</Application>
  <PresentationFormat>宽屏</PresentationFormat>
  <Paragraphs>234</Paragraphs>
  <Slides>33</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Arial</vt:lpstr>
      <vt:lpstr>宋体</vt:lpstr>
      <vt:lpstr>Wingdings</vt:lpstr>
      <vt:lpstr>黑体</vt:lpstr>
      <vt:lpstr>微软雅黑</vt:lpstr>
      <vt:lpstr>Arial Unicode MS</vt:lpstr>
      <vt:lpstr>等线</vt:lpstr>
      <vt:lpstr>Office 主题​​</vt:lpstr>
      <vt:lpstr>自定义设计方案</vt:lpstr>
      <vt:lpstr>NOIP讲课</vt:lpstr>
      <vt:lpstr>PowerPoint 演示文稿</vt:lpstr>
      <vt:lpstr>线段树</vt:lpstr>
      <vt:lpstr>线段树</vt:lpstr>
      <vt:lpstr>线段树</vt:lpstr>
      <vt:lpstr>线段树</vt:lpstr>
      <vt:lpstr>ZKW线段树</vt:lpstr>
      <vt:lpstr>猫树</vt:lpstr>
      <vt:lpstr>序列</vt:lpstr>
      <vt:lpstr>序列</vt:lpstr>
      <vt:lpstr>序列</vt:lpstr>
      <vt:lpstr>可持久化线段树</vt:lpstr>
      <vt:lpstr>可持久化线段树</vt:lpstr>
      <vt:lpstr>可持久化线段树</vt:lpstr>
      <vt:lpstr>middle</vt:lpstr>
      <vt:lpstr>middle</vt:lpstr>
      <vt:lpstr>线段树合并</vt:lpstr>
      <vt:lpstr>线段树合并</vt:lpstr>
      <vt:lpstr>线段树合并</vt:lpstr>
      <vt:lpstr>树套树</vt:lpstr>
      <vt:lpstr>树套树</vt:lpstr>
      <vt:lpstr>树套树</vt:lpstr>
      <vt:lpstr>例题</vt:lpstr>
      <vt:lpstr>李超线段树</vt:lpstr>
      <vt:lpstr>李超线段树</vt:lpstr>
      <vt:lpstr>Beats！</vt:lpstr>
      <vt:lpstr>Beats！</vt:lpstr>
      <vt:lpstr>PowerPoint 演示文稿</vt:lpstr>
      <vt:lpstr>PowerPoint 演示文稿</vt:lpstr>
      <vt:lpstr>PowerPoint 演示文稿</vt:lpstr>
      <vt:lpstr>PowerPoint 演示文稿</vt:lpstr>
      <vt:lpstr>PowerPoint 演示文稿</vt:lpstr>
      <vt:lpstr>非常感谢您的观看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可乐鸡翅</cp:lastModifiedBy>
  <cp:revision>406</cp:revision>
  <dcterms:created xsi:type="dcterms:W3CDTF">2017-08-03T09:01:00Z</dcterms:created>
  <dcterms:modified xsi:type="dcterms:W3CDTF">2019-02-12T18:44:57Z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