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9" r:id="rId19"/>
    <p:sldId id="280" r:id="rId20"/>
    <p:sldId id="277" r:id="rId21"/>
    <p:sldId id="278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5A93A-F6E1-469C-AB09-07395B61759B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381A-92BC-4FAA-82CE-0306FAB696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609920F-0955-4D50-B363-9963CE165791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B636F27-FFCD-480D-9C88-4737015074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——</a:t>
            </a:r>
            <a:r>
              <a:rPr lang="zh-CN" altLang="en-US" dirty="0"/>
              <a:t>绍兴一中 </a:t>
            </a:r>
            <a:r>
              <a:rPr lang="en-US" altLang="zh-CN" dirty="0" err="1"/>
              <a:t>Hzyoi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图论题目选讲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CF765E Tree Folding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 一棵树，如果</a:t>
            </a:r>
            <a:endParaRPr lang="en-US" altLang="zh-CN" dirty="0"/>
          </a:p>
          <a:p>
            <a:r>
              <a:rPr lang="zh-CN" altLang="en-US" dirty="0"/>
              <a:t>存在两条如右图所示</a:t>
            </a:r>
            <a:endParaRPr lang="en-US" altLang="zh-CN" dirty="0"/>
          </a:p>
          <a:p>
            <a:r>
              <a:rPr lang="zh-CN" altLang="en-US" dirty="0"/>
              <a:t>的链，就可以把它</a:t>
            </a:r>
            <a:endParaRPr lang="en-US" altLang="zh-CN" dirty="0"/>
          </a:p>
          <a:p>
            <a:r>
              <a:rPr lang="zh-CN" altLang="en-US" dirty="0"/>
              <a:t>们合并成一条链。</a:t>
            </a:r>
            <a:endParaRPr lang="en-US" altLang="zh-CN" dirty="0"/>
          </a:p>
          <a:p>
            <a:r>
              <a:rPr lang="zh-CN" altLang="en-US" dirty="0"/>
              <a:t>问最后这棵树能否</a:t>
            </a:r>
            <a:endParaRPr lang="en-US" altLang="zh-CN" dirty="0"/>
          </a:p>
          <a:p>
            <a:r>
              <a:rPr lang="zh-CN" altLang="en-US" dirty="0"/>
              <a:t>变成一条链。可以</a:t>
            </a:r>
            <a:endParaRPr lang="en-US" altLang="zh-CN" dirty="0"/>
          </a:p>
          <a:p>
            <a:r>
              <a:rPr lang="zh-CN" altLang="en-US" dirty="0"/>
              <a:t>的话输出最短的链长。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4" descr="http://codeforces.com/predownloaded/fa/f3/faf342095cfdb6f566d6fed24d5c0b2dbf924d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934" y="2209577"/>
            <a:ext cx="4908416" cy="39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可以发现每次选的两条链，长度肯定不会超过直径的一半，于是我们可以以直径的中点为根进行一次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，强制根的所有子树都变成一条链。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如果达不到，那么就是不合法的，达到了，那就对根的所有儿子处理一下，看看能否合成一条链，可以的话再不断对折就可以了。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复杂度是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HDU5293 : Tree chain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在一棵树中，给出若干条链和链的权值，求选取不相交的链使得权值和最大。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要求权值最大，按照树形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的思路去考虑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[i]</a:t>
                </a:r>
                <a:r>
                  <a:rPr lang="zh-CN" altLang="en-US" dirty="0"/>
                  <a:t>为以第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个点位根节点的子树的最优解。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𝑠𝑜𝑛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dp</m:t>
                        </m:r>
                        <m:r>
                          <a:rPr lang="en-US" altLang="zh-CN" i="1" dirty="0">
                            <a:latin typeface="Cambria Math"/>
                          </a:rPr>
                          <m:t>[</m:t>
                        </m:r>
                        <m:r>
                          <a:rPr lang="en-US" altLang="zh-CN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dp</a:t>
                </a:r>
                <a:r>
                  <a:rPr lang="en-US" altLang="zh-CN" dirty="0"/>
                  <a:t>[i]</a:t>
                </a:r>
                <a:r>
                  <a:rPr lang="zh-CN" altLang="en-US" dirty="0"/>
                  <a:t>的状态转移公式，有两种可能，</a:t>
                </a:r>
                <a:endParaRPr lang="en-US" altLang="zh-CN" dirty="0"/>
              </a:p>
              <a:p>
                <a:r>
                  <a:rPr lang="zh-CN" altLang="en-US" dirty="0"/>
                  <a:t>第一种：第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个节点上不出现链，</a:t>
                </a:r>
                <a14:m>
                  <m:oMath xmlns:m="http://schemas.openxmlformats.org/officeDocument/2006/math">
                    <m:r>
                      <a:rPr lang="en-US" altLang="zh-CN" i="1" dirty="0" err="1">
                        <a:latin typeface="Cambria Math"/>
                      </a:rPr>
                      <m:t>𝑑𝑝</m:t>
                    </m:r>
                    <m:r>
                      <a:rPr lang="en-US" altLang="zh-CN" i="1" dirty="0">
                        <a:latin typeface="Cambria Math"/>
                      </a:rPr>
                      <m:t>[</m:t>
                    </m:r>
                    <m:r>
                      <a:rPr lang="en-US" altLang="zh-CN" i="1" dirty="0">
                        <a:latin typeface="Cambria Math"/>
                      </a:rPr>
                      <m:t>𝑖</m:t>
                    </m:r>
                    <m:r>
                      <a:rPr lang="en-US" altLang="zh-CN" i="1" dirty="0">
                        <a:latin typeface="Cambria Math"/>
                      </a:rPr>
                      <m:t>] =</m:t>
                    </m:r>
                    <m:r>
                      <a:rPr lang="en-US" altLang="zh-CN" b="0" i="1" dirty="0" smtClean="0">
                        <a:latin typeface="Cambria Math"/>
                      </a:rPr>
                      <m:t>𝑠𝑢𝑚</m:t>
                    </m:r>
                    <m:r>
                      <a:rPr lang="en-US" altLang="zh-CN" b="0" i="1" dirty="0" smtClean="0">
                        <a:latin typeface="Cambria Math"/>
                      </a:rPr>
                      <m:t>[</m:t>
                    </m:r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  <m:r>
                      <a:rPr lang="en-US" altLang="zh-CN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第二种：第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个节点上出现链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每一个链的</a:t>
                </a:r>
                <a:r>
                  <a:rPr lang="en-US" altLang="zh-CN" dirty="0" err="1"/>
                  <a:t>lca</a:t>
                </a:r>
                <a:r>
                  <a:rPr lang="zh-CN" altLang="en-US" dirty="0"/>
                  <a:t>在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，如果选择加入这条链，那么</a:t>
                </a:r>
                <a:endParaRPr lang="en-US" altLang="zh-CN" dirty="0"/>
              </a:p>
              <a:p>
                <a:r>
                  <a:rPr lang="en-US" altLang="zh-CN" dirty="0"/>
                  <a:t/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 </m:t>
                    </m:r>
                    <m:r>
                      <a:rPr lang="en-US" altLang="zh-CN" i="1" dirty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/>
                          </a:rPr>
                          <m:t>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链上节点的所有子节点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）的和 </a:t>
                </a:r>
                <a:r>
                  <a:rPr lang="en-US" altLang="zh-CN" dirty="0"/>
                  <a:t>- </a:t>
                </a:r>
                <a:r>
                  <a:rPr lang="zh-CN" altLang="en-US" dirty="0"/>
                  <a:t>链上节点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和（因为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的子节点也可能在链上）</a:t>
                </a:r>
                <a:endParaRPr lang="en-US" altLang="zh-CN" dirty="0"/>
              </a:p>
              <a:p>
                <a:r>
                  <a:rPr lang="zh-CN" altLang="en-US" dirty="0"/>
                  <a:t>这样就得到了状态转移公式。还有要计算给出的链的两个顶点的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用于更新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的值</a:t>
                </a:r>
                <a:r>
                  <a:rPr lang="en-US" altLang="zh-CN" dirty="0"/>
                  <a:t>).</a:t>
                </a:r>
                <a:r>
                  <a:rPr lang="zh-CN" altLang="en-US"/>
                  <a:t>用树剖维护链和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71" r="-74" b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原题忘了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小明决定修建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个饮水点。第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个位于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xi,yi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对于每一个饮水点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可以通过花费</a:t>
                </a:r>
                <a:r>
                  <a:rPr lang="en-US" altLang="zh-CN" dirty="0"/>
                  <a:t>w[i]</a:t>
                </a:r>
                <a:r>
                  <a:rPr lang="zh-CN" altLang="en-US" dirty="0"/>
                  <a:t>元来打井，或者从其他饮水口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花费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/>
                  <a:t>元修建一条独立的管道运输而来。请你计算出在所有饮水点都能喝到水的最小花费。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4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视所有地表以下的水为一个点，那么题目就是要求所有个点连通起来的最小花费，求最小生成树即可。</a:t>
            </a:r>
            <a:endParaRPr lang="en-US" altLang="zh-CN" dirty="0"/>
          </a:p>
          <a:p>
            <a:r>
              <a:rPr lang="zh-CN" altLang="en-US" dirty="0"/>
              <a:t>这个题目边数是满的</a:t>
            </a:r>
            <a:r>
              <a:rPr lang="en-US" altLang="zh-CN" dirty="0"/>
              <a:t>n^2</a:t>
            </a:r>
            <a:r>
              <a:rPr lang="zh-CN" altLang="en-US" dirty="0"/>
              <a:t>所以用</a:t>
            </a:r>
            <a:r>
              <a:rPr lang="en-US" altLang="zh-CN" dirty="0"/>
              <a:t>prim</a:t>
            </a:r>
            <a:r>
              <a:rPr lang="zh-CN" altLang="en-US" dirty="0"/>
              <a:t>会更加优秀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 [SCOI2012]</a:t>
            </a:r>
            <a:r>
              <a:rPr lang="zh-CN" altLang="en-US" dirty="0"/>
              <a:t>滑雪与时间胶囊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0736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a180285</a:t>
            </a:r>
            <a:r>
              <a:rPr lang="zh-CN" altLang="en-US" sz="1900" dirty="0"/>
              <a:t>非常喜欢滑雪。他来到一座雪山，这里分布着</a:t>
            </a:r>
            <a:r>
              <a:rPr lang="en-US" altLang="zh-CN" sz="1900" dirty="0"/>
              <a:t>M</a:t>
            </a:r>
            <a:r>
              <a:rPr lang="zh-CN" altLang="en-US" sz="1900" dirty="0"/>
              <a:t>条供滑行的轨道和</a:t>
            </a:r>
            <a:r>
              <a:rPr lang="en-US" altLang="zh-CN" sz="1900" dirty="0"/>
              <a:t>N</a:t>
            </a:r>
            <a:r>
              <a:rPr lang="zh-CN" altLang="en-US" sz="1900" dirty="0"/>
              <a:t>个轨道之间的交点（同时也是景点），而且每个景点都有一编号</a:t>
            </a:r>
            <a:r>
              <a:rPr lang="en-US" altLang="zh-CN" sz="1900" dirty="0"/>
              <a:t>i</a:t>
            </a:r>
            <a:r>
              <a:rPr lang="zh-CN" altLang="en-US" sz="1900" dirty="0"/>
              <a:t>（</a:t>
            </a:r>
            <a:r>
              <a:rPr lang="en-US" altLang="zh-CN" sz="1900" dirty="0"/>
              <a:t>1&lt;=i&lt;=N</a:t>
            </a:r>
            <a:r>
              <a:rPr lang="zh-CN" altLang="en-US" sz="1900" dirty="0"/>
              <a:t>）和一高度</a:t>
            </a:r>
            <a:r>
              <a:rPr lang="en-US" altLang="zh-CN" sz="1900" dirty="0"/>
              <a:t>Hi</a:t>
            </a:r>
            <a:r>
              <a:rPr lang="zh-CN" altLang="en-US" sz="1900" dirty="0"/>
              <a:t>。</a:t>
            </a:r>
            <a:r>
              <a:rPr lang="en-US" altLang="zh-CN" sz="1900" dirty="0"/>
              <a:t>a180285</a:t>
            </a:r>
            <a:r>
              <a:rPr lang="zh-CN" altLang="en-US" sz="1900" dirty="0"/>
              <a:t>能从景点</a:t>
            </a:r>
            <a:r>
              <a:rPr lang="en-US" altLang="zh-CN" sz="1900" dirty="0"/>
              <a:t>i </a:t>
            </a:r>
            <a:r>
              <a:rPr lang="zh-CN" altLang="en-US" sz="1900" dirty="0"/>
              <a:t>滑到景点</a:t>
            </a:r>
            <a:r>
              <a:rPr lang="en-US" altLang="zh-CN" sz="1900" dirty="0"/>
              <a:t>j </a:t>
            </a:r>
            <a:r>
              <a:rPr lang="zh-CN" altLang="en-US" sz="1900" dirty="0"/>
              <a:t>当且仅当存在一条</a:t>
            </a:r>
            <a:r>
              <a:rPr lang="en-US" altLang="zh-CN" sz="1900" dirty="0"/>
              <a:t>i </a:t>
            </a:r>
            <a:r>
              <a:rPr lang="zh-CN" altLang="en-US" sz="1900" dirty="0"/>
              <a:t>和</a:t>
            </a:r>
            <a:r>
              <a:rPr lang="en-US" altLang="zh-CN" sz="1900" dirty="0"/>
              <a:t>j </a:t>
            </a:r>
            <a:r>
              <a:rPr lang="zh-CN" altLang="en-US" sz="1900" dirty="0"/>
              <a:t>之间的边，且</a:t>
            </a:r>
            <a:r>
              <a:rPr lang="en-US" altLang="zh-CN" sz="1900" dirty="0"/>
              <a:t>i </a:t>
            </a:r>
            <a:r>
              <a:rPr lang="zh-CN" altLang="en-US" sz="1900" dirty="0"/>
              <a:t>的高度不小于</a:t>
            </a:r>
            <a:r>
              <a:rPr lang="en-US" altLang="zh-CN" sz="1900" dirty="0"/>
              <a:t>j</a:t>
            </a:r>
            <a:r>
              <a:rPr lang="zh-CN" altLang="en-US" sz="1900" dirty="0"/>
              <a:t>。 </a:t>
            </a:r>
            <a:endParaRPr lang="en-US" altLang="zh-CN" sz="1900" dirty="0"/>
          </a:p>
          <a:p>
            <a:r>
              <a:rPr lang="zh-CN" altLang="en-US" sz="1900" dirty="0"/>
              <a:t>与其他滑雪爱好者不同，</a:t>
            </a:r>
            <a:r>
              <a:rPr lang="en-US" altLang="zh-CN" sz="1900" dirty="0"/>
              <a:t>a180285</a:t>
            </a:r>
            <a:r>
              <a:rPr lang="zh-CN" altLang="en-US" sz="1900" dirty="0"/>
              <a:t>喜欢用最短的滑行路径去访问尽量多的景点。如果仅仅访问一条路径上的景点，他会觉得数量太少。于是</a:t>
            </a:r>
            <a:r>
              <a:rPr lang="en-US" altLang="zh-CN" sz="1900" dirty="0"/>
              <a:t>a180285</a:t>
            </a:r>
            <a:r>
              <a:rPr lang="zh-CN" altLang="en-US" sz="1900" dirty="0"/>
              <a:t>拿出了他随身携带的时间胶囊。这是一种很神奇的药物，吃下之后可以立即回到上个经过的景点（不用移动也不被认为是</a:t>
            </a:r>
            <a:r>
              <a:rPr lang="en-US" altLang="zh-CN" sz="1900" dirty="0"/>
              <a:t>a180285 </a:t>
            </a:r>
            <a:r>
              <a:rPr lang="zh-CN" altLang="en-US" sz="1900" dirty="0"/>
              <a:t>滑行的距离）。请注意，这种神奇的药物是可以连续食用的，即能够回到较长时间之前到过的景点（比如上上个经过的景点和上上上个经过的景点）。 </a:t>
            </a:r>
            <a:endParaRPr lang="en-US" altLang="zh-CN" sz="1900" dirty="0"/>
          </a:p>
          <a:p>
            <a:r>
              <a:rPr lang="zh-CN" altLang="en-US" sz="1900" dirty="0"/>
              <a:t>现在，</a:t>
            </a:r>
            <a:r>
              <a:rPr lang="en-US" altLang="zh-CN" sz="1900" dirty="0"/>
              <a:t>a180285</a:t>
            </a:r>
            <a:r>
              <a:rPr lang="zh-CN" altLang="en-US" sz="1900" dirty="0"/>
              <a:t>站在</a:t>
            </a:r>
            <a:r>
              <a:rPr lang="en-US" altLang="zh-CN" sz="1900" dirty="0"/>
              <a:t>1</a:t>
            </a:r>
            <a:r>
              <a:rPr lang="zh-CN" altLang="en-US" sz="1900" dirty="0"/>
              <a:t>号景点望着山下的目标，心潮澎湃。他十分想知道在不考虑时间胶囊消耗的情况下，以最短滑行距离滑到尽量多的景点的方案（即满足经过景点数最大的前提下使得滑行总距离最小）。你能帮他求出最短距离和景点数吗？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如果没有高度相等的点，那么就是一个有向无环图的最小树形图，贪心的让每一个点选入边中权值最小的就可以</a:t>
            </a:r>
            <a:endParaRPr lang="en-US" altLang="zh-CN" dirty="0"/>
          </a:p>
          <a:p>
            <a:r>
              <a:rPr lang="zh-CN" altLang="en-US" dirty="0"/>
              <a:t>加上了高度相等的点后，每一层都是无向边，要搞最小生成树</a:t>
            </a:r>
            <a:endParaRPr lang="en-US" altLang="zh-CN" dirty="0"/>
          </a:p>
          <a:p>
            <a:r>
              <a:rPr lang="zh-CN" altLang="en-US" dirty="0"/>
              <a:t>考虑这样做：先把最高层做最小生成树缩成一个点，再把这个点加入低一层做下一层的最小生成树</a:t>
            </a:r>
            <a:endParaRPr lang="en-US" altLang="zh-CN" dirty="0"/>
          </a:p>
          <a:p>
            <a:r>
              <a:rPr lang="zh-CN" altLang="en-US" dirty="0"/>
              <a:t>具体实现时只需</a:t>
            </a:r>
            <a:r>
              <a:rPr lang="en-US" altLang="zh-CN" dirty="0" err="1"/>
              <a:t>kruskal</a:t>
            </a:r>
            <a:r>
              <a:rPr lang="zh-CN" altLang="en-US" dirty="0"/>
              <a:t>排序时以边指向点的高度为第一关键字对边排序</a:t>
            </a:r>
            <a:endParaRPr lang="en-US" altLang="zh-CN" dirty="0"/>
          </a:p>
          <a:p>
            <a:r>
              <a:rPr lang="en-US" altLang="zh-CN" dirty="0"/>
              <a:t>Prim</a:t>
            </a:r>
            <a:r>
              <a:rPr lang="zh-CN" altLang="en-US" dirty="0"/>
              <a:t>从堆里取出节点时也以高度为第一关键字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Zig</a:t>
            </a:r>
            <a:r>
              <a:rPr lang="en-US" altLang="zh-CN" dirty="0"/>
              <a:t> </a:t>
            </a:r>
            <a:r>
              <a:rPr lang="en-US" altLang="zh-CN" dirty="0" err="1"/>
              <a:t>Zag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个点</a:t>
            </a:r>
            <a:r>
              <a:rPr lang="en-US" altLang="zh-CN" dirty="0"/>
              <a:t>,</a:t>
            </a:r>
            <a:r>
              <a:rPr lang="zh-CN" altLang="en-US" dirty="0"/>
              <a:t>标号</a:t>
            </a:r>
            <a:r>
              <a:rPr lang="en-US" altLang="zh-CN" dirty="0"/>
              <a:t>0~N-1,</a:t>
            </a:r>
            <a:r>
              <a:rPr lang="zh-CN" altLang="en-US" dirty="0"/>
              <a:t>排成⼀一个环</a:t>
            </a:r>
            <a:r>
              <a:rPr lang="en-US" altLang="zh-CN" dirty="0"/>
              <a:t>,</a:t>
            </a:r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次操作。</a:t>
            </a:r>
          </a:p>
          <a:p>
            <a:r>
              <a:rPr lang="zh-CN" altLang="en-US" dirty="0"/>
              <a:t>每次操作有三个参数</a:t>
            </a:r>
            <a:r>
              <a:rPr lang="en-US" altLang="zh-CN" dirty="0"/>
              <a:t>A[i], B[i], C[i]</a:t>
            </a:r>
          </a:p>
          <a:p>
            <a:r>
              <a:rPr lang="zh-CN" altLang="en-US" dirty="0"/>
              <a:t>它会在这个图上加无穷多条边。</a:t>
            </a:r>
          </a:p>
          <a:p>
            <a:r>
              <a:rPr lang="zh-CN" altLang="en-US" dirty="0"/>
              <a:t>具体地可以⽤用一份代码来表示这个过程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AddEdge</a:t>
            </a:r>
            <a:r>
              <a:rPr lang="en-US" altLang="zh-CN" dirty="0"/>
              <a:t>(x, y, z)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向 </a:t>
            </a:r>
            <a:r>
              <a:rPr lang="en-US" altLang="zh-CN" dirty="0"/>
              <a:t>y </a:t>
            </a:r>
            <a:r>
              <a:rPr lang="zh-CN" altLang="en-US" dirty="0"/>
              <a:t>连权值为 </a:t>
            </a:r>
            <a:r>
              <a:rPr lang="en-US" altLang="zh-CN" dirty="0"/>
              <a:t>z </a:t>
            </a:r>
            <a:r>
              <a:rPr lang="zh-CN" altLang="en-US" dirty="0"/>
              <a:t>的边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求连完所有边以后的</a:t>
            </a:r>
            <a:r>
              <a:rPr lang="en-US" altLang="zh-CN" dirty="0"/>
              <a:t>MST</a:t>
            </a:r>
            <a:r>
              <a:rPr lang="zh-CN" altLang="en-US" dirty="0"/>
              <a:t>大小</a:t>
            </a:r>
          </a:p>
          <a:p>
            <a:r>
              <a:rPr lang="en-US" altLang="zh-CN" dirty="0"/>
              <a:t>N, M &lt;= 10^5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2902" y="4108187"/>
            <a:ext cx="38671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考虑它每次的连边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(A, B, C)</a:t>
            </a:r>
          </a:p>
          <a:p>
            <a:r>
              <a:rPr lang="pt-BR" altLang="zh-CN" dirty="0"/>
              <a:t>(B, A + 1, C + 1)</a:t>
            </a:r>
          </a:p>
          <a:p>
            <a:r>
              <a:rPr lang="pt-BR" altLang="zh-CN" dirty="0"/>
              <a:t>(A + 1, B + 1, C + 2)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考虑</a:t>
            </a:r>
            <a:r>
              <a:rPr lang="en-US" altLang="zh-CN" dirty="0" err="1"/>
              <a:t>Kruskal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连</a:t>
            </a:r>
            <a:r>
              <a:rPr lang="en-US" altLang="zh-CN" dirty="0"/>
              <a:t>(B, A + 1, C + 1)</a:t>
            </a:r>
            <a:r>
              <a:rPr lang="zh-CN" altLang="en-US" dirty="0"/>
              <a:t>时</a:t>
            </a:r>
            <a:r>
              <a:rPr lang="en-US" altLang="zh-CN" dirty="0"/>
              <a:t>(A, B)</a:t>
            </a:r>
            <a:r>
              <a:rPr lang="zh-CN" altLang="en-US" dirty="0"/>
              <a:t>必然联通</a:t>
            </a:r>
            <a:endParaRPr lang="en-US" altLang="zh-CN" dirty="0"/>
          </a:p>
          <a:p>
            <a:r>
              <a:rPr lang="zh-CN" altLang="en-US" dirty="0"/>
              <a:t>因此这条边等价于</a:t>
            </a:r>
            <a:r>
              <a:rPr lang="en-US" altLang="zh-CN" dirty="0"/>
              <a:t>(A, A + 1, C + 1)</a:t>
            </a:r>
          </a:p>
          <a:p>
            <a:r>
              <a:rPr lang="zh-CN" altLang="en-US" dirty="0"/>
              <a:t>连</a:t>
            </a:r>
            <a:r>
              <a:rPr lang="en-US" altLang="zh-CN" dirty="0"/>
              <a:t>(A + 1, B + 1, C + 2)</a:t>
            </a:r>
            <a:r>
              <a:rPr lang="zh-CN" altLang="en-US" dirty="0"/>
              <a:t>时</a:t>
            </a:r>
            <a:r>
              <a:rPr lang="en-US" altLang="zh-CN" dirty="0"/>
              <a:t>(B, A + 1)</a:t>
            </a:r>
            <a:r>
              <a:rPr lang="zh-CN" altLang="en-US" dirty="0"/>
              <a:t>必然联通</a:t>
            </a:r>
            <a:endParaRPr lang="en-US" altLang="zh-CN" dirty="0"/>
          </a:p>
          <a:p>
            <a:r>
              <a:rPr lang="zh-CN" altLang="en-US" dirty="0"/>
              <a:t>因此这条边等价于</a:t>
            </a:r>
            <a:r>
              <a:rPr lang="en-US" altLang="zh-CN" dirty="0"/>
              <a:t>(B, B + 1, C + 2)</a:t>
            </a:r>
          </a:p>
          <a:p>
            <a:r>
              <a:rPr lang="zh-CN" altLang="en-US" dirty="0"/>
              <a:t>因此一次操作可以等价于</a:t>
            </a:r>
            <a:r>
              <a:rPr lang="en-US" altLang="zh-CN" dirty="0"/>
              <a:t>(A, B)</a:t>
            </a:r>
            <a:r>
              <a:rPr lang="zh-CN" altLang="en-US" dirty="0"/>
              <a:t>之间的连边和相邻点之间的连边！相邻点之间的连边可以扫描线解决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这样子边数就</a:t>
            </a:r>
            <a:r>
              <a:rPr lang="en-US" altLang="zh-CN" dirty="0"/>
              <a:t>O(N+M)</a:t>
            </a:r>
            <a:r>
              <a:rPr lang="zh-CN" altLang="en-US" dirty="0"/>
              <a:t>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[HNOI2015,BZOJ4010] </a:t>
            </a:r>
            <a:r>
              <a:rPr lang="zh-CN" altLang="en-US" dirty="0"/>
              <a:t>菜肴制作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 </a:t>
            </a:r>
            <a:endParaRPr lang="en-US" altLang="zh-CN" dirty="0"/>
          </a:p>
          <a:p>
            <a:r>
              <a:rPr lang="zh-CN" altLang="en-US" dirty="0"/>
              <a:t>给出一张有向无环图，求一个遍历序，要求其每个点在 被遍历之前要保证它的入度点已经全部被遍历，在此基础上 满足</a:t>
            </a:r>
            <a:endParaRPr lang="en-US" altLang="zh-CN" dirty="0"/>
          </a:p>
          <a:p>
            <a:r>
              <a:rPr lang="zh-CN" altLang="en-US" dirty="0"/>
              <a:t>编号最小的尽量靠前，在此基础上编号次小的尽量靠 前</a:t>
            </a:r>
            <a:r>
              <a:rPr lang="en-US" altLang="zh-CN" dirty="0"/>
              <a:t>……</a:t>
            </a:r>
            <a:r>
              <a:rPr lang="zh-CN" altLang="en-US" dirty="0"/>
              <a:t>编号最大的尽量靠后。</a:t>
            </a:r>
            <a:endParaRPr lang="en-US" altLang="zh-CN" dirty="0"/>
          </a:p>
          <a:p>
            <a:r>
              <a:rPr lang="zh-CN" altLang="en-US" dirty="0"/>
              <a:t>求一个方案。图的点数、边数 均不超过</a:t>
            </a:r>
            <a:r>
              <a:rPr lang="en-US" altLang="zh-CN" dirty="0"/>
              <a:t>10^5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[AMPPZ2014]The Captain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给定平面上的</a:t>
            </a:r>
            <a:r>
              <a:rPr lang="en-US" altLang="zh-CN" dirty="0"/>
              <a:t>n</a:t>
            </a:r>
            <a:r>
              <a:rPr lang="zh-CN" altLang="en-US" dirty="0"/>
              <a:t>个点，定义</a:t>
            </a:r>
            <a:r>
              <a:rPr lang="en-US" altLang="zh-CN" dirty="0"/>
              <a:t>(x1,y1)</a:t>
            </a:r>
            <a:r>
              <a:rPr lang="zh-CN" altLang="en-US" dirty="0"/>
              <a:t>到</a:t>
            </a:r>
            <a:r>
              <a:rPr lang="en-US" altLang="zh-CN" dirty="0"/>
              <a:t>(x2,y2)</a:t>
            </a:r>
            <a:r>
              <a:rPr lang="zh-CN" altLang="en-US" dirty="0"/>
              <a:t>的费用为</a:t>
            </a:r>
            <a:r>
              <a:rPr lang="en-US" altLang="zh-CN" dirty="0"/>
              <a:t>min(|x1-x2|,|y1-y2|)</a:t>
            </a:r>
            <a:r>
              <a:rPr lang="zh-CN" altLang="en-US" dirty="0"/>
              <a:t>，求从</a:t>
            </a:r>
            <a:r>
              <a:rPr lang="en-US" altLang="zh-CN" dirty="0"/>
              <a:t>1</a:t>
            </a:r>
            <a:r>
              <a:rPr lang="zh-CN" altLang="en-US" dirty="0"/>
              <a:t>号点走到</a:t>
            </a:r>
            <a:r>
              <a:rPr lang="en-US" altLang="zh-CN" dirty="0"/>
              <a:t>n</a:t>
            </a:r>
            <a:r>
              <a:rPr lang="zh-CN" altLang="en-US" dirty="0"/>
              <a:t>号点的最小费用。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发现因为是最短路，所以这个</a:t>
            </a:r>
            <a:r>
              <a:rPr lang="en-US" altLang="zh-CN" dirty="0"/>
              <a:t>min</a:t>
            </a:r>
            <a:r>
              <a:rPr lang="zh-CN" altLang="en-US" dirty="0"/>
              <a:t>没有意义，大可以建一条</a:t>
            </a:r>
            <a:r>
              <a:rPr lang="en-US" altLang="zh-CN" dirty="0"/>
              <a:t>|x1-x2|,</a:t>
            </a:r>
            <a:r>
              <a:rPr lang="zh-CN" altLang="en-US" dirty="0"/>
              <a:t>一条</a:t>
            </a:r>
            <a:r>
              <a:rPr lang="en-US" altLang="zh-CN" dirty="0"/>
              <a:t>|y1-y2|</a:t>
            </a:r>
            <a:r>
              <a:rPr lang="zh-CN" altLang="en-US" dirty="0"/>
              <a:t>两条边，而跑最短路时一定会默认跑较小的一条了。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HDU 1529 Cashier Employment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有一个超市，在２４小时对员工都有一定需求量，表示为</a:t>
            </a:r>
            <a:r>
              <a:rPr lang="en-US" altLang="zh-CN" dirty="0"/>
              <a:t>r</a:t>
            </a:r>
            <a:r>
              <a:rPr lang="zh-CN" altLang="en-US" dirty="0"/>
              <a:t>ｉ</a:t>
            </a:r>
            <a:r>
              <a:rPr lang="en-US" altLang="zh-CN" dirty="0"/>
              <a:t>,</a:t>
            </a:r>
            <a:r>
              <a:rPr lang="zh-CN" altLang="en-US" dirty="0"/>
              <a:t>意思为在ｉ这个时间至少要有ｉ个员工，现在有ｎ个员工来应聘，每一个员工开始工作的时间为ｔｉ∈</a:t>
            </a:r>
            <a:r>
              <a:rPr lang="en-US" altLang="zh-CN" dirty="0"/>
              <a:t>[0,23]</a:t>
            </a:r>
            <a:r>
              <a:rPr lang="zh-CN" altLang="en-US" dirty="0"/>
              <a:t>，并持续８小时，问最少需要多少员工才能达到每一个时刻的需求</a:t>
            </a:r>
            <a:endParaRPr lang="en-US" altLang="zh-CN" dirty="0"/>
          </a:p>
          <a:p>
            <a:r>
              <a:rPr lang="zh-CN" altLang="en-US" dirty="0"/>
              <a:t>前一天</a:t>
            </a:r>
            <a:r>
              <a:rPr lang="en-US" altLang="zh-CN" dirty="0"/>
              <a:t>16</a:t>
            </a:r>
            <a:r>
              <a:rPr lang="zh-CN" altLang="en-US" dirty="0"/>
              <a:t>点后的人统计入下一天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</a:t>
            </a:r>
            <a:r>
              <a:rPr lang="en-US" altLang="zh-CN" dirty="0" err="1"/>
              <a:t>sm</a:t>
            </a:r>
            <a:r>
              <a:rPr lang="en-US" altLang="zh-CN" dirty="0"/>
              <a:t>[i]</a:t>
            </a:r>
            <a:r>
              <a:rPr lang="zh-CN" altLang="en-US" dirty="0"/>
              <a:t>表示</a:t>
            </a:r>
            <a:r>
              <a:rPr lang="en-US" altLang="zh-CN" dirty="0"/>
              <a:t>0…i</a:t>
            </a:r>
            <a:r>
              <a:rPr lang="zh-CN" altLang="en-US" dirty="0"/>
              <a:t>中加了</a:t>
            </a:r>
            <a:r>
              <a:rPr lang="en-US" altLang="zh-CN" dirty="0" err="1"/>
              <a:t>sm</a:t>
            </a:r>
            <a:r>
              <a:rPr lang="en-US" altLang="zh-CN" dirty="0"/>
              <a:t>[i]</a:t>
            </a:r>
            <a:r>
              <a:rPr lang="zh-CN" altLang="en-US" dirty="0"/>
              <a:t>个人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 err="1"/>
              <a:t>sm</a:t>
            </a:r>
            <a:r>
              <a:rPr lang="en-US" altLang="zh-CN" dirty="0"/>
              <a:t>[i]-</a:t>
            </a:r>
            <a:r>
              <a:rPr lang="en-US" altLang="zh-CN" dirty="0" err="1"/>
              <a:t>sm</a:t>
            </a:r>
            <a:r>
              <a:rPr lang="en-US" altLang="zh-CN" dirty="0"/>
              <a:t>[i-8]&gt;=R[i]        i</a:t>
            </a:r>
            <a:r>
              <a:rPr lang="zh-CN" altLang="en-US" dirty="0"/>
              <a:t>∈</a:t>
            </a:r>
            <a:r>
              <a:rPr lang="en-US" altLang="zh-CN" dirty="0"/>
              <a:t>[8,23]</a:t>
            </a:r>
          </a:p>
          <a:p>
            <a:r>
              <a:rPr lang="en-US" altLang="zh-CN" dirty="0" err="1"/>
              <a:t>sm</a:t>
            </a:r>
            <a:r>
              <a:rPr lang="en-US" altLang="zh-CN" dirty="0"/>
              <a:t>[i]+s[23]-s[16+i]&gt;=R[i]  i</a:t>
            </a:r>
            <a:r>
              <a:rPr lang="zh-CN" altLang="en-US" dirty="0"/>
              <a:t>∈</a:t>
            </a:r>
            <a:r>
              <a:rPr lang="en-US" altLang="zh-CN" dirty="0"/>
              <a:t>[0,8]</a:t>
            </a:r>
          </a:p>
          <a:p>
            <a:r>
              <a:rPr lang="en-US" altLang="zh-CN" dirty="0" err="1"/>
              <a:t>sm</a:t>
            </a:r>
            <a:r>
              <a:rPr lang="en-US" altLang="zh-CN" dirty="0"/>
              <a:t>[i]-</a:t>
            </a:r>
            <a:r>
              <a:rPr lang="en-US" altLang="zh-CN" dirty="0" err="1"/>
              <a:t>sm</a:t>
            </a:r>
            <a:r>
              <a:rPr lang="en-US" altLang="zh-CN" dirty="0"/>
              <a:t>[i-1]&lt;=i</a:t>
            </a:r>
            <a:r>
              <a:rPr lang="zh-CN" altLang="en-US" dirty="0"/>
              <a:t>时刻来的人 </a:t>
            </a:r>
            <a:r>
              <a:rPr lang="en-US" altLang="zh-CN" dirty="0" err="1"/>
              <a:t>sm</a:t>
            </a:r>
            <a:r>
              <a:rPr lang="en-US" altLang="zh-CN" dirty="0"/>
              <a:t>[0]&lt;= 0</a:t>
            </a:r>
            <a:r>
              <a:rPr lang="zh-CN" altLang="en-US" dirty="0"/>
              <a:t>时刻来的人 </a:t>
            </a:r>
            <a:endParaRPr lang="en-US" altLang="zh-CN" dirty="0"/>
          </a:p>
          <a:p>
            <a:r>
              <a:rPr lang="en-US" altLang="zh-CN" dirty="0" err="1"/>
              <a:t>sm</a:t>
            </a:r>
            <a:r>
              <a:rPr lang="en-US" altLang="zh-CN" dirty="0"/>
              <a:t>[23]</a:t>
            </a:r>
            <a:r>
              <a:rPr lang="zh-CN" altLang="en-US" dirty="0"/>
              <a:t>就是答案</a:t>
            </a:r>
            <a:endParaRPr lang="en-US" altLang="zh-CN" dirty="0"/>
          </a:p>
          <a:p>
            <a:r>
              <a:rPr lang="zh-CN" altLang="en-US" dirty="0"/>
              <a:t>但其中有式子有</a:t>
            </a:r>
            <a:r>
              <a:rPr lang="en-US" altLang="zh-CN" dirty="0"/>
              <a:t>3</a:t>
            </a:r>
            <a:r>
              <a:rPr lang="zh-CN" altLang="en-US" dirty="0"/>
              <a:t>个变量，但都包括</a:t>
            </a:r>
            <a:r>
              <a:rPr lang="en-US" altLang="zh-CN" dirty="0" err="1"/>
              <a:t>sm</a:t>
            </a:r>
            <a:r>
              <a:rPr lang="en-US" altLang="zh-CN" dirty="0"/>
              <a:t>[23]</a:t>
            </a:r>
          </a:p>
          <a:p>
            <a:r>
              <a:rPr lang="zh-CN" altLang="en-US" dirty="0"/>
              <a:t>发现</a:t>
            </a:r>
            <a:r>
              <a:rPr lang="en-US" altLang="zh-CN" dirty="0" err="1"/>
              <a:t>sm</a:t>
            </a:r>
            <a:r>
              <a:rPr lang="en-US" altLang="zh-CN" dirty="0"/>
              <a:t>[23]</a:t>
            </a:r>
            <a:r>
              <a:rPr lang="zh-CN" altLang="en-US" dirty="0"/>
              <a:t>越大边权越小，正环越不可能出现</a:t>
            </a:r>
            <a:endParaRPr lang="en-US" altLang="zh-CN" dirty="0"/>
          </a:p>
          <a:p>
            <a:r>
              <a:rPr lang="zh-CN" altLang="en-US" dirty="0"/>
              <a:t>考虑二分</a:t>
            </a:r>
            <a:r>
              <a:rPr lang="en-US" altLang="zh-CN" dirty="0" err="1"/>
              <a:t>sm</a:t>
            </a:r>
            <a:r>
              <a:rPr lang="en-US" altLang="zh-CN" dirty="0"/>
              <a:t>[23]=mid</a:t>
            </a:r>
            <a:r>
              <a:rPr lang="zh-CN" altLang="en-US" dirty="0"/>
              <a:t>，这样根据差分约束建出来的图若有解答案就能更小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JOI 2018 </a:t>
            </a:r>
            <a:r>
              <a:rPr lang="zh-CN" altLang="en-US" b="1" dirty="0"/>
              <a:t>月票购买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JOI </a:t>
            </a:r>
            <a:r>
              <a:rPr lang="zh-CN" altLang="en-US" dirty="0"/>
              <a:t>所住的城市有 </a:t>
            </a:r>
            <a:r>
              <a:rPr lang="en-US" altLang="zh-CN" dirty="0"/>
              <a:t>N</a:t>
            </a:r>
            <a:r>
              <a:rPr lang="zh-CN" altLang="en-US" dirty="0"/>
              <a:t>个车站，分别编号为 </a:t>
            </a:r>
            <a:r>
              <a:rPr lang="en-US" altLang="zh-CN" dirty="0"/>
              <a:t>1…N</a:t>
            </a:r>
            <a:r>
              <a:rPr lang="zh-CN" altLang="en-US" dirty="0"/>
              <a:t>。有 </a:t>
            </a:r>
            <a:r>
              <a:rPr lang="en-US" altLang="zh-CN" dirty="0"/>
              <a:t>M</a:t>
            </a:r>
            <a:r>
              <a:rPr lang="zh-CN" altLang="en-US" dirty="0"/>
              <a:t>条铁路，编号为 </a:t>
            </a:r>
            <a:r>
              <a:rPr lang="en-US" altLang="zh-CN" dirty="0"/>
              <a:t>1…M</a:t>
            </a:r>
            <a:r>
              <a:rPr lang="zh-CN" altLang="en-US" dirty="0"/>
              <a:t>。第 </a:t>
            </a:r>
            <a:r>
              <a:rPr lang="en-US" altLang="zh-CN" dirty="0"/>
              <a:t>i</a:t>
            </a:r>
            <a:r>
              <a:rPr lang="zh-CN" altLang="en-US" dirty="0"/>
              <a:t> 条铁路双向连接车站 </a:t>
            </a:r>
            <a:r>
              <a:rPr lang="en-US" altLang="zh-CN" dirty="0"/>
              <a:t>Ai</a:t>
            </a:r>
            <a:r>
              <a:rPr lang="zh-CN" altLang="en-US" dirty="0"/>
              <a:t>与车站 </a:t>
            </a:r>
            <a:r>
              <a:rPr lang="en-US" altLang="zh-CN" dirty="0"/>
              <a:t>Bi</a:t>
            </a:r>
            <a:r>
              <a:rPr lang="zh-CN" altLang="en-US" dirty="0"/>
              <a:t>​​，乘车费用为 </a:t>
            </a:r>
            <a:r>
              <a:rPr lang="en-US" altLang="zh-CN" dirty="0" err="1"/>
              <a:t>Ci</a:t>
            </a:r>
            <a:r>
              <a:rPr lang="zh-CN" altLang="en-US" dirty="0"/>
              <a:t>​​。</a:t>
            </a:r>
          </a:p>
          <a:p>
            <a:r>
              <a:rPr lang="en-US" altLang="zh-CN" dirty="0"/>
              <a:t>JOI </a:t>
            </a:r>
            <a:r>
              <a:rPr lang="zh-CN" altLang="en-US" dirty="0"/>
              <a:t>住在车站 </a:t>
            </a:r>
            <a:r>
              <a:rPr lang="en-US" altLang="zh-CN" dirty="0"/>
              <a:t>S</a:t>
            </a:r>
            <a:r>
              <a:rPr lang="zh-CN" altLang="en-US" dirty="0"/>
              <a:t> 附近，而 </a:t>
            </a:r>
            <a:r>
              <a:rPr lang="en-US" altLang="zh-CN" dirty="0"/>
              <a:t>JOI </a:t>
            </a:r>
            <a:r>
              <a:rPr lang="zh-CN" altLang="en-US" dirty="0"/>
              <a:t>所在的 </a:t>
            </a:r>
            <a:r>
              <a:rPr lang="en-US" altLang="zh-CN" dirty="0"/>
              <a:t>IOI </a:t>
            </a:r>
            <a:r>
              <a:rPr lang="zh-CN" altLang="en-US" dirty="0"/>
              <a:t>高中在车站 </a:t>
            </a:r>
            <a:r>
              <a:rPr lang="en-US" altLang="zh-CN" dirty="0"/>
              <a:t>T</a:t>
            </a:r>
            <a:r>
              <a:rPr lang="zh-CN" altLang="en-US" dirty="0"/>
              <a:t> 附近。他打算买一张月票往返这两个车站。当他买这张月票时，他需要选择一条在车站 </a:t>
            </a:r>
            <a:r>
              <a:rPr lang="en-US" altLang="zh-CN" dirty="0"/>
              <a:t>S</a:t>
            </a:r>
            <a:r>
              <a:rPr lang="zh-CN" altLang="en-US" dirty="0"/>
              <a:t> 与车站 </a:t>
            </a:r>
            <a:r>
              <a:rPr lang="en-US" altLang="zh-CN" dirty="0"/>
              <a:t>T</a:t>
            </a:r>
            <a:r>
              <a:rPr lang="zh-CN" altLang="en-US" dirty="0"/>
              <a:t>之间的乘车费用最小的路径。有了这张月票，</a:t>
            </a:r>
            <a:r>
              <a:rPr lang="en-US" altLang="zh-CN" dirty="0"/>
              <a:t>JOI </a:t>
            </a:r>
            <a:r>
              <a:rPr lang="zh-CN" altLang="en-US" dirty="0"/>
              <a:t>可以无需额外费用，双向通过任意所选路径包含的铁路。</a:t>
            </a:r>
          </a:p>
          <a:p>
            <a:r>
              <a:rPr lang="en-US" altLang="zh-CN" dirty="0"/>
              <a:t>JOI </a:t>
            </a:r>
            <a:r>
              <a:rPr lang="zh-CN" altLang="en-US" dirty="0"/>
              <a:t>经常去在车站 </a:t>
            </a:r>
            <a:r>
              <a:rPr lang="en-US" altLang="zh-CN" dirty="0"/>
              <a:t>U</a:t>
            </a:r>
            <a:r>
              <a:rPr lang="zh-CN" altLang="en-US" dirty="0"/>
              <a:t> 与车站 </a:t>
            </a:r>
            <a:r>
              <a:rPr lang="en-US" altLang="zh-CN" dirty="0"/>
              <a:t>V</a:t>
            </a:r>
            <a:r>
              <a:rPr lang="zh-CN" altLang="en-US" dirty="0"/>
              <a:t> 附近的书店，因此他希望能买一张月票使得从车站 </a:t>
            </a:r>
            <a:r>
              <a:rPr lang="en-US" altLang="zh-CN" dirty="0"/>
              <a:t>U</a:t>
            </a:r>
            <a:r>
              <a:rPr lang="zh-CN" altLang="en-US" dirty="0"/>
              <a:t> 到车站 </a:t>
            </a:r>
            <a:r>
              <a:rPr lang="en-US" altLang="zh-CN" dirty="0"/>
              <a:t>V</a:t>
            </a:r>
            <a:r>
              <a:rPr lang="zh-CN" altLang="en-US" dirty="0"/>
              <a:t> 的花费最小。</a:t>
            </a:r>
          </a:p>
          <a:p>
            <a:r>
              <a:rPr lang="zh-CN" altLang="en-US" dirty="0"/>
              <a:t>当他要从车站 </a:t>
            </a:r>
            <a:r>
              <a:rPr lang="en-US" altLang="zh-CN" dirty="0"/>
              <a:t>U</a:t>
            </a:r>
            <a:r>
              <a:rPr lang="zh-CN" altLang="en-US" dirty="0"/>
              <a:t> 去往车站 </a:t>
            </a:r>
            <a:r>
              <a:rPr lang="en-US" altLang="zh-CN" dirty="0"/>
              <a:t>V</a:t>
            </a:r>
            <a:r>
              <a:rPr lang="zh-CN" altLang="en-US" dirty="0"/>
              <a:t> 时，他会选择一条从车站 </a:t>
            </a:r>
            <a:r>
              <a:rPr lang="en-US" altLang="zh-CN" dirty="0"/>
              <a:t>U</a:t>
            </a:r>
            <a:r>
              <a:rPr lang="zh-CN" altLang="en-US" dirty="0"/>
              <a:t> 到车站 </a:t>
            </a:r>
            <a:r>
              <a:rPr lang="en-US" altLang="zh-CN" dirty="0"/>
              <a:t>V</a:t>
            </a:r>
            <a:r>
              <a:rPr lang="zh-CN" altLang="en-US" dirty="0"/>
              <a:t> 的路径。对于路径上的每段铁路，如果这段铁路在月票指定的路径范围内，则费用为 </a:t>
            </a:r>
            <a:r>
              <a:rPr lang="en-US" altLang="zh-CN" dirty="0"/>
              <a:t>0</a:t>
            </a:r>
            <a:r>
              <a:rPr lang="zh-CN" altLang="en-US" dirty="0"/>
              <a:t> ，否则费用为 </a:t>
            </a:r>
            <a:r>
              <a:rPr lang="en-US" altLang="zh-CN" dirty="0" err="1"/>
              <a:t>Ci</a:t>
            </a:r>
            <a:r>
              <a:rPr lang="zh-CN" altLang="en-US" dirty="0"/>
              <a:t>​​。每段铁路的费用和为 </a:t>
            </a:r>
            <a:r>
              <a:rPr lang="en-US" altLang="zh-CN" dirty="0"/>
              <a:t>JOI </a:t>
            </a:r>
            <a:r>
              <a:rPr lang="zh-CN" altLang="en-US" dirty="0"/>
              <a:t>从车站 </a:t>
            </a:r>
            <a:r>
              <a:rPr lang="en-US" altLang="zh-CN" dirty="0"/>
              <a:t>U</a:t>
            </a:r>
            <a:r>
              <a:rPr lang="zh-CN" altLang="en-US" dirty="0"/>
              <a:t> 到车站 </a:t>
            </a:r>
            <a:r>
              <a:rPr lang="en-US" altLang="zh-CN" dirty="0"/>
              <a:t>V</a:t>
            </a:r>
            <a:r>
              <a:rPr lang="zh-CN" altLang="en-US" dirty="0"/>
              <a:t> 的总费用。</a:t>
            </a:r>
          </a:p>
          <a:p>
            <a:r>
              <a:rPr lang="zh-CN" altLang="en-US" dirty="0"/>
              <a:t>他想要知道，如果他买月票时选择了一条合适的路线，从车站 </a:t>
            </a:r>
            <a:r>
              <a:rPr lang="en-US" altLang="zh-CN" dirty="0"/>
              <a:t>U</a:t>
            </a:r>
            <a:r>
              <a:rPr lang="zh-CN" altLang="en-US" dirty="0"/>
              <a:t> 到车站 </a:t>
            </a:r>
            <a:r>
              <a:rPr lang="en-US" altLang="zh-CN" dirty="0"/>
              <a:t>V</a:t>
            </a:r>
            <a:r>
              <a:rPr lang="zh-CN" altLang="en-US" dirty="0"/>
              <a:t> 的最小费用是多少。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的最短路的</a:t>
            </a:r>
            <a:r>
              <a:rPr lang="en-US" altLang="zh-CN" dirty="0"/>
              <a:t>DAG</a:t>
            </a:r>
            <a:r>
              <a:rPr lang="zh-CN" altLang="en-US" dirty="0"/>
              <a:t>建出来，满足条件的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的最短路一定与</a:t>
            </a:r>
            <a:r>
              <a:rPr lang="en-US" altLang="zh-CN" dirty="0"/>
              <a:t>DAG</a:t>
            </a:r>
            <a:r>
              <a:rPr lang="zh-CN" altLang="en-US" dirty="0"/>
              <a:t>的一条链相交，因为</a:t>
            </a:r>
            <a:r>
              <a:rPr lang="en-US" altLang="zh-CN" dirty="0"/>
              <a:t>DAG</a:t>
            </a:r>
            <a:r>
              <a:rPr lang="zh-CN" altLang="en-US" dirty="0"/>
              <a:t>上的路有最优子结构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DAG</a:t>
            </a:r>
            <a:r>
              <a:rPr lang="zh-CN" altLang="en-US" dirty="0"/>
              <a:t>上的有向边权值赋为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然后考虑拆点，建点</a:t>
            </a:r>
            <a:r>
              <a:rPr lang="en-US" altLang="zh-CN" dirty="0"/>
              <a:t>i,i+n,i+2n</a:t>
            </a:r>
            <a:r>
              <a:rPr lang="zh-CN" altLang="en-US" dirty="0"/>
              <a:t>分别表示还没走过相交的链，正在相交的链上，走完了相交的链，跑最短路</a:t>
            </a:r>
            <a:endParaRPr lang="en-US" altLang="zh-CN" dirty="0"/>
          </a:p>
          <a:p>
            <a:r>
              <a:rPr lang="zh-CN" altLang="en-US" dirty="0"/>
              <a:t>因为月票可以双向通过，把所有有向边反向再跑一次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CF555E Case of Computer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条边的无向图。有</a:t>
            </a:r>
            <a:r>
              <a:rPr lang="en-US" altLang="zh-CN" dirty="0"/>
              <a:t>q</a:t>
            </a:r>
            <a:r>
              <a:rPr lang="zh-CN" altLang="en-US" dirty="0"/>
              <a:t>条有向路线分别从</a:t>
            </a:r>
            <a:r>
              <a:rPr lang="en-US" altLang="zh-CN" dirty="0" err="1"/>
              <a:t>si</a:t>
            </a:r>
            <a:r>
              <a:rPr lang="zh-CN" altLang="en-US" dirty="0"/>
              <a:t>到达</a:t>
            </a:r>
            <a:r>
              <a:rPr lang="en-US" altLang="zh-CN" dirty="0" err="1"/>
              <a:t>ti</a:t>
            </a:r>
            <a:r>
              <a:rPr lang="zh-CN" altLang="en-US" dirty="0"/>
              <a:t>。 现在你要给无向图的每条边分配一个方向。问是否存在一种分配答案使得所有路线都能够被满足。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如果图是一棵树，每条路径直接定向，不合法就退出</a:t>
            </a:r>
            <a:endParaRPr lang="en-US" altLang="zh-CN" dirty="0"/>
          </a:p>
          <a:p>
            <a:r>
              <a:rPr lang="zh-CN" altLang="en-US" dirty="0"/>
              <a:t>图怎么办？把边双求出来，</a:t>
            </a:r>
            <a:endParaRPr lang="en-US" altLang="zh-CN" dirty="0"/>
          </a:p>
          <a:p>
            <a:r>
              <a:rPr lang="zh-CN" altLang="en-US" dirty="0"/>
              <a:t>显然边双内部是可以搞出两条不相交的路径的</a:t>
            </a:r>
            <a:endParaRPr lang="en-US" altLang="zh-CN" dirty="0"/>
          </a:p>
          <a:p>
            <a:r>
              <a:rPr lang="zh-CN" altLang="en-US" dirty="0"/>
              <a:t>缩完边双之后这张新的边双组成的图一定会变成一棵树</a:t>
            </a:r>
            <a:endParaRPr lang="en-US" altLang="zh-CN" dirty="0"/>
          </a:p>
          <a:p>
            <a:r>
              <a:rPr lang="zh-CN" altLang="en-US" dirty="0"/>
              <a:t>然后边双内部不用管，也就只需要考虑树边</a:t>
            </a:r>
            <a:endParaRPr lang="en-US" altLang="zh-CN" dirty="0"/>
          </a:p>
          <a:p>
            <a:r>
              <a:rPr lang="zh-CN" altLang="en-US" dirty="0"/>
              <a:t>关于这种链覆盖，可以用并查集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[Poi2012]Festival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个正整数</a:t>
            </a:r>
            <a:r>
              <a:rPr lang="en-US" altLang="zh-CN" dirty="0"/>
              <a:t>X1,X2,...,</a:t>
            </a:r>
            <a:r>
              <a:rPr lang="en-US" altLang="zh-CN" dirty="0" err="1"/>
              <a:t>Xn</a:t>
            </a:r>
            <a:r>
              <a:rPr lang="zh-CN" altLang="en-US" dirty="0"/>
              <a:t>，再给出</a:t>
            </a:r>
            <a:r>
              <a:rPr lang="en-US" altLang="zh-CN" dirty="0"/>
              <a:t>m1+m2</a:t>
            </a:r>
            <a:r>
              <a:rPr lang="zh-CN" altLang="en-US" dirty="0"/>
              <a:t>个限制条件，限制分为两类：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给出</a:t>
            </a:r>
            <a:r>
              <a:rPr lang="en-US" altLang="zh-CN" dirty="0" err="1"/>
              <a:t>a,b</a:t>
            </a:r>
            <a:r>
              <a:rPr lang="en-US" altLang="zh-CN" dirty="0"/>
              <a:t> (1&lt;=</a:t>
            </a:r>
            <a:r>
              <a:rPr lang="en-US" altLang="zh-CN" dirty="0" err="1"/>
              <a:t>a,b</a:t>
            </a:r>
            <a:r>
              <a:rPr lang="en-US" altLang="zh-CN" dirty="0"/>
              <a:t>&lt;=n)</a:t>
            </a:r>
            <a:r>
              <a:rPr lang="zh-CN" altLang="en-US" dirty="0"/>
              <a:t>，要求满足</a:t>
            </a:r>
            <a:r>
              <a:rPr lang="en-US" altLang="zh-CN" dirty="0" err="1"/>
              <a:t>Xa</a:t>
            </a:r>
            <a:r>
              <a:rPr lang="en-US" altLang="zh-CN" dirty="0"/>
              <a:t> + 1 = </a:t>
            </a:r>
            <a:r>
              <a:rPr lang="en-US" altLang="zh-CN" dirty="0" err="1"/>
              <a:t>Xb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给出</a:t>
            </a:r>
            <a:r>
              <a:rPr lang="en-US" altLang="zh-CN" dirty="0" err="1"/>
              <a:t>c,d</a:t>
            </a:r>
            <a:r>
              <a:rPr lang="en-US" altLang="zh-CN" dirty="0"/>
              <a:t> (1&lt;=</a:t>
            </a:r>
            <a:r>
              <a:rPr lang="en-US" altLang="zh-CN" dirty="0" err="1"/>
              <a:t>c,d</a:t>
            </a:r>
            <a:r>
              <a:rPr lang="en-US" altLang="zh-CN" dirty="0"/>
              <a:t>&lt;=n)</a:t>
            </a:r>
            <a:r>
              <a:rPr lang="zh-CN" altLang="en-US" dirty="0"/>
              <a:t>，要求满足</a:t>
            </a:r>
            <a:r>
              <a:rPr lang="en-US" altLang="zh-CN" dirty="0" err="1"/>
              <a:t>Xc</a:t>
            </a:r>
            <a:r>
              <a:rPr lang="en-US" altLang="zh-CN" dirty="0"/>
              <a:t> &lt;= </a:t>
            </a:r>
            <a:r>
              <a:rPr lang="en-US" altLang="zh-CN" dirty="0" err="1"/>
              <a:t>Xd</a:t>
            </a:r>
            <a:endParaRPr lang="en-US" altLang="zh-CN" dirty="0"/>
          </a:p>
          <a:p>
            <a:r>
              <a:rPr lang="zh-CN" altLang="en-US" dirty="0"/>
              <a:t>在满足所有限制的条件下，求集合</a:t>
            </a:r>
            <a:r>
              <a:rPr lang="en-US" altLang="zh-CN" dirty="0"/>
              <a:t>{Xi}</a:t>
            </a:r>
            <a:r>
              <a:rPr lang="zh-CN" altLang="en-US" dirty="0"/>
              <a:t>大小的最大值。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首先肯定根据差分约束建图，判一下是否有解，可以</a:t>
            </a:r>
            <a:r>
              <a:rPr lang="en-US" altLang="zh-CN" dirty="0"/>
              <a:t>Floyd</a:t>
            </a:r>
            <a:r>
              <a:rPr lang="zh-CN" altLang="en-US" dirty="0"/>
              <a:t>，顺便算多源最短路待会用</a:t>
            </a:r>
            <a:endParaRPr lang="en-US" altLang="zh-CN" dirty="0"/>
          </a:p>
          <a:p>
            <a:r>
              <a:rPr lang="zh-CN" altLang="en-US" dirty="0"/>
              <a:t>之后</a:t>
            </a:r>
            <a:r>
              <a:rPr lang="en-US" altLang="zh-CN" dirty="0" err="1"/>
              <a:t>Tarjan</a:t>
            </a:r>
            <a:r>
              <a:rPr lang="zh-CN" altLang="en-US" dirty="0"/>
              <a:t>缩点，两个强联通块一定互不影响，因为它们之间只有单向的大小关系，一定可以使它们的点权集合不相交</a:t>
            </a:r>
            <a:endParaRPr lang="en-US" altLang="zh-CN" dirty="0"/>
          </a:p>
          <a:p>
            <a:r>
              <a:rPr lang="zh-CN" altLang="en-US" dirty="0"/>
              <a:t>考虑每个强连通分量，由于边权∈</a:t>
            </a:r>
            <a:r>
              <a:rPr lang="en-US" altLang="zh-CN" dirty="0"/>
              <a:t>{0,1,−1}</a:t>
            </a:r>
            <a:r>
              <a:rPr lang="zh-CN" altLang="en-US" dirty="0"/>
              <a:t>，因此点权集合大小</a:t>
            </a:r>
            <a:r>
              <a:rPr lang="en-US" altLang="zh-CN" dirty="0"/>
              <a:t>=</a:t>
            </a:r>
            <a:r>
              <a:rPr lang="zh-CN" altLang="en-US" dirty="0"/>
              <a:t>最大值</a:t>
            </a:r>
            <a:r>
              <a:rPr lang="en-US" altLang="zh-CN" dirty="0"/>
              <a:t>-</a:t>
            </a:r>
            <a:r>
              <a:rPr lang="zh-CN" altLang="en-US" dirty="0"/>
              <a:t>最小值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 </a:t>
            </a:r>
            <a:r>
              <a:rPr lang="zh-CN" altLang="en-US" dirty="0"/>
              <a:t>枚举每个点作为最小值，而最短路就是这个点确定时每个点的最大可行值</a:t>
            </a:r>
            <a:endParaRPr lang="en-US" altLang="zh-CN" dirty="0"/>
          </a:p>
          <a:p>
            <a:r>
              <a:rPr lang="zh-CN" altLang="en-US" dirty="0"/>
              <a:t>所以每个强连通分量的答案即是任意两点最短路的最大值</a:t>
            </a:r>
            <a:r>
              <a:rPr lang="en-US" altLang="zh-CN"/>
              <a:t>+1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考虑字典序的性质。从小到大的字典序意味着编号最大 的尽量靠后，在此基础上编号次大的尽量靠后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因此，对原图的边反向后，求一个字典序最大的拓扑序， 这个过程可以用堆维护，把这个拓扑序逆序输出即可。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51nod1815 </a:t>
            </a:r>
            <a:r>
              <a:rPr lang="zh-CN" altLang="en-US" dirty="0"/>
              <a:t>调查任务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lbn</a:t>
            </a:r>
            <a:r>
              <a:rPr lang="zh-CN" altLang="en-US" dirty="0"/>
              <a:t>是战忽中心</a:t>
            </a:r>
            <a:r>
              <a:rPr lang="en-US" altLang="zh-CN" dirty="0"/>
              <a:t>——</a:t>
            </a:r>
            <a:r>
              <a:rPr lang="zh-CN" altLang="en-US" dirty="0"/>
              <a:t>一个绝密的军事组织的一个军官，今天他接到了一个紧急任务：调查敌国</a:t>
            </a:r>
            <a:r>
              <a:rPr lang="en-US" altLang="zh-CN" dirty="0"/>
              <a:t>X</a:t>
            </a:r>
            <a:r>
              <a:rPr lang="zh-CN" altLang="en-US" dirty="0"/>
              <a:t>国某些城市的经济情况。</a:t>
            </a:r>
            <a:br>
              <a:rPr lang="zh-CN" altLang="en-US" dirty="0"/>
            </a:br>
            <a:r>
              <a:rPr lang="en-US" altLang="zh-CN" dirty="0"/>
              <a:t>X</a:t>
            </a:r>
            <a:r>
              <a:rPr lang="zh-CN" altLang="en-US" dirty="0"/>
              <a:t>国有</a:t>
            </a:r>
            <a:r>
              <a:rPr lang="en-US" altLang="zh-CN" b="1" dirty="0"/>
              <a:t>N</a:t>
            </a:r>
            <a:r>
              <a:rPr lang="zh-CN" altLang="en-US" dirty="0"/>
              <a:t>个城市，由</a:t>
            </a:r>
            <a:r>
              <a:rPr lang="en-US" altLang="zh-CN" b="1" dirty="0"/>
              <a:t>M</a:t>
            </a:r>
            <a:r>
              <a:rPr lang="zh-CN" altLang="en-US" dirty="0"/>
              <a:t>条单向道路连接，其中</a:t>
            </a:r>
            <a:r>
              <a:rPr lang="en-US" altLang="zh-CN" b="1" dirty="0"/>
              <a:t>S</a:t>
            </a:r>
            <a:r>
              <a:rPr lang="zh-CN" altLang="en-US" dirty="0"/>
              <a:t>城是</a:t>
            </a:r>
            <a:r>
              <a:rPr lang="en-US" altLang="zh-CN" dirty="0"/>
              <a:t>X</a:t>
            </a:r>
            <a:r>
              <a:rPr lang="zh-CN" altLang="en-US" dirty="0"/>
              <a:t>国的首都。每个城市</a:t>
            </a:r>
            <a:r>
              <a:rPr lang="en-US" altLang="zh-CN" dirty="0"/>
              <a:t>i</a:t>
            </a:r>
            <a:r>
              <a:rPr lang="zh-CN" altLang="en-US" dirty="0"/>
              <a:t>有一个发达指数</a:t>
            </a:r>
            <a:r>
              <a:rPr lang="en-US" altLang="zh-CN" b="1" dirty="0"/>
              <a:t>a[i]</a:t>
            </a:r>
            <a:r>
              <a:rPr lang="zh-CN" altLang="en-US" dirty="0"/>
              <a:t>，我们定义城市</a:t>
            </a:r>
            <a:r>
              <a:rPr lang="en-US" altLang="zh-CN" dirty="0"/>
              <a:t>i</a:t>
            </a:r>
            <a:r>
              <a:rPr lang="zh-CN" altLang="en-US" dirty="0"/>
              <a:t>的经济状况为首都</a:t>
            </a:r>
            <a:r>
              <a:rPr lang="en-US" altLang="zh-CN" dirty="0"/>
              <a:t>S</a:t>
            </a:r>
            <a:r>
              <a:rPr lang="zh-CN" altLang="en-US" dirty="0"/>
              <a:t>到城市</a:t>
            </a:r>
            <a:r>
              <a:rPr lang="en-US" altLang="zh-CN" dirty="0"/>
              <a:t>i</a:t>
            </a:r>
            <a:r>
              <a:rPr lang="zh-CN" altLang="en-US" dirty="0"/>
              <a:t>任意一条路径上两个不同的城市</a:t>
            </a:r>
            <a:r>
              <a:rPr lang="en-US" altLang="zh-CN" dirty="0" err="1"/>
              <a:t>x,y</a:t>
            </a:r>
            <a:r>
              <a:rPr lang="zh-CN" altLang="en-US" dirty="0"/>
              <a:t>的</a:t>
            </a:r>
            <a:r>
              <a:rPr lang="en-US" altLang="zh-CN" dirty="0"/>
              <a:t>a[x] mod a[y]</a:t>
            </a:r>
            <a:r>
              <a:rPr lang="zh-CN" altLang="en-US" dirty="0"/>
              <a:t>的最大值。（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必须在同一条路径上，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y</a:t>
            </a:r>
            <a:r>
              <a:rPr lang="zh-CN" altLang="en-US" b="1" dirty="0"/>
              <a:t>可以是</a:t>
            </a:r>
            <a:r>
              <a:rPr lang="en-US" altLang="zh-CN" b="1" dirty="0"/>
              <a:t>i</a:t>
            </a:r>
            <a:r>
              <a:rPr lang="zh-CN" altLang="en-US" b="1" dirty="0"/>
              <a:t>或者</a:t>
            </a:r>
            <a:r>
              <a:rPr lang="en-US" altLang="zh-CN" b="1" dirty="0"/>
              <a:t>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先考虑给一条路径，怎样求</a:t>
            </a:r>
            <a:r>
              <a:rPr lang="en-US" altLang="zh-CN" dirty="0"/>
              <a:t>a[x] mod a[y]</a:t>
            </a:r>
            <a:r>
              <a:rPr lang="zh-CN" altLang="en-US" dirty="0"/>
              <a:t>最大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a[x] mod a[y]&lt;=min(a[x],a[y])</a:t>
            </a:r>
          </a:p>
          <a:p>
            <a:r>
              <a:rPr lang="zh-CN" altLang="en-US" dirty="0"/>
              <a:t>那么最大值不可能为答案，发现用严格次大值</a:t>
            </a:r>
            <a:r>
              <a:rPr lang="en-US" altLang="zh-CN" dirty="0"/>
              <a:t>mod</a:t>
            </a:r>
            <a:r>
              <a:rPr lang="zh-CN" altLang="en-US" dirty="0"/>
              <a:t>最大值结果为严格次大值，这一定是最优的了</a:t>
            </a:r>
            <a:endParaRPr lang="en-US" altLang="zh-CN" dirty="0"/>
          </a:p>
          <a:p>
            <a:r>
              <a:rPr lang="zh-CN" altLang="en-US" dirty="0"/>
              <a:t>题目不要求简单路径，那么</a:t>
            </a:r>
            <a:r>
              <a:rPr lang="en-US" altLang="zh-CN" dirty="0" err="1"/>
              <a:t>tarjan</a:t>
            </a:r>
            <a:r>
              <a:rPr lang="zh-CN" altLang="en-US" dirty="0"/>
              <a:t>缩成</a:t>
            </a:r>
            <a:r>
              <a:rPr lang="en-US" altLang="zh-CN" dirty="0"/>
              <a:t>DAG</a:t>
            </a:r>
            <a:r>
              <a:rPr lang="zh-CN" altLang="en-US" dirty="0"/>
              <a:t>，每个强连通分量只要经过就可以全部经过，维护其最大值和次大值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就简单了，拓扑一下，每个强连通分量从前驱那合并过来，严格次大值和最大值重复合并也没问题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6600" dirty="0"/>
              <a:t>   THINK   YOU</a:t>
            </a:r>
          </a:p>
          <a:p>
            <a:pPr marL="114300" indent="0">
              <a:buNone/>
            </a:pPr>
            <a:r>
              <a:rPr lang="en-US" altLang="zh-CN" sz="6600" dirty="0"/>
              <a:t>	    GL&amp;HF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Meeting Time, USACO 2015 January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给定一个拓扑图，每条边有两个边权。 求两条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的路径，第一条用边权</a:t>
            </a:r>
            <a:r>
              <a:rPr lang="en-US" altLang="zh-CN" dirty="0"/>
              <a:t>1</a:t>
            </a:r>
            <a:r>
              <a:rPr lang="zh-CN" altLang="en-US" dirty="0"/>
              <a:t>，第二条用边权</a:t>
            </a:r>
            <a:r>
              <a:rPr lang="en-US" altLang="zh-CN" dirty="0"/>
              <a:t>2</a:t>
            </a:r>
            <a:r>
              <a:rPr lang="zh-CN" altLang="en-US" dirty="0"/>
              <a:t>。 要求两条路径长度相等且最短。 </a:t>
            </a:r>
            <a:r>
              <a:rPr lang="en-US" altLang="zh-CN" dirty="0"/>
              <a:t>n ≤ 100</a:t>
            </a:r>
            <a:r>
              <a:rPr lang="zh-CN" altLang="en-US" dirty="0"/>
              <a:t>，边权≤ 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拓扑图动态规划。 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f [u][i], g[u][i]</a:t>
            </a:r>
            <a:r>
              <a:rPr lang="zh-CN" altLang="en-US" dirty="0"/>
              <a:t>分别表示是否存在从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的长度为</a:t>
            </a:r>
            <a:r>
              <a:rPr lang="en-US" altLang="zh-CN" dirty="0"/>
              <a:t>i</a:t>
            </a:r>
            <a:r>
              <a:rPr lang="zh-CN" altLang="en-US" dirty="0"/>
              <a:t>的路径一 和路径二。 </a:t>
            </a:r>
            <a:endParaRPr lang="en-US" altLang="zh-CN" dirty="0"/>
          </a:p>
          <a:p>
            <a:r>
              <a:rPr lang="zh-CN" altLang="en-US" dirty="0"/>
              <a:t>对于一条边</a:t>
            </a:r>
            <a:r>
              <a:rPr lang="en-US" altLang="zh-CN" dirty="0"/>
              <a:t>u → v</a:t>
            </a:r>
            <a:r>
              <a:rPr lang="zh-CN" altLang="en-US" dirty="0"/>
              <a:t>，</a:t>
            </a:r>
            <a:r>
              <a:rPr lang="en-US" altLang="zh-CN" dirty="0"/>
              <a:t>f [v][i] | = f [u][i − cost(u, v)]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O(e * edge value)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由于是基于</a:t>
            </a:r>
            <a:r>
              <a:rPr lang="en-US" altLang="zh-CN" dirty="0" err="1"/>
              <a:t>bool</a:t>
            </a:r>
            <a:r>
              <a:rPr lang="zh-CN" altLang="en-US" dirty="0"/>
              <a:t>数组的动态规划，可以使用</a:t>
            </a:r>
            <a:r>
              <a:rPr lang="en-US" altLang="zh-CN" dirty="0" err="1"/>
              <a:t>bitset</a:t>
            </a:r>
            <a:r>
              <a:rPr lang="zh-CN" altLang="en-US" dirty="0"/>
              <a:t>进行优 化。 </a:t>
            </a:r>
            <a:endParaRPr lang="en-US" altLang="zh-CN" dirty="0"/>
          </a:p>
          <a:p>
            <a:r>
              <a:rPr lang="zh-CN" altLang="en-US" dirty="0"/>
              <a:t>对于边</a:t>
            </a:r>
            <a:r>
              <a:rPr lang="en-US" altLang="zh-CN" dirty="0"/>
              <a:t>u → v</a:t>
            </a:r>
            <a:r>
              <a:rPr lang="zh-CN" altLang="en-US" dirty="0"/>
              <a:t>，状态转移改为</a:t>
            </a:r>
            <a:r>
              <a:rPr lang="en-US" altLang="zh-CN" dirty="0"/>
              <a:t>f [v] | = f [u] &lt;&lt; cost(u, v)</a:t>
            </a:r>
            <a:r>
              <a:rPr lang="zh-CN" altLang="en-US" dirty="0"/>
              <a:t>。 时间复杂度降为</a:t>
            </a:r>
            <a:r>
              <a:rPr lang="en-US" altLang="zh-CN" dirty="0"/>
              <a:t>O (e*edge value /w)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Waterloo </a:t>
            </a:r>
            <a:r>
              <a:rPr lang="en-US" altLang="zh-CN"/>
              <a:t>local </a:t>
            </a:r>
            <a:r>
              <a:rPr lang="en-US" altLang="zh-CN" smtClean="0"/>
              <a:t>2003.01.25 </a:t>
            </a:r>
            <a:r>
              <a:rPr lang="en-US" altLang="zh-CN" smtClean="0"/>
              <a:t>(</a:t>
            </a:r>
            <a:r>
              <a:rPr lang="en-US" altLang="zh-CN" smtClean="0"/>
              <a:t>POJ2337)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个字符串。 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串结尾和</a:t>
            </a:r>
            <a:r>
              <a:rPr lang="en-US" altLang="zh-CN" dirty="0"/>
              <a:t>B</a:t>
            </a:r>
            <a:r>
              <a:rPr lang="zh-CN" altLang="en-US" dirty="0"/>
              <a:t>串开头的字母相同，则可以把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连起来。 </a:t>
            </a:r>
            <a:endParaRPr lang="en-US" altLang="zh-CN" dirty="0"/>
          </a:p>
          <a:p>
            <a:r>
              <a:rPr lang="zh-CN" altLang="en-US" dirty="0"/>
              <a:t>问是否可以把所有单词串成一串。 </a:t>
            </a:r>
            <a:endParaRPr lang="en-US" altLang="zh-CN" dirty="0"/>
          </a:p>
          <a:p>
            <a:r>
              <a:rPr lang="zh-CN" altLang="en-US" dirty="0"/>
              <a:t>若能，给出字典序最小的一个方案。 </a:t>
            </a:r>
            <a:endParaRPr lang="en-US" altLang="zh-CN" dirty="0"/>
          </a:p>
          <a:p>
            <a:r>
              <a:rPr lang="en-US" altLang="zh-CN" dirty="0"/>
              <a:t>n ≤ 1000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对于每个单词，把单词的起点和终点字母当作顶点。 </a:t>
            </a:r>
            <a:endParaRPr lang="en-US" altLang="zh-CN" dirty="0"/>
          </a:p>
          <a:p>
            <a:r>
              <a:rPr lang="zh-CN" altLang="en-US" dirty="0"/>
              <a:t>每个单词即相当于一条从起点到终点的有向边。 </a:t>
            </a:r>
            <a:endParaRPr lang="en-US" altLang="zh-CN" dirty="0"/>
          </a:p>
          <a:p>
            <a:r>
              <a:rPr lang="zh-CN" altLang="en-US" dirty="0"/>
              <a:t>判断这个图是否存在欧拉回路，若存在，用</a:t>
            </a:r>
            <a:r>
              <a:rPr lang="en-US" altLang="zh-CN" dirty="0"/>
              <a:t>DFS</a:t>
            </a:r>
            <a:r>
              <a:rPr lang="zh-CN" altLang="en-US" dirty="0"/>
              <a:t>求出这个欧 拉回路即可。 </a:t>
            </a:r>
            <a:endParaRPr lang="en-US" altLang="zh-CN" dirty="0"/>
          </a:p>
          <a:p>
            <a:r>
              <a:rPr lang="zh-CN" altLang="en-US" dirty="0"/>
              <a:t>为保证字典序最小，先将所有字符串排序，按顺序加边即 可。 时间复杂度</a:t>
            </a:r>
            <a:r>
              <a:rPr lang="en-US" altLang="zh-CN" dirty="0"/>
              <a:t>O(n+26)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/>
              <a:t>CF723E One-Way Reform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条边的无向图，你需要给每条边定向，使得有尽量多的点，入度等于出度，并构造方案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标准算法：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答案上界为该无向图中的偶点数量，考虑构造方案达到这个上界</a:t>
            </a:r>
            <a:endParaRPr lang="en-US" altLang="zh-CN" dirty="0"/>
          </a:p>
          <a:p>
            <a:r>
              <a:rPr lang="zh-CN" altLang="en-US" dirty="0"/>
              <a:t>建一个虚点</a:t>
            </a:r>
            <a:r>
              <a:rPr lang="en-US" altLang="zh-CN" dirty="0"/>
              <a:t>S</a:t>
            </a:r>
            <a:r>
              <a:rPr lang="zh-CN" altLang="en-US" dirty="0"/>
              <a:t>向所有奇点连边，这样奇点都变成了偶点，而奇点的个数一定是偶数，故</a:t>
            </a:r>
            <a:r>
              <a:rPr lang="en-US" altLang="zh-CN" dirty="0"/>
              <a:t>S</a:t>
            </a:r>
            <a:r>
              <a:rPr lang="zh-CN" altLang="en-US" dirty="0"/>
              <a:t>也是个偶点</a:t>
            </a:r>
            <a:endParaRPr lang="en-US" altLang="zh-CN" dirty="0"/>
          </a:p>
          <a:p>
            <a:r>
              <a:rPr lang="zh-CN" altLang="en-US" dirty="0"/>
              <a:t>于是新图存在欧拉回路，根据这个对边进行定向，则原图中所有偶点入度等于出度，达到上界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114</TotalTime>
  <Words>2280</Words>
  <Application>Microsoft Office PowerPoint</Application>
  <PresentationFormat>全屏显示(4:3)</PresentationFormat>
  <Paragraphs>146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药剂师</vt:lpstr>
      <vt:lpstr>图论题目选讲</vt:lpstr>
      <vt:lpstr>[HNOI2015,BZOJ4010] 菜肴制作</vt:lpstr>
      <vt:lpstr>标准算法： </vt:lpstr>
      <vt:lpstr>Meeting Time, USACO 2015 January。</vt:lpstr>
      <vt:lpstr>标准算法： </vt:lpstr>
      <vt:lpstr>Waterloo local 2003.01.25 (POJ2337)</vt:lpstr>
      <vt:lpstr>标准算法： </vt:lpstr>
      <vt:lpstr>CF723E One-Way Reform</vt:lpstr>
      <vt:lpstr>标准算法： </vt:lpstr>
      <vt:lpstr>CF765E Tree Folding</vt:lpstr>
      <vt:lpstr>标准算法： </vt:lpstr>
      <vt:lpstr>HDU5293 : Tree chain problem</vt:lpstr>
      <vt:lpstr>标准算法： </vt:lpstr>
      <vt:lpstr>原题忘了</vt:lpstr>
      <vt:lpstr>标准算法： </vt:lpstr>
      <vt:lpstr> [SCOI2012]滑雪与时间胶囊</vt:lpstr>
      <vt:lpstr>标准算法： </vt:lpstr>
      <vt:lpstr>Zig Zag</vt:lpstr>
      <vt:lpstr>标准算法： </vt:lpstr>
      <vt:lpstr>[AMPPZ2014]The Captain</vt:lpstr>
      <vt:lpstr>标准算法： </vt:lpstr>
      <vt:lpstr>HDU 1529 Cashier Employment</vt:lpstr>
      <vt:lpstr>标准算法： </vt:lpstr>
      <vt:lpstr>JOI 2018 月票购买</vt:lpstr>
      <vt:lpstr>标准算法： </vt:lpstr>
      <vt:lpstr>CF555E Case of Computer Network</vt:lpstr>
      <vt:lpstr>标准算法： </vt:lpstr>
      <vt:lpstr>[Poi2012]Festival</vt:lpstr>
      <vt:lpstr>标准算法： </vt:lpstr>
      <vt:lpstr>51nod1815 调查任务</vt:lpstr>
      <vt:lpstr>标准算法： </vt:lpstr>
      <vt:lpstr>幻灯片 32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图论题目选讲</dc:title>
  <dc:creator>Hzyoi</dc:creator>
  <cp:lastModifiedBy>my</cp:lastModifiedBy>
  <cp:revision>55</cp:revision>
  <dcterms:created xsi:type="dcterms:W3CDTF">2018-10-29T08:08:00Z</dcterms:created>
  <dcterms:modified xsi:type="dcterms:W3CDTF">2019-07-16T10:59:39Z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