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1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7" r:id="rId42"/>
    <p:sldId id="299" r:id="rId4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35645e0-ed75-4d2a-8d29-f3f516ab334a}">
          <p14:sldIdLst>
            <p14:sldId id="256"/>
            <p14:sldId id="257"/>
            <p14:sldId id="261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2"/>
            <p14:sldId id="294"/>
            <p14:sldId id="295"/>
            <p14:sldId id="297"/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slide" Target="slide26.xml"/><Relationship Id="rId4" Type="http://schemas.openxmlformats.org/officeDocument/2006/relationships/slide" Target="slide18.xml"/><Relationship Id="rId3" Type="http://schemas.openxmlformats.org/officeDocument/2006/relationships/slide" Target="slide13.xml"/><Relationship Id="rId2" Type="http://schemas.openxmlformats.org/officeDocument/2006/relationships/slide" Target="slide9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NOIP</a:t>
            </a:r>
            <a:r>
              <a:rPr lang="zh-CN" altLang="en-US"/>
              <a:t>图论算法总结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							----</a:t>
            </a:r>
            <a:r>
              <a:rPr lang="zh-CN" altLang="en-US"/>
              <a:t>绍兴一中 </a:t>
            </a:r>
            <a:r>
              <a:rPr lang="en-US" altLang="zh-CN"/>
              <a:t>Hzyoi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欧拉路径及回路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若一条路径经过每条边恰好一次，那么这条路径称作欧拉路径。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类似地，若一个路径经过每条边恰好一次，且这条路径的起点和终点相同，那么这条路径称作欧拉回路。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欧拉路径、回路判定方法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无向图：</a:t>
            </a:r>
            <a:endParaRPr lang="zh-CN" altLang="en-US"/>
          </a:p>
          <a:p>
            <a:r>
              <a:rPr lang="zh-CN" altLang="en-US"/>
              <a:t>若一个点的度为奇数，则称这个点为奇点。</a:t>
            </a:r>
            <a:endParaRPr lang="zh-CN" altLang="en-US"/>
          </a:p>
          <a:p>
            <a:r>
              <a:rPr lang="zh-CN" altLang="en-US"/>
              <a:t>若一个点的度为偶数，则称这个点为偶点。</a:t>
            </a:r>
            <a:endParaRPr lang="zh-CN" altLang="en-US"/>
          </a:p>
          <a:p>
            <a:r>
              <a:rPr lang="zh-CN" altLang="en-US"/>
              <a:t>若一张图有且仅有两个奇点，则这张图存在一条欧拉路径。</a:t>
            </a:r>
            <a:endParaRPr lang="zh-CN" altLang="en-US"/>
          </a:p>
          <a:p>
            <a:r>
              <a:rPr lang="zh-CN" altLang="en-US"/>
              <a:t>若一张图不存在奇点，则这张图存在一条欧拉回路。</a:t>
            </a:r>
            <a:endParaRPr lang="zh-CN" altLang="en-US"/>
          </a:p>
          <a:p>
            <a:r>
              <a:rPr lang="zh-CN" altLang="en-US"/>
              <a:t>有向图：</a:t>
            </a:r>
            <a:endParaRPr lang="zh-CN" altLang="en-US"/>
          </a:p>
          <a:p>
            <a:r>
              <a:rPr lang="zh-CN" altLang="en-US">
                <a:sym typeface="+mn-ea"/>
              </a:rPr>
              <a:t>若一张图所有顶点入度与出度相等，则这张图存在一条欧拉回路。</a:t>
            </a:r>
            <a:endParaRPr lang="zh-CN" altLang="en-US"/>
          </a:p>
          <a:p>
            <a:r>
              <a:rPr lang="zh-CN" altLang="en-US">
                <a:sym typeface="+mn-ea"/>
              </a:rPr>
              <a:t>若一张图有且仅有一个点入度比出度大1，一个点出度比入度大1，其他的所有点入度与出度相等，则这张图存在一条欧拉路径。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DFS</a:t>
            </a:r>
            <a:r>
              <a:rPr lang="zh-CN" altLang="en-US"/>
              <a:t>求欧拉路径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首先判断该图是否存在</a:t>
            </a:r>
            <a:r>
              <a:rPr lang="zh-CN" altLang="en-US">
                <a:sym typeface="+mn-ea"/>
              </a:rPr>
              <a:t>欧拉路径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回路</a:t>
            </a:r>
            <a:endParaRPr lang="zh-CN" altLang="en-US"/>
          </a:p>
          <a:p>
            <a:r>
              <a:rPr lang="zh-CN" altLang="en-US"/>
              <a:t>对于存在欧拉回路的图，随意选择一个点作为起点。</a:t>
            </a:r>
            <a:endParaRPr lang="zh-CN" altLang="en-US"/>
          </a:p>
          <a:p>
            <a:r>
              <a:rPr lang="zh-CN" altLang="en-US"/>
              <a:t>否则，无向图选择一个奇点作为起点，有向图选择出度比入度大1的点作为起点。</a:t>
            </a:r>
            <a:endParaRPr lang="zh-CN" altLang="en-US"/>
          </a:p>
          <a:p>
            <a:r>
              <a:rPr lang="zh-CN" altLang="en-US"/>
              <a:t>从起点对图进行DFS，当回溯时将顶点加入欧拉路径。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从起点开始进行DFS，先找到一个包含起点的环</a:t>
            </a:r>
            <a:r>
              <a:rPr lang="en-US" altLang="zh-CN"/>
              <a:t>/</a:t>
            </a:r>
            <a:r>
              <a:rPr lang="zh-CN" altLang="en-US"/>
              <a:t>到终点的链</a:t>
            </a:r>
            <a:endParaRPr lang="zh-CN" altLang="en-US"/>
          </a:p>
          <a:p>
            <a:r>
              <a:rPr lang="zh-CN" altLang="en-US"/>
              <a:t>对于环</a:t>
            </a:r>
            <a:r>
              <a:rPr lang="en-US" altLang="zh-CN"/>
              <a:t>/</a:t>
            </a:r>
            <a:r>
              <a:rPr lang="zh-CN" altLang="en-US"/>
              <a:t>链上的点，若改点还有未覆盖到的出边，则以该点为起点，找到另一个包含该点的环。</a:t>
            </a:r>
            <a:endParaRPr lang="zh-CN" altLang="en-US"/>
          </a:p>
          <a:p>
            <a:r>
              <a:rPr lang="zh-CN" altLang="en-US"/>
              <a:t>不断重复这个操作，直到所有的边都被覆盖，最后连接所有环就是欧拉路径</a:t>
            </a:r>
            <a:endParaRPr lang="zh-CN" altLang="en-US"/>
          </a:p>
          <a:p>
            <a:r>
              <a:rPr lang="zh-CN" altLang="en-US"/>
              <a:t>考虑归纳，易证该算法正确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11068" y="2364473"/>
            <a:ext cx="1433367" cy="1328699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树相关问题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树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树是一张由V个点、V-1条边组成的无环</a:t>
            </a:r>
            <a:r>
              <a:rPr lang="zh-CN"/>
              <a:t>连通</a:t>
            </a:r>
            <a:r>
              <a:t>图。</a:t>
            </a:r>
          </a:p>
          <a:p>
            <a:r>
              <a:rPr lang="zh-CN"/>
              <a:t>树上的任意两点之间有且只有一条简单路径</a:t>
            </a:r>
            <a:endParaRPr lang="zh-CN"/>
          </a:p>
          <a:p>
            <a:endParaRPr lang="zh-CN"/>
          </a:p>
          <a:p>
            <a:r>
              <a:rPr lang="zh-CN"/>
              <a:t>可以定一个节点为根而把无根树变为有根树</a:t>
            </a:r>
            <a:endParaRPr lang="zh-CN"/>
          </a:p>
          <a:p>
            <a:r>
              <a:rPr lang="zh-CN"/>
              <a:t>有根树上除了根节点以外的节点都有一个父节点</a:t>
            </a:r>
            <a:endParaRPr lang="zh-CN"/>
          </a:p>
          <a:p>
            <a:r>
              <a:rPr lang="zh-CN"/>
              <a:t>而每个节点有零个或多个子节点</a:t>
            </a:r>
            <a:endParaRPr 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树的遍历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分为</a:t>
            </a:r>
            <a:r>
              <a:rPr lang="en-US" altLang="zh-CN"/>
              <a:t>dfs</a:t>
            </a:r>
            <a:r>
              <a:rPr lang="zh-CN" altLang="en-US"/>
              <a:t>序和</a:t>
            </a:r>
            <a:r>
              <a:rPr lang="en-US" altLang="zh-CN"/>
              <a:t>bfs</a:t>
            </a:r>
            <a:r>
              <a:rPr lang="zh-CN" altLang="en-US"/>
              <a:t>序，即这两种算法在树上的运行过程中经过的节点记录下来产生的序列</a:t>
            </a:r>
            <a:endParaRPr lang="zh-CN" altLang="en-US"/>
          </a:p>
          <a:p>
            <a:r>
              <a:rPr lang="en-US" altLang="zh-CN"/>
              <a:t>dfs</a:t>
            </a:r>
            <a:r>
              <a:rPr lang="zh-CN" altLang="en-US"/>
              <a:t>序分为入栈序（到达该节点时加入）、入栈出栈序（到达离开铬加一次）、欧拉序（把树边当成两条有向边跑欧拉回路形成的序列，但实现同</a:t>
            </a:r>
            <a:r>
              <a:rPr lang="en-US" altLang="zh-CN"/>
              <a:t>dfs</a:t>
            </a:r>
            <a:r>
              <a:rPr lang="zh-CN" altLang="en-US"/>
              <a:t>故也作此类）</a:t>
            </a:r>
            <a:endParaRPr lang="zh-CN" altLang="en-US"/>
          </a:p>
          <a:p>
            <a:r>
              <a:rPr lang="zh-CN" altLang="en-US"/>
              <a:t>入栈序：每个节点的子树在序列中必为一段区间，对子树的操作问题转化为对区间操作的问题。</a:t>
            </a:r>
            <a:endParaRPr lang="zh-CN" altLang="en-US"/>
          </a:p>
          <a:p>
            <a:r>
              <a:rPr lang="zh-CN" altLang="en-US"/>
              <a:t>入栈出栈序：在入栈时加入信息，出站时减去，这样每个点的前缀和刚好就是该点到根的所有点的信息和，从而能解决一些简单的链上问题。</a:t>
            </a:r>
            <a:endParaRPr lang="zh-CN" altLang="en-US"/>
          </a:p>
          <a:p>
            <a:r>
              <a:rPr lang="zh-CN" altLang="en-US"/>
              <a:t>欧拉序：有优秀的性质，但</a:t>
            </a:r>
            <a:r>
              <a:rPr lang="en-US" altLang="zh-CN"/>
              <a:t>noip</a:t>
            </a:r>
            <a:r>
              <a:rPr lang="zh-CN" altLang="en-US"/>
              <a:t>能考的只有求</a:t>
            </a:r>
            <a:r>
              <a:rPr lang="en-US" altLang="zh-CN"/>
              <a:t>LCA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重心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直径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44040"/>
            <a:ext cx="10515600" cy="4840605"/>
          </a:xfrm>
        </p:spPr>
        <p:txBody>
          <a:bodyPr>
            <a:normAutofit lnSpcReduction="10000"/>
          </a:bodyPr>
          <a:p>
            <a:r>
              <a:rPr lang="zh-CN" altLang="en-US"/>
              <a:t>重心：到树上所有点距离之和最小的点。</a:t>
            </a:r>
            <a:endParaRPr lang="zh-CN" altLang="en-US"/>
          </a:p>
          <a:p>
            <a:r>
              <a:rPr lang="zh-CN" altLang="en-US"/>
              <a:t>充要条件：最大的子树大小不超过全树的一半。</a:t>
            </a:r>
            <a:endParaRPr lang="zh-CN" altLang="en-US"/>
          </a:p>
          <a:p>
            <a:r>
              <a:rPr lang="zh-CN" altLang="en-US"/>
              <a:t>通常可以一遍DFS求解，维护每个点最大子树大小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最长链：又称直径，连接树上最远点对的路径。</a:t>
            </a:r>
            <a:endParaRPr lang="zh-CN" altLang="en-US"/>
          </a:p>
          <a:p>
            <a:r>
              <a:rPr lang="en-US" altLang="zh-CN"/>
              <a:t>dfs</a:t>
            </a:r>
            <a:r>
              <a:rPr lang="zh-CN" altLang="en-US"/>
              <a:t>求法（也可</a:t>
            </a:r>
            <a:r>
              <a:rPr lang="en-US" altLang="zh-CN"/>
              <a:t>bfs</a:t>
            </a:r>
            <a:r>
              <a:rPr lang="zh-CN" altLang="en-US"/>
              <a:t>）：（要求树上边的权值非负）</a:t>
            </a:r>
            <a:endParaRPr lang="zh-CN" altLang="en-US"/>
          </a:p>
          <a:p>
            <a:pPr lvl="1"/>
            <a:r>
              <a:rPr lang="zh-CN" altLang="en-US" sz="2000">
                <a:sym typeface="+mn-ea"/>
              </a:rPr>
              <a:t>有性质：树上离某个节点最远的点必为直径两端点之一，易用反证法证明</a:t>
            </a:r>
            <a:endParaRPr lang="zh-CN" altLang="en-US" sz="2000"/>
          </a:p>
          <a:p>
            <a:pPr lvl="1"/>
            <a:r>
              <a:rPr lang="zh-CN" altLang="en-US" sz="2000">
                <a:sym typeface="+mn-ea"/>
              </a:rPr>
              <a:t>所以第一次</a:t>
            </a:r>
            <a:r>
              <a:rPr lang="en-US" altLang="zh-CN" sz="2000">
                <a:sym typeface="+mn-ea"/>
              </a:rPr>
              <a:t>dfs</a:t>
            </a:r>
            <a:r>
              <a:rPr lang="zh-CN" altLang="en-US" sz="2000">
                <a:sym typeface="+mn-ea"/>
              </a:rPr>
              <a:t>找到最远点就找到的一个端点，第二次即可找出直径</a:t>
            </a:r>
            <a:endParaRPr lang="zh-CN" altLang="en-US" sz="2000"/>
          </a:p>
          <a:p>
            <a:r>
              <a:rPr lang="en-US" altLang="zh-CN"/>
              <a:t>dp</a:t>
            </a:r>
            <a:r>
              <a:rPr lang="zh-CN" altLang="en-US"/>
              <a:t>求法：</a:t>
            </a:r>
            <a:endParaRPr lang="zh-CN" altLang="en-US"/>
          </a:p>
          <a:p>
            <a:pPr lvl="1"/>
            <a:r>
              <a:rPr lang="zh-CN" altLang="en-US" sz="1800"/>
              <a:t>维护每个点往下的最长链，每次遍历完一棵子树合并更新直径的值</a:t>
            </a:r>
            <a:endParaRPr lang="zh-CN" altLang="en-US" sz="1800"/>
          </a:p>
          <a:p>
            <a:pPr lvl="1"/>
            <a:r>
              <a:rPr lang="zh-CN" altLang="en-US" sz="1800"/>
              <a:t>易证直径必定在其最浅点处被统计过一次</a:t>
            </a:r>
            <a:endParaRPr lang="zh-CN" altLang="en-US"/>
          </a:p>
          <a:p>
            <a:r>
              <a:rPr lang="zh-CN" altLang="en-US"/>
              <a:t>直径性质：若用一条边连接两课树，新形成的树的直径两端点必在原来的两条直径四个端点中。</a:t>
            </a:r>
            <a:endParaRPr lang="zh-CN" altLang="en-US"/>
          </a:p>
          <a:p>
            <a:pPr lvl="1"/>
            <a:r>
              <a:rPr lang="zh-CN" altLang="en-US" sz="1800"/>
              <a:t>拓展：在一棵树上的两个点集合并也支持以上性质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最近公共祖先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655"/>
          </a:xfrm>
        </p:spPr>
        <p:txBody>
          <a:bodyPr/>
          <a:p>
            <a:r>
              <a:rPr lang="zh-CN" altLang="en-US"/>
              <a:t>简称LCA。</a:t>
            </a:r>
            <a:endParaRPr lang="zh-CN" altLang="en-US"/>
          </a:p>
          <a:p>
            <a:r>
              <a:rPr lang="zh-CN" altLang="en-US"/>
              <a:t>在一棵有根树中，连接两点的路径上深度最浅的点就是这两点的LCA。</a:t>
            </a:r>
            <a:endParaRPr lang="zh-CN" altLang="en-US"/>
          </a:p>
          <a:p>
            <a:r>
              <a:rPr lang="zh-CN" altLang="en-US"/>
              <a:t>能够把树上路径相关的问题拆分成两段分别维护。</a:t>
            </a:r>
            <a:endParaRPr lang="zh-CN" altLang="en-US"/>
          </a:p>
          <a:p>
            <a:r>
              <a:rPr lang="zh-CN" altLang="en-US"/>
              <a:t>倍增算法（在线，可以维护较多信息，支持加叶子）</a:t>
            </a:r>
            <a:endParaRPr lang="zh-CN" altLang="en-US"/>
          </a:p>
          <a:p>
            <a:r>
              <a:rPr lang="zh-CN" altLang="en-US"/>
              <a:t>Tarjan算法（离线，局限性较大）</a:t>
            </a:r>
            <a:endParaRPr lang="zh-CN" altLang="en-US"/>
          </a:p>
          <a:p>
            <a:r>
              <a:rPr lang="zh-CN" altLang="en-US"/>
              <a:t>欧拉序+ST算法（在线，可以用±1RMQ优化到O(1)）、树链剖分算法（在线，速度较快）</a:t>
            </a:r>
            <a:endParaRPr lang="zh-CN" altLang="en-US"/>
          </a:p>
          <a:p>
            <a:r>
              <a:rPr lang="en-US" altLang="zh-CN"/>
              <a:t>noip</a:t>
            </a:r>
            <a:r>
              <a:rPr lang="zh-CN" altLang="en-US"/>
              <a:t>中倍增够用了</a:t>
            </a:r>
            <a:endParaRPr lang="zh-CN" altLang="en-US"/>
          </a:p>
          <a:p>
            <a:r>
              <a:rPr lang="zh-CN" altLang="en-US"/>
              <a:t>维护</a:t>
            </a:r>
            <a:r>
              <a:rPr lang="en-US" altLang="zh-CN"/>
              <a:t>f[i][j]</a:t>
            </a:r>
            <a:r>
              <a:rPr lang="zh-CN" altLang="en-US"/>
              <a:t>表示</a:t>
            </a:r>
            <a:r>
              <a:rPr lang="en-US" altLang="zh-CN"/>
              <a:t>i</a:t>
            </a:r>
            <a:r>
              <a:rPr lang="zh-CN" altLang="en-US"/>
              <a:t>这个节点以上</a:t>
            </a:r>
            <a:r>
              <a:rPr lang="en-US" altLang="zh-CN"/>
              <a:t>2^j</a:t>
            </a:r>
            <a:r>
              <a:rPr lang="zh-CN" altLang="en-US"/>
              <a:t>个节点的信息，</a:t>
            </a:r>
            <a:r>
              <a:rPr lang="en-US" altLang="zh-CN"/>
              <a:t>j</a:t>
            </a:r>
            <a:r>
              <a:rPr lang="zh-CN" altLang="en-US"/>
              <a:t>最大只有</a:t>
            </a:r>
            <a:r>
              <a:rPr lang="en-US" altLang="zh-CN"/>
              <a:t>log n</a:t>
            </a:r>
            <a:r>
              <a:rPr lang="zh-CN" altLang="en-US"/>
              <a:t>，所以可以把一条链分为</a:t>
            </a:r>
            <a:r>
              <a:rPr lang="en-US" altLang="zh-CN"/>
              <a:t>log</a:t>
            </a:r>
            <a:r>
              <a:rPr lang="zh-CN" altLang="en-US"/>
              <a:t>各部分，而查询维护的信息是</a:t>
            </a:r>
            <a:r>
              <a:rPr lang="en-US" altLang="zh-CN"/>
              <a:t>O(1)</a:t>
            </a:r>
            <a:r>
              <a:rPr lang="zh-CN" altLang="en-US"/>
              <a:t>的，复杂度总共就是</a:t>
            </a:r>
            <a:r>
              <a:rPr lang="en-US" altLang="zh-CN"/>
              <a:t>O(log n)</a:t>
            </a:r>
            <a:endParaRPr lang="zh-CN" altLang="en-US"/>
          </a:p>
          <a:p>
            <a:r>
              <a:rPr lang="zh-CN" altLang="en-US"/>
              <a:t>这也可以在维护</a:t>
            </a:r>
            <a:r>
              <a:rPr lang="en-US" altLang="zh-CN"/>
              <a:t>LCA</a:t>
            </a:r>
            <a:r>
              <a:rPr lang="zh-CN" altLang="en-US"/>
              <a:t>的同时维护其他信息，如链上求和、求最值等。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11068" y="2364473"/>
            <a:ext cx="1433367" cy="1328699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生成树相关问题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无向连通图G的某一子图T是一棵树且若覆盖G中所有的顶点，则称作G的一棵生成树。</a:t>
            </a:r>
            <a:endParaRPr lang="zh-CN" altLang="en-US"/>
          </a:p>
          <a:p>
            <a:r>
              <a:rPr lang="zh-CN" altLang="en-US"/>
              <a:t>若图G为一张带权图，则每一棵生成树的权值即为其所采用各边边权的和。</a:t>
            </a:r>
            <a:endParaRPr lang="zh-CN" altLang="en-US"/>
          </a:p>
          <a:p>
            <a:r>
              <a:rPr lang="zh-CN" altLang="en-US"/>
              <a:t>在G所有的生成树中，权值最小的生成树称为最小生成树。</a:t>
            </a:r>
            <a:endParaRPr lang="zh-CN" altLang="en-US"/>
          </a:p>
          <a:p>
            <a:r>
              <a:rPr lang="zh-CN" altLang="en-US"/>
              <a:t>假设所有边权均不相同（相同可以设第二关键字），最小生成树有以下性质：</a:t>
            </a:r>
            <a:endParaRPr lang="zh-CN" altLang="en-US"/>
          </a:p>
          <a:p>
            <a:r>
              <a:rPr lang="zh-CN" altLang="en-US"/>
              <a:t>切割性质：</a:t>
            </a:r>
            <a:endParaRPr lang="zh-CN" altLang="en-US"/>
          </a:p>
          <a:p>
            <a:pPr lvl="1"/>
            <a:r>
              <a:rPr lang="zh-CN" altLang="en-US"/>
              <a:t>设S为非空集的V的真子集，边e = (u, v)是u ∈ S且v ∈ V</a:t>
            </a:r>
            <a:r>
              <a:rPr lang="en-US" altLang="zh-CN"/>
              <a:t>\</a:t>
            </a:r>
            <a:r>
              <a:rPr lang="zh-CN" altLang="en-US"/>
              <a:t>S的所有边中权值最小的一个。</a:t>
            </a:r>
            <a:endParaRPr lang="zh-CN" altLang="en-US"/>
          </a:p>
          <a:p>
            <a:pPr lvl="1"/>
            <a:r>
              <a:rPr lang="zh-CN" altLang="en-US"/>
              <a:t>则图G的所有最小生成树均包含e。</a:t>
            </a:r>
            <a:endParaRPr lang="zh-CN" altLang="en-US"/>
          </a:p>
          <a:p>
            <a:r>
              <a:rPr lang="zh-CN" altLang="en-US"/>
              <a:t>回路性质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/>
              <a:t>设C是图G中的任意回路，边e是C上权值最大的边。</a:t>
            </a:r>
            <a:endParaRPr lang="en-US" altLang="zh-CN"/>
          </a:p>
          <a:p>
            <a:pPr lvl="1"/>
            <a:r>
              <a:rPr lang="en-US" altLang="zh-CN"/>
              <a:t>则图G的所有生成树均不包含e。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3884295" cy="4351655"/>
          </a:xfrm>
        </p:spPr>
        <p:txBody>
          <a:bodyPr/>
          <a:p>
            <a:r>
              <a:rPr lang="zh-CN" altLang="en-US">
                <a:hlinkClick r:id="rId1" action="ppaction://hlinksldjump"/>
              </a:rPr>
              <a:t>拓扑图及拓扑排序</a:t>
            </a:r>
            <a:endParaRPr lang="zh-CN" altLang="en-US"/>
          </a:p>
          <a:p>
            <a:pPr lvl="1"/>
            <a:r>
              <a:rPr lang="zh-CN" altLang="en-US" sz="1800"/>
              <a:t>有向无环图</a:t>
            </a:r>
            <a:endParaRPr lang="zh-CN" altLang="en-US" sz="1800"/>
          </a:p>
          <a:p>
            <a:pPr lvl="1"/>
            <a:r>
              <a:rPr lang="zh-CN" altLang="en-US" sz="1800"/>
              <a:t>拓扑排序及其队列优化</a:t>
            </a:r>
            <a:endParaRPr lang="zh-CN" altLang="en-US" sz="1800"/>
          </a:p>
          <a:p>
            <a:pPr lvl="1"/>
            <a:r>
              <a:rPr lang="zh-CN" altLang="en-US" sz="1800"/>
              <a:t>经典应用</a:t>
            </a:r>
            <a:endParaRPr lang="zh-CN" altLang="en-US" sz="1800"/>
          </a:p>
          <a:p>
            <a:pPr lvl="1"/>
            <a:endParaRPr lang="zh-CN" altLang="en-US" sz="1800"/>
          </a:p>
          <a:p>
            <a:pPr lvl="1"/>
            <a:endParaRPr lang="en-US" altLang="zh-CN"/>
          </a:p>
          <a:p>
            <a:r>
              <a:rPr lang="zh-CN" altLang="en-US">
                <a:hlinkClick r:id="rId2" action="ppaction://hlinksldjump"/>
              </a:rPr>
              <a:t>欧拉图相关</a:t>
            </a:r>
            <a:endParaRPr lang="zh-CN" altLang="en-US"/>
          </a:p>
          <a:p>
            <a:pPr lvl="1"/>
            <a:r>
              <a:rPr lang="zh-CN" altLang="en-US" sz="1800"/>
              <a:t>欧拉路径、回路及其判定方法</a:t>
            </a:r>
            <a:endParaRPr lang="zh-CN" altLang="en-US" sz="1800"/>
          </a:p>
          <a:p>
            <a:pPr lvl="1"/>
            <a:r>
              <a:rPr lang="en-US" altLang="zh-CN"/>
              <a:t>DFS</a:t>
            </a:r>
            <a:r>
              <a:rPr lang="zh-CN" altLang="en-US"/>
              <a:t>求欧拉路径</a:t>
            </a:r>
            <a:endParaRPr lang="zh-CN" altLang="en-US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023995" y="1825625"/>
            <a:ext cx="484251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spcBef>
                <a:spcPts val="1000"/>
              </a:spcBef>
            </a:pPr>
            <a:r>
              <a:rPr lang="zh-CN" altLang="en-US" sz="2000">
                <a:sym typeface="+mn-ea"/>
                <a:hlinkClick r:id="rId3" action="ppaction://hlinksldjump"/>
              </a:rPr>
              <a:t>树相关问题</a:t>
            </a:r>
            <a:endParaRPr lang="zh-CN" altLang="en-US" sz="2000"/>
          </a:p>
          <a:p>
            <a:pPr lvl="2" algn="l">
              <a:spcBef>
                <a:spcPts val="1000"/>
              </a:spcBef>
            </a:pPr>
            <a:r>
              <a:rPr lang="zh-CN" altLang="en-US" sz="2000">
                <a:sym typeface="+mn-ea"/>
              </a:rPr>
              <a:t>树的遍历</a:t>
            </a:r>
            <a:endParaRPr lang="zh-CN" altLang="en-US" sz="2000"/>
          </a:p>
          <a:p>
            <a:pPr lvl="2" algn="l">
              <a:spcBef>
                <a:spcPts val="1000"/>
              </a:spcBef>
            </a:pPr>
            <a:r>
              <a:rPr lang="zh-CN" altLang="en-US" sz="2000">
                <a:sym typeface="+mn-ea"/>
              </a:rPr>
              <a:t>重心</a:t>
            </a:r>
            <a:r>
              <a:rPr lang="en-US" altLang="zh-CN" sz="2000">
                <a:sym typeface="+mn-ea"/>
              </a:rPr>
              <a:t>&amp;</a:t>
            </a:r>
            <a:r>
              <a:rPr lang="zh-CN" altLang="en-US" sz="2000">
                <a:sym typeface="+mn-ea"/>
              </a:rPr>
              <a:t>直径</a:t>
            </a:r>
            <a:endParaRPr lang="zh-CN" altLang="en-US" sz="2000"/>
          </a:p>
          <a:p>
            <a:pPr lvl="2" algn="l">
              <a:spcBef>
                <a:spcPts val="1000"/>
              </a:spcBef>
            </a:pPr>
            <a:r>
              <a:rPr lang="zh-CN" altLang="en-US" sz="2000">
                <a:sym typeface="+mn-ea"/>
              </a:rPr>
              <a:t>最近公共祖先</a:t>
            </a:r>
            <a:endParaRPr lang="zh-CN" altLang="en-US" sz="2000"/>
          </a:p>
          <a:p>
            <a:pPr lvl="1" algn="l">
              <a:spcBef>
                <a:spcPts val="1000"/>
              </a:spcBef>
            </a:pPr>
            <a:endParaRPr lang="zh-CN" altLang="en-US" sz="2000"/>
          </a:p>
          <a:p>
            <a:pPr lvl="1" algn="l">
              <a:spcBef>
                <a:spcPts val="1000"/>
              </a:spcBef>
            </a:pPr>
            <a:r>
              <a:rPr lang="zh-CN" altLang="en-US" sz="2000">
                <a:hlinkClick r:id="rId4" action="ppaction://hlinksldjump"/>
              </a:rPr>
              <a:t>生成树相关问题</a:t>
            </a:r>
            <a:endParaRPr lang="zh-CN" altLang="en-US" sz="2000"/>
          </a:p>
          <a:p>
            <a:pPr lvl="2" algn="l">
              <a:spcBef>
                <a:spcPts val="1000"/>
              </a:spcBef>
            </a:pPr>
            <a:r>
              <a:rPr lang="zh-CN" altLang="en-US" sz="2000"/>
              <a:t>定义、性质</a:t>
            </a:r>
            <a:endParaRPr lang="zh-CN" altLang="en-US" sz="2000"/>
          </a:p>
          <a:p>
            <a:pPr lvl="2" algn="l">
              <a:spcBef>
                <a:spcPts val="1000"/>
              </a:spcBef>
            </a:pPr>
            <a:r>
              <a:rPr lang="zh-CN" altLang="en-US" sz="2000"/>
              <a:t>Kruskal算法</a:t>
            </a:r>
            <a:endParaRPr lang="zh-CN" altLang="en-US" sz="2000"/>
          </a:p>
          <a:p>
            <a:pPr lvl="2" algn="l">
              <a:spcBef>
                <a:spcPts val="1000"/>
              </a:spcBef>
            </a:pPr>
            <a:r>
              <a:rPr lang="zh-CN" altLang="en-US" sz="2000"/>
              <a:t>Prim算法</a:t>
            </a:r>
            <a:endParaRPr lang="zh-CN" altLang="en-US" sz="2000"/>
          </a:p>
          <a:p>
            <a:pPr lvl="2" algn="l">
              <a:spcBef>
                <a:spcPts val="1000"/>
              </a:spcBef>
            </a:pPr>
            <a:r>
              <a:rPr lang="zh-CN" altLang="en-US" sz="2000"/>
              <a:t>增量最小生成树</a:t>
            </a:r>
            <a:endParaRPr lang="zh-CN" altLang="en-US" sz="2000"/>
          </a:p>
          <a:p>
            <a:pPr lvl="2" algn="l">
              <a:spcBef>
                <a:spcPts val="1000"/>
              </a:spcBef>
            </a:pPr>
            <a:r>
              <a:rPr lang="zh-CN" altLang="en-US" sz="2000"/>
              <a:t>任意点对的最小瓶颈路</a:t>
            </a:r>
            <a:endParaRPr lang="zh-CN" altLang="en-US" sz="2000"/>
          </a:p>
          <a:p>
            <a:pPr lvl="2" algn="l">
              <a:spcBef>
                <a:spcPts val="1000"/>
              </a:spcBef>
            </a:pPr>
            <a:r>
              <a:rPr lang="zh-CN" altLang="en-US" sz="2000">
                <a:sym typeface="+mn-ea"/>
              </a:rPr>
              <a:t>次小生成树</a:t>
            </a:r>
            <a:endParaRPr lang="zh-CN" altLang="en-US" sz="2000">
              <a:sym typeface="+mn-ea"/>
            </a:endParaRPr>
          </a:p>
          <a:p>
            <a:pPr lvl="2" algn="l">
              <a:spcBef>
                <a:spcPts val="1000"/>
              </a:spcBef>
            </a:pPr>
            <a:endParaRPr lang="zh-CN" altLang="en-US" sz="2000"/>
          </a:p>
          <a:p>
            <a:pPr lvl="2" algn="l">
              <a:spcBef>
                <a:spcPts val="1000"/>
              </a:spcBef>
            </a:pPr>
            <a:endParaRPr lang="zh-CN" altLang="en-US" sz="2000"/>
          </a:p>
          <a:p>
            <a:pPr lvl="1" algn="l">
              <a:spcBef>
                <a:spcPts val="1000"/>
              </a:spcBef>
            </a:pPr>
            <a:endParaRPr lang="zh-CN" altLang="en-US" sz="20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195185" y="1825625"/>
            <a:ext cx="455104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spcBef>
                <a:spcPts val="1000"/>
              </a:spcBef>
            </a:pPr>
            <a:r>
              <a:rPr lang="zh-CN" altLang="en-US" sz="2000">
                <a:sym typeface="+mn-ea"/>
                <a:hlinkClick r:id="rId5" action="ppaction://hlinksldjump"/>
              </a:rPr>
              <a:t>最短路相关问题</a:t>
            </a:r>
            <a:endParaRPr lang="zh-CN" altLang="en-US" sz="2000"/>
          </a:p>
          <a:p>
            <a:pPr lvl="2" algn="l">
              <a:spcBef>
                <a:spcPts val="1000"/>
              </a:spcBef>
            </a:pPr>
            <a:r>
              <a:rPr lang="zh-CN" altLang="en-US" sz="2000">
                <a:sym typeface="+mn-ea"/>
              </a:rPr>
              <a:t>定义及性质</a:t>
            </a:r>
            <a:endParaRPr lang="zh-CN" altLang="en-US" sz="2000"/>
          </a:p>
          <a:p>
            <a:pPr lvl="2" algn="l">
              <a:spcBef>
                <a:spcPts val="1000"/>
              </a:spcBef>
            </a:pPr>
            <a:r>
              <a:rPr lang="zh-CN" altLang="en-US" sz="2000">
                <a:sym typeface="+mn-ea"/>
              </a:rPr>
              <a:t>Floyd算法</a:t>
            </a:r>
            <a:endParaRPr lang="zh-CN" altLang="en-US" sz="2000"/>
          </a:p>
          <a:p>
            <a:pPr lvl="2" algn="l">
              <a:spcBef>
                <a:spcPts val="1000"/>
              </a:spcBef>
            </a:pPr>
            <a:r>
              <a:rPr lang="zh-CN" altLang="en-US" sz="2000">
                <a:sym typeface="+mn-ea"/>
              </a:rPr>
              <a:t>单源最短路问题</a:t>
            </a:r>
            <a:endParaRPr lang="zh-CN" altLang="en-US" sz="2000"/>
          </a:p>
          <a:p>
            <a:pPr lvl="2" algn="l">
              <a:spcBef>
                <a:spcPts val="1000"/>
              </a:spcBef>
            </a:pPr>
            <a:r>
              <a:rPr lang="zh-CN" altLang="en-US" sz="2000">
                <a:sym typeface="+mn-ea"/>
              </a:rPr>
              <a:t>Dijkstra算法</a:t>
            </a:r>
            <a:endParaRPr lang="zh-CN" altLang="en-US" sz="2000"/>
          </a:p>
          <a:p>
            <a:pPr lvl="2" algn="l">
              <a:spcBef>
                <a:spcPts val="1000"/>
              </a:spcBef>
            </a:pPr>
            <a:r>
              <a:rPr lang="zh-CN" altLang="en-US" sz="2000">
                <a:sym typeface="+mn-ea"/>
              </a:rPr>
              <a:t>SPFA算法</a:t>
            </a:r>
            <a:endParaRPr lang="zh-CN" altLang="en-US" sz="2000"/>
          </a:p>
          <a:p>
            <a:pPr lvl="2" algn="l">
              <a:spcBef>
                <a:spcPts val="1000"/>
              </a:spcBef>
            </a:pPr>
            <a:r>
              <a:rPr lang="zh-CN" altLang="en-US" sz="2000">
                <a:sym typeface="+mn-ea"/>
              </a:rPr>
              <a:t>差分约束相关</a:t>
            </a:r>
            <a:endParaRPr lang="zh-CN" altLang="en-US" sz="2000"/>
          </a:p>
          <a:p>
            <a:pPr lvl="1" algn="l">
              <a:spcBef>
                <a:spcPts val="1000"/>
              </a:spcBef>
            </a:pPr>
            <a:endParaRPr lang="zh-CN" altLang="en-US" sz="2000"/>
          </a:p>
          <a:p>
            <a:pPr lvl="1" algn="l">
              <a:spcBef>
                <a:spcPts val="1000"/>
              </a:spcBef>
            </a:pPr>
            <a:r>
              <a:rPr lang="zh-CN" altLang="en-US" sz="2000"/>
              <a:t>图的联通性相关问题</a:t>
            </a:r>
            <a:endParaRPr lang="zh-CN" altLang="en-US" sz="2000"/>
          </a:p>
          <a:p>
            <a:pPr lvl="2" algn="l">
              <a:spcBef>
                <a:spcPts val="1000"/>
              </a:spcBef>
            </a:pPr>
            <a:r>
              <a:rPr lang="zh-CN" altLang="en-US" sz="2000"/>
              <a:t>有向图强联通分量</a:t>
            </a:r>
            <a:endParaRPr lang="zh-CN" altLang="en-US" sz="2000"/>
          </a:p>
          <a:p>
            <a:pPr lvl="2" algn="l">
              <a:spcBef>
                <a:spcPts val="1000"/>
              </a:spcBef>
            </a:pPr>
            <a:r>
              <a:rPr lang="zh-CN" altLang="en-US" sz="2000"/>
              <a:t>无向图点双、边双、割边、割点</a:t>
            </a:r>
            <a:endParaRPr lang="zh-CN" altLang="en-US" sz="2000"/>
          </a:p>
          <a:p>
            <a:pPr lvl="2" algn="l">
              <a:spcBef>
                <a:spcPts val="1000"/>
              </a:spcBef>
            </a:pPr>
            <a:r>
              <a:rPr lang="zh-CN" altLang="en-US" sz="2000"/>
              <a:t>Tarjan算法</a:t>
            </a:r>
            <a:endParaRPr lang="zh-CN" altLang="en-US" sz="2000"/>
          </a:p>
        </p:txBody>
      </p:sp>
    </p:spTree>
    <p:custDataLst>
      <p:tags r:id="rId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Kruskal算法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初始时，图G中的每个点构成一棵树，n棵树组成一个森林。</a:t>
            </a:r>
            <a:endParaRPr lang="zh-CN" altLang="en-US"/>
          </a:p>
          <a:p>
            <a:r>
              <a:rPr lang="zh-CN" altLang="en-US"/>
              <a:t>将所有边按边权从小到大排序。</a:t>
            </a:r>
            <a:endParaRPr lang="zh-CN" altLang="en-US"/>
          </a:p>
          <a:p>
            <a:r>
              <a:rPr lang="zh-CN" altLang="en-US"/>
              <a:t>每次在边集E中选取边权最小的一条边p = (u, v)。</a:t>
            </a:r>
            <a:endParaRPr lang="zh-CN" altLang="en-US"/>
          </a:p>
          <a:p>
            <a:r>
              <a:rPr lang="zh-CN" altLang="en-US"/>
              <a:t>若u和v分属不同的树，则将这条边加入子图，即把u和v所在的两棵树合成一棵树。</a:t>
            </a:r>
            <a:endParaRPr lang="zh-CN" altLang="en-US"/>
          </a:p>
          <a:p>
            <a:r>
              <a:rPr lang="zh-CN" altLang="en-US"/>
              <a:t>反之，两个顶点已在一棵树上，则边p不加入子图，选取下一条边权最小的边尝试。</a:t>
            </a:r>
            <a:endParaRPr lang="zh-CN" altLang="en-US"/>
          </a:p>
          <a:p>
            <a:r>
              <a:rPr lang="zh-CN" altLang="en-US"/>
              <a:t>以此类推，直到森林中只有一棵树。</a:t>
            </a:r>
            <a:endParaRPr lang="zh-CN" altLang="en-US"/>
          </a:p>
          <a:p>
            <a:r>
              <a:rPr lang="zh-CN" altLang="en-US"/>
              <a:t>使用并查集维护子图的连通性。</a:t>
            </a:r>
            <a:endParaRPr lang="zh-CN" altLang="en-US"/>
          </a:p>
          <a:p>
            <a:r>
              <a:rPr lang="zh-CN" altLang="en-US"/>
              <a:t>使用快速排序算法对边进行排序，时间复杂度为O(</a:t>
            </a:r>
            <a:r>
              <a:rPr lang="en-US" altLang="zh-CN"/>
              <a:t>m </a:t>
            </a:r>
            <a:r>
              <a:rPr lang="zh-CN" altLang="en-US"/>
              <a:t>log </a:t>
            </a:r>
            <a:r>
              <a:rPr lang="en-US" altLang="zh-CN"/>
              <a:t>m</a:t>
            </a:r>
            <a:r>
              <a:rPr lang="zh-CN" altLang="en-US"/>
              <a:t>)。</a:t>
            </a:r>
            <a:endParaRPr lang="zh-CN" altLang="en-US"/>
          </a:p>
          <a:p>
            <a:r>
              <a:rPr lang="zh-CN" altLang="en-US"/>
              <a:t>使用按秩合并和路径压缩优化并查集，时间复杂度为O(</a:t>
            </a:r>
            <a:r>
              <a:rPr lang="en-US" altLang="zh-CN"/>
              <a:t>m </a:t>
            </a:r>
            <a:r>
              <a:rPr lang="zh-CN" altLang="en-US"/>
              <a:t>𝛼(n))。</a:t>
            </a:r>
            <a:endParaRPr lang="zh-CN" altLang="en-US"/>
          </a:p>
          <a:p>
            <a:r>
              <a:rPr lang="zh-CN" altLang="en-US"/>
              <a:t>因此，Kruskal算法的时间复杂度为O(</a:t>
            </a:r>
            <a:r>
              <a:rPr lang="en-US" altLang="zh-CN"/>
              <a:t>m</a:t>
            </a:r>
            <a:r>
              <a:rPr lang="zh-CN" altLang="en-US"/>
              <a:t> log </a:t>
            </a:r>
            <a:r>
              <a:rPr lang="en-US" altLang="zh-CN"/>
              <a:t>m</a:t>
            </a:r>
            <a:r>
              <a:rPr lang="zh-CN" altLang="en-US"/>
              <a:t> + </a:t>
            </a:r>
            <a:r>
              <a:rPr lang="en-US" altLang="zh-CN"/>
              <a:t>m</a:t>
            </a:r>
            <a:r>
              <a:rPr lang="zh-CN" altLang="en-US"/>
              <a:t>𝛼(n))。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Prim算法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840605"/>
          </a:xfrm>
        </p:spPr>
        <p:txBody>
          <a:bodyPr>
            <a:normAutofit/>
          </a:bodyPr>
          <a:p>
            <a:r>
              <a:rPr lang="zh-CN" altLang="en-US"/>
              <a:t>选取点集V中的任意一点x作为起始点。</a:t>
            </a:r>
            <a:endParaRPr lang="zh-CN" altLang="en-US"/>
          </a:p>
          <a:p>
            <a:r>
              <a:rPr lang="zh-CN" altLang="en-US"/>
              <a:t>令VMST = {x}，EMST = {}。</a:t>
            </a:r>
            <a:endParaRPr lang="zh-CN" altLang="en-US"/>
          </a:p>
          <a:p>
            <a:r>
              <a:rPr lang="zh-CN" altLang="en-US"/>
              <a:t>重复下列操作，直到VMST = V：</a:t>
            </a:r>
            <a:endParaRPr lang="zh-CN" altLang="en-US"/>
          </a:p>
          <a:p>
            <a:r>
              <a:rPr lang="zh-CN" altLang="en-US"/>
              <a:t>在边集E中选取边权最小的边&lt; u, v &gt;，使得u ∈ VMST，且v ∈ V </a:t>
            </a:r>
            <a:r>
              <a:rPr lang="en-US" altLang="zh-CN"/>
              <a:t>\ </a:t>
            </a:r>
            <a:r>
              <a:rPr lang="zh-CN" altLang="en-US"/>
              <a:t>VMST。</a:t>
            </a:r>
            <a:endParaRPr lang="zh-CN" altLang="en-US"/>
          </a:p>
          <a:p>
            <a:r>
              <a:rPr lang="zh-CN" altLang="en-US"/>
              <a:t>将v加入VMST中，将&lt; u, v &gt;加入EMST中。</a:t>
            </a:r>
            <a:endParaRPr lang="zh-CN" altLang="en-US"/>
          </a:p>
          <a:p>
            <a:r>
              <a:rPr lang="zh-CN" altLang="en-US"/>
              <a:t>维护 lowcost[v]表示将v连接到VMST的最小边权。</a:t>
            </a:r>
            <a:endParaRPr lang="zh-CN" altLang="en-US"/>
          </a:p>
          <a:p>
            <a:r>
              <a:rPr lang="zh-CN" altLang="en-US"/>
              <a:t>初始时，lowcost[v] = cost(v0, v)，其中v0表示起始点的编号。若v与v0无边相连，则lowcost[v] = +∞。</a:t>
            </a:r>
            <a:endParaRPr lang="zh-CN" altLang="en-US"/>
          </a:p>
          <a:p>
            <a:r>
              <a:rPr lang="zh-CN" altLang="en-US"/>
              <a:t>令v ∈ V </a:t>
            </a:r>
            <a:r>
              <a:rPr lang="en-US" altLang="zh-CN"/>
              <a:t>\ </a:t>
            </a:r>
            <a:r>
              <a:rPr lang="zh-CN" altLang="en-US"/>
              <a:t>VMST，当一个点u被加入最小生成树时，用cost(u, v)更新lowcost[v]的值。</a:t>
            </a:r>
            <a:endParaRPr lang="zh-CN" altLang="en-US"/>
          </a:p>
          <a:p>
            <a:r>
              <a:rPr lang="zh-CN" altLang="en-US"/>
              <a:t>每次选取一个点加入最小生成树中，时间复杂度为O(n)。</a:t>
            </a:r>
            <a:endParaRPr lang="zh-CN" altLang="en-US"/>
          </a:p>
          <a:p>
            <a:r>
              <a:rPr lang="zh-CN" altLang="en-US"/>
              <a:t>用点u更新未加入最小生成树的点的lowcost[v]值，总时间复杂度为O(</a:t>
            </a:r>
            <a:r>
              <a:rPr lang="en-US" altLang="zh-CN"/>
              <a:t>m</a:t>
            </a:r>
            <a:r>
              <a:rPr lang="zh-CN" altLang="en-US"/>
              <a:t>)。</a:t>
            </a:r>
            <a:endParaRPr lang="zh-CN" altLang="en-US"/>
          </a:p>
          <a:p>
            <a:r>
              <a:rPr lang="zh-CN" altLang="en-US"/>
              <a:t>最小生成树中共有n个点，因此Prim算法的时间复杂度为O(</a:t>
            </a:r>
            <a:r>
              <a:rPr lang="en-US" altLang="zh-CN"/>
              <a:t>m</a:t>
            </a:r>
            <a:r>
              <a:rPr lang="zh-CN" altLang="en-US"/>
              <a:t> + n</a:t>
            </a:r>
            <a:r>
              <a:rPr lang="en-US" altLang="zh-CN" baseline="300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2</a:t>
            </a:r>
            <a:r>
              <a:rPr lang="zh-CN" altLang="en-US"/>
              <a:t>)。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基于堆优化的Prim算法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858385"/>
          </a:xfrm>
        </p:spPr>
        <p:txBody>
          <a:bodyPr>
            <a:normAutofit/>
          </a:bodyPr>
          <a:p>
            <a:r>
              <a:rPr lang="zh-CN" altLang="en-US"/>
              <a:t>代码时间主要浪费在遍历所有点</a:t>
            </a:r>
            <a:endParaRPr lang="zh-CN" altLang="en-US"/>
          </a:p>
          <a:p>
            <a:r>
              <a:rPr lang="zh-CN" altLang="en-US"/>
              <a:t>找到一个距离最小的点，很容易联想到运用堆进行优化。</a:t>
            </a:r>
            <a:endParaRPr lang="zh-CN" altLang="en-US"/>
          </a:p>
          <a:p>
            <a:r>
              <a:rPr lang="zh-CN" altLang="en-US"/>
              <a:t>在堆中维护未加入最小生成树的点的lowcost[v]值。</a:t>
            </a:r>
            <a:endParaRPr lang="zh-CN" altLang="en-US"/>
          </a:p>
          <a:p>
            <a:r>
              <a:rPr lang="zh-CN" altLang="en-US"/>
              <a:t>每次在最小生成树中加入一个点u，枚举u的边表更新与其相邻的点v的lowcost[v]值。</a:t>
            </a:r>
            <a:endParaRPr lang="zh-CN" altLang="en-US"/>
          </a:p>
          <a:p>
            <a:r>
              <a:rPr lang="zh-CN" altLang="en-US"/>
              <a:t>使用二叉堆和邻接表优化Prim算法，时间复杂度为O((n + </a:t>
            </a:r>
            <a:r>
              <a:rPr lang="en-US" altLang="zh-CN"/>
              <a:t>m</a:t>
            </a:r>
            <a:r>
              <a:rPr lang="zh-CN" altLang="en-US"/>
              <a:t>) log n)。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Kruskal算法的时间复杂度只与边有关，因此适合求稀疏图的最小生成树。</a:t>
            </a:r>
            <a:endParaRPr lang="zh-CN" altLang="en-US"/>
          </a:p>
          <a:p>
            <a:r>
              <a:rPr lang="zh-CN" altLang="en-US"/>
              <a:t>基于堆优化的Prim算法的效率与Kruskal算法相似。</a:t>
            </a:r>
            <a:endParaRPr lang="zh-CN" altLang="en-US"/>
          </a:p>
          <a:p>
            <a:r>
              <a:rPr lang="zh-CN" altLang="en-US"/>
              <a:t>朴素的Prim算法的时间复杂度只与点有关，因此适合求稠密图的最小生成树。</a:t>
            </a:r>
            <a:endParaRPr lang="zh-CN" altLang="en-US"/>
          </a:p>
          <a:p>
            <a:r>
              <a:rPr lang="zh-CN" altLang="en-US"/>
              <a:t>当 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 接近 n</a:t>
            </a:r>
            <a:r>
              <a:rPr lang="en-US" altLang="zh-CN" baseline="30000">
                <a:uFillTx/>
                <a:sym typeface="+mn-ea"/>
              </a:rPr>
              <a:t>2</a:t>
            </a:r>
            <a:r>
              <a:rPr lang="zh-CN" altLang="en-US"/>
              <a:t>时，朴素的Prim算法比Kruskal算法和基于堆优化的Prim算法更优。</a:t>
            </a:r>
            <a:endParaRPr lang="zh-CN" altLang="en-US"/>
          </a:p>
          <a:p>
            <a:r>
              <a:rPr lang="zh-CN" altLang="en-US"/>
              <a:t>关于以上两算法的证明，较为繁琐或要用到高级组合数学知识，不会证明并不会对</a:t>
            </a:r>
            <a:r>
              <a:rPr lang="en-US" altLang="zh-CN"/>
              <a:t>noip</a:t>
            </a:r>
            <a:r>
              <a:rPr lang="zh-CN" altLang="en-US"/>
              <a:t>产生多少影响，故在此不再展开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增量最小生成树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动态加入边，维护图的最小生成树</a:t>
            </a:r>
            <a:r>
              <a:rPr lang="en-US" altLang="zh-CN"/>
              <a:t>T</a:t>
            </a:r>
            <a:endParaRPr lang="en-US" altLang="zh-CN"/>
          </a:p>
          <a:p>
            <a:r>
              <a:rPr lang="zh-CN" altLang="en-US"/>
              <a:t>考虑在上一次得到的最小生成树上，加入一条边e = (u, v)，图中恰好包含一个环。</a:t>
            </a:r>
            <a:endParaRPr lang="zh-CN" altLang="en-US"/>
          </a:p>
          <a:p>
            <a:r>
              <a:rPr lang="zh-CN" altLang="en-US"/>
              <a:t>根据回路性质，删除该回路上权值最大的边即可。</a:t>
            </a:r>
            <a:endParaRPr lang="zh-CN" altLang="en-US"/>
          </a:p>
          <a:p>
            <a:r>
              <a:rPr lang="zh-CN" altLang="en-US"/>
              <a:t>只需在加边前的最小生成树上找到u到v的唯一路径上权值最大的边，再和e比较，删除权值较大的一条。</a:t>
            </a:r>
            <a:endParaRPr lang="zh-CN" altLang="en-US"/>
          </a:p>
          <a:p>
            <a:r>
              <a:rPr lang="zh-CN" altLang="en-US"/>
              <a:t>由于路径唯一，用DFS或BFS找到这条路径即可。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任意点对的最小瓶颈路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给出一张带权无向图，求每两个顶点u和v之间的一条路径，使得路径上的最长边尽量短。</a:t>
            </a:r>
            <a:endParaRPr lang="zh-CN" altLang="en-US"/>
          </a:p>
          <a:p>
            <a:r>
              <a:rPr lang="zh-CN" altLang="en-US"/>
              <a:t>原图的最小生成树即为一棵最小瓶颈生成树（最大边权尽量小的生成树）。</a:t>
            </a:r>
            <a:endParaRPr lang="zh-CN" altLang="en-US"/>
          </a:p>
          <a:p>
            <a:r>
              <a:rPr lang="zh-CN" altLang="en-US">
                <a:sym typeface="+mn-ea"/>
              </a:rPr>
              <a:t>u到v在最小瓶颈生成树上的唯一路径</a:t>
            </a:r>
            <a:r>
              <a:rPr lang="zh-CN" altLang="en-US"/>
              <a:t>即为一条</a:t>
            </a:r>
            <a:r>
              <a:rPr lang="zh-CN" altLang="en-US">
                <a:sym typeface="+mn-ea"/>
              </a:rPr>
              <a:t>u到v的最小瓶颈路</a:t>
            </a:r>
            <a:r>
              <a:rPr lang="zh-CN" altLang="en-US"/>
              <a:t>。（不是唯一的一条）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次小生成树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把所有生成树按照权值之和从大到小排序，求排在第二位的生成树。</a:t>
            </a:r>
            <a:endParaRPr lang="zh-CN" altLang="en-US"/>
          </a:p>
          <a:p>
            <a:r>
              <a:rPr lang="zh-CN" altLang="en-US"/>
              <a:t>如果最小生成树不唯一，次小生成树的权值和最小生成树相同。</a:t>
            </a:r>
            <a:endParaRPr lang="zh-CN" altLang="en-US"/>
          </a:p>
          <a:p>
            <a:r>
              <a:rPr lang="zh-CN" altLang="en-US"/>
              <a:t>严格次小生成树指权值严格小于最小生成树的最大生成树。</a:t>
            </a:r>
            <a:endParaRPr lang="zh-CN" altLang="en-US"/>
          </a:p>
          <a:p>
            <a:r>
              <a:rPr lang="zh-CN" altLang="en-US"/>
              <a:t>次小生成树不会和最小生成树完全相同。</a:t>
            </a:r>
            <a:endParaRPr lang="zh-CN" altLang="en-US"/>
          </a:p>
          <a:p>
            <a:r>
              <a:rPr lang="zh-CN" altLang="en-US"/>
              <a:t>因此，可以枚举</a:t>
            </a:r>
            <a:r>
              <a:rPr lang="zh-CN" altLang="en-US">
                <a:sym typeface="+mn-ea"/>
              </a:rPr>
              <a:t>次</a:t>
            </a:r>
            <a:r>
              <a:rPr lang="zh-CN" altLang="en-US"/>
              <a:t>小生成树中不在</a:t>
            </a:r>
            <a:r>
              <a:rPr lang="zh-CN" altLang="en-US">
                <a:sym typeface="+mn-ea"/>
              </a:rPr>
              <a:t>最</a:t>
            </a:r>
            <a:r>
              <a:rPr lang="zh-CN" altLang="en-US"/>
              <a:t>小生成树中出现的边(u, v)。</a:t>
            </a:r>
            <a:endParaRPr lang="zh-CN" altLang="en-US"/>
          </a:p>
          <a:p>
            <a:r>
              <a:rPr lang="zh-CN" altLang="en-US"/>
              <a:t>在最小生成树上加入(u, v)后，图上会出现一个环。</a:t>
            </a:r>
            <a:endParaRPr lang="zh-CN" altLang="en-US"/>
          </a:p>
          <a:p>
            <a:r>
              <a:rPr lang="zh-CN" altLang="en-US"/>
              <a:t>根据回路性质，删除的边为在最小生成树u到v的路径上的最大边。</a:t>
            </a:r>
            <a:endParaRPr lang="zh-CN" altLang="en-US"/>
          </a:p>
          <a:p>
            <a:r>
              <a:rPr lang="zh-CN" altLang="en-US"/>
              <a:t>最后取出这样能得到的生成树的最小值即为次小生成树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11068" y="2364473"/>
            <a:ext cx="1433367" cy="1328699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最短路相关问题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定义及性质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多源最短路问题：对于点集V中的每一个点v，求出v到其他所有点的最短路。</a:t>
            </a:r>
            <a:endParaRPr lang="zh-CN" altLang="en-US"/>
          </a:p>
          <a:p>
            <a:r>
              <a:rPr lang="zh-CN" altLang="en-US"/>
              <a:t>单源最短路问题：对于给定一个源点s ∈ V，求出s到其他所有点的最短路。</a:t>
            </a:r>
            <a:endParaRPr lang="zh-CN" altLang="en-US"/>
          </a:p>
          <a:p>
            <a:r>
              <a:rPr lang="zh-CN" altLang="en-US"/>
              <a:t>最优子结构性质：</a:t>
            </a:r>
            <a:endParaRPr lang="zh-CN" altLang="en-US"/>
          </a:p>
          <a:p>
            <a:pPr lvl="1"/>
            <a:r>
              <a:rPr lang="zh-CN" altLang="en-US" sz="2000">
                <a:sym typeface="+mn-ea"/>
              </a:rPr>
              <a:t>如果P(i, j) = {Vi, ..., Vk , ..., Vl, ..., Vj}是从i到j的最短路径，</a:t>
            </a:r>
            <a:endParaRPr lang="zh-CN" altLang="en-US" sz="2000"/>
          </a:p>
          <a:p>
            <a:pPr lvl="1"/>
            <a:r>
              <a:rPr lang="zh-CN" altLang="en-US" sz="2000">
                <a:sym typeface="+mn-ea"/>
              </a:rPr>
              <a:t>k和l 是P(i, j)上的两个中间点，那么P(k, l)必定是从k到l的最短路径。</a:t>
            </a:r>
            <a:endParaRPr lang="zh-CN" altLang="en-US" sz="2000"/>
          </a:p>
          <a:p>
            <a:pPr lvl="1"/>
            <a:r>
              <a:rPr lang="zh-CN" altLang="en-US" sz="2000">
                <a:sym typeface="+mn-ea"/>
              </a:rPr>
              <a:t>反证法易证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另外以下算法默认图中无负环，若有负环会出现最短路为</a:t>
            </a:r>
            <a:r>
              <a:rPr lang="en-US" altLang="zh-CN"/>
              <a:t>-∞</a:t>
            </a:r>
            <a:r>
              <a:rPr lang="zh-CN" altLang="en-US"/>
              <a:t>的情况</a:t>
            </a:r>
            <a:endParaRPr lang="zh-CN" altLang="en-US"/>
          </a:p>
          <a:p>
            <a:pPr lvl="1"/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Floyd算法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Floyd算法用于求解没有负环的图上的多源最短路问题。</a:t>
            </a:r>
            <a:endParaRPr lang="zh-CN" altLang="en-US"/>
          </a:p>
          <a:p>
            <a:r>
              <a:rPr lang="zh-CN" altLang="en-US"/>
              <a:t>令f (i, j, k)表示i到j的最短路长度，其中最短路径上点的编号不大于k。</a:t>
            </a:r>
            <a:endParaRPr lang="zh-CN" altLang="en-US"/>
          </a:p>
          <a:p>
            <a:r>
              <a:rPr lang="zh-CN" altLang="en-US"/>
              <a:t>考虑将f (i, j, k)转移到f (i, j, k + 1)。</a:t>
            </a:r>
            <a:endParaRPr lang="zh-CN" altLang="en-US"/>
          </a:p>
          <a:p>
            <a:r>
              <a:rPr lang="zh-CN" altLang="en-US"/>
              <a:t>情况一：路径上点的编号不大于k。</a:t>
            </a:r>
            <a:endParaRPr lang="zh-CN" altLang="en-US"/>
          </a:p>
          <a:p>
            <a:r>
              <a:rPr lang="zh-CN" altLang="en-US"/>
              <a:t>情况二：先从i到k + 1，再从k + 1到j。</a:t>
            </a:r>
            <a:endParaRPr lang="zh-CN" altLang="en-US"/>
          </a:p>
          <a:p>
            <a:r>
              <a:rPr lang="zh-CN" altLang="en-US"/>
              <a:t>f (i, j, k + 1) = min(f (i, j, k), f (i, k + 1, k) + f (k + 1, j, k))。</a:t>
            </a:r>
            <a:endParaRPr lang="zh-CN" altLang="en-US"/>
          </a:p>
          <a:p>
            <a:r>
              <a:rPr lang="zh-CN" altLang="en-US"/>
              <a:t>边界值为f (i, j, 0) = cost(i, j)。</a:t>
            </a:r>
            <a:endParaRPr lang="zh-CN" altLang="en-US"/>
          </a:p>
          <a:p>
            <a:r>
              <a:rPr lang="zh-CN" altLang="en-US"/>
              <a:t>实现时只需要维护一个二维数组f [i][j]，分层进行转移。</a:t>
            </a:r>
            <a:endParaRPr lang="zh-CN" altLang="en-US"/>
          </a:p>
          <a:p>
            <a:r>
              <a:rPr lang="zh-CN" altLang="en-US"/>
              <a:t>时间复杂度为O(n</a:t>
            </a:r>
            <a:r>
              <a:rPr lang="en-US" altLang="zh-CN" baseline="300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3</a:t>
            </a:r>
            <a:r>
              <a:rPr lang="zh-CN" altLang="en-US"/>
              <a:t>)。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Floyd算法求最小环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Floyd算法保证了最外层枚举到k时所有顶点间以0到k − 1为中间点的最短路径。</a:t>
            </a:r>
            <a:endParaRPr lang="zh-CN" altLang="en-US"/>
          </a:p>
          <a:p>
            <a:r>
              <a:rPr lang="zh-CN" altLang="en-US"/>
              <a:t>在用中间点k更新所有点对(i, j)的最短路前，点k不存在于已存在的最短路f [i][j]上。</a:t>
            </a:r>
            <a:endParaRPr lang="zh-CN" altLang="en-US"/>
          </a:p>
          <a:p>
            <a:r>
              <a:rPr lang="zh-CN" altLang="en-US"/>
              <a:t>设环上编号最大的顶点为k，且在环上与k直接相连的两个顶点为i和j，则最大编号为k的最小环的长度为min{cost(i, k) + cost(k, j) + f (i, j)}。</a:t>
            </a:r>
            <a:endParaRPr lang="zh-CN" altLang="en-US"/>
          </a:p>
          <a:p>
            <a:r>
              <a:rPr lang="zh-CN" altLang="en-US"/>
              <a:t>枚举完所有的k后，即可找到整个图的最小环。</a:t>
            </a:r>
            <a:endParaRPr lang="zh-CN" altLang="en-US"/>
          </a:p>
          <a:p>
            <a:r>
              <a:rPr lang="zh-CN" altLang="en-US"/>
              <a:t>时间复杂度与Floyd算法相同，为</a:t>
            </a:r>
            <a:r>
              <a:rPr lang="zh-CN" altLang="en-US">
                <a:sym typeface="+mn-ea"/>
              </a:rPr>
              <a:t>O(n</a:t>
            </a:r>
            <a:r>
              <a:rPr lang="en-US" altLang="zh-CN" baseline="30000">
                <a:uFillTx/>
                <a:sym typeface="+mn-ea"/>
              </a:rPr>
              <a:t>3</a:t>
            </a:r>
            <a:r>
              <a:rPr lang="zh-CN" altLang="en-US">
                <a:sym typeface="+mn-ea"/>
              </a:rPr>
              <a:t>)。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11068" y="2364473"/>
            <a:ext cx="1433367" cy="1328699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拓扑图及拓扑排序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三角不等式</a:t>
            </a:r>
            <a:r>
              <a:rPr lang="en-US" altLang="zh-CN"/>
              <a:t>&amp;松弛操作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令s为单源最短路问题的源点。</a:t>
            </a:r>
            <a:endParaRPr lang="zh-CN" altLang="en-US"/>
          </a:p>
          <a:p>
            <a:r>
              <a:rPr lang="zh-CN" altLang="en-US"/>
              <a:t>对于任意边(u, v) ∈ E，有dist(s, v) ≤ dist(s, u) + cost(u, v)，称为三角不等式。</a:t>
            </a:r>
            <a:endParaRPr lang="zh-CN" altLang="en-US"/>
          </a:p>
          <a:p>
            <a:r>
              <a:rPr lang="zh-CN" altLang="en-US"/>
              <a:t>三角不等式为dist(s,t)是s到t的最短路的充分必要条件。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对于每个顶点v ∈ V，用d[v]描述s到v的最短路径上界，称为最短路估计。</a:t>
            </a:r>
            <a:endParaRPr lang="zh-CN" altLang="en-US"/>
          </a:p>
          <a:p>
            <a:r>
              <a:rPr lang="zh-CN" altLang="en-US"/>
              <a:t>对于一条边(u, v) ∈ E，若d[u] + cost(u, v) &lt; d[v]，则用d[u] + cost(u, v)更新d[v]的值。</a:t>
            </a:r>
            <a:endParaRPr lang="zh-CN" altLang="en-US"/>
          </a:p>
          <a:p>
            <a:r>
              <a:rPr lang="zh-CN" altLang="en-US"/>
              <a:t>这一操作称为松弛操作，原理为三角不等式，本质为：不断寻找当前状态与目标状态之间的矛盾并调整，直到找不到矛盾，即达到最优状态。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基于堆优化的Dijkstra算法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Dijkstra算法用于求解</a:t>
            </a:r>
            <a:r>
              <a:rPr lang="zh-CN" altLang="en-US" b="1"/>
              <a:t>没有负权边</a:t>
            </a:r>
            <a:r>
              <a:rPr lang="zh-CN" altLang="en-US"/>
              <a:t>的单源最短路问题。</a:t>
            </a:r>
            <a:endParaRPr lang="zh-CN" altLang="en-US"/>
          </a:p>
          <a:p>
            <a:r>
              <a:rPr lang="zh-CN" altLang="en-US"/>
              <a:t>由最短路的最优子结构性质可知，如果存在一条从i到j的最短路径{Vi, ..., Vk , Vj}，那么{Vi, ..., Vk }必定是从i到k的最短路径。</a:t>
            </a:r>
            <a:endParaRPr lang="zh-CN" altLang="en-US"/>
          </a:p>
          <a:p>
            <a:r>
              <a:rPr lang="zh-CN" altLang="en-US"/>
              <a:t>由于没有负权边，因此最短路长度递增。</a:t>
            </a:r>
            <a:endParaRPr lang="zh-CN" altLang="en-US"/>
          </a:p>
          <a:p>
            <a:r>
              <a:rPr lang="zh-CN" altLang="en-US"/>
              <a:t>因此，Dijkstra算法的核心思想为：每次选取一个未被访问过的与源点距离最短的点，更新与其相邻的点的距离。</a:t>
            </a:r>
            <a:endParaRPr lang="zh-CN" altLang="en-US"/>
          </a:p>
          <a:p>
            <a:r>
              <a:rPr lang="zh-CN" altLang="en-US"/>
              <a:t>每次选取一个未被访问过的点，时间复杂度为O(n)。</a:t>
            </a:r>
            <a:endParaRPr lang="zh-CN" altLang="en-US"/>
          </a:p>
          <a:p>
            <a:r>
              <a:rPr lang="zh-CN" altLang="en-US"/>
              <a:t>用点u更新与其相邻的点的距离，总时间复杂度为O(</a:t>
            </a:r>
            <a:r>
              <a:rPr lang="en-US" altLang="zh-CN"/>
              <a:t>m</a:t>
            </a:r>
            <a:r>
              <a:rPr lang="zh-CN" altLang="en-US"/>
              <a:t>)。</a:t>
            </a:r>
            <a:endParaRPr lang="zh-CN" altLang="en-US"/>
          </a:p>
          <a:p>
            <a:r>
              <a:rPr lang="zh-CN" altLang="en-US"/>
              <a:t>图上一共有n个点，即选取n次，因此Dijkstra算法的时间复杂度为O(</a:t>
            </a:r>
            <a:r>
              <a:rPr lang="en-US" altLang="zh-CN"/>
              <a:t>m</a:t>
            </a:r>
            <a:r>
              <a:rPr lang="zh-CN" altLang="en-US"/>
              <a:t> + </a:t>
            </a:r>
            <a:r>
              <a:rPr lang="zh-CN" altLang="en-US">
                <a:sym typeface="+mn-ea"/>
              </a:rPr>
              <a:t>n</a:t>
            </a:r>
            <a:r>
              <a:rPr lang="en-US" altLang="zh-CN" baseline="3000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2</a:t>
            </a:r>
            <a:r>
              <a:rPr lang="zh-CN" altLang="en-US">
                <a:sym typeface="+mn-ea"/>
              </a:rPr>
              <a:t>）。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与朴素的Prim算法类似，代码时间主要浪费在遍历所有点找到一个距离最小的点。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因此联系到运用堆优化Dijkstra算法。在堆中维护未被访问过的点的d[v]值。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每次选取一个顶点u，枚举u的边表更新与其相邻的点v的d[v]值。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使用二叉堆和邻接表优化Dijkstra算法，时间复杂度为O((n + 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) log n)。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SPFA算法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基于队列优化的Bellman-Ford算法（SPFA算法）用于求解没有负环的图的单源最短路问题。</a:t>
            </a:r>
            <a:endParaRPr lang="zh-CN" altLang="en-US"/>
          </a:p>
          <a:p>
            <a:r>
              <a:rPr lang="zh-CN" altLang="en-US">
                <a:sym typeface="+mn-ea"/>
              </a:rPr>
              <a:t>Bellman-Ford算法就是做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暴力次对所有边进行松弛操作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因为最短路经过边数不超过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，所以正确。</a:t>
            </a:r>
            <a:endParaRPr lang="zh-CN" altLang="en-US"/>
          </a:p>
          <a:p>
            <a:r>
              <a:rPr lang="zh-CN" altLang="en-US"/>
              <a:t>但显然很多松弛操作没有必要，故考虑队列优化</a:t>
            </a:r>
            <a:endParaRPr lang="zh-CN" altLang="en-US"/>
          </a:p>
          <a:p>
            <a:r>
              <a:rPr lang="zh-CN" altLang="en-US"/>
              <a:t>初始时将源点加入队列。</a:t>
            </a:r>
            <a:endParaRPr lang="zh-CN" altLang="en-US"/>
          </a:p>
          <a:p>
            <a:r>
              <a:rPr lang="zh-CN" altLang="en-US"/>
              <a:t>每次从队列中取出一个元素，更新所有与它相邻的点与源点的距离。</a:t>
            </a:r>
            <a:endParaRPr lang="zh-CN" altLang="en-US"/>
          </a:p>
          <a:p>
            <a:r>
              <a:rPr lang="zh-CN" altLang="en-US"/>
              <a:t>若某个点被更新，则将其入队。</a:t>
            </a:r>
            <a:endParaRPr lang="zh-CN" altLang="en-US"/>
          </a:p>
          <a:p>
            <a:r>
              <a:rPr lang="zh-CN" altLang="en-US"/>
              <a:t>当队列为空时算法结束。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SPFA算法复杂度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队列优化无法改变Bellman-Ford算法的复杂度上界。</a:t>
            </a:r>
            <a:endParaRPr lang="zh-CN" altLang="en-US"/>
          </a:p>
          <a:p>
            <a:r>
              <a:rPr lang="zh-CN" altLang="en-US"/>
              <a:t>最坏情况下，一个点最多入队n次，因此基于队列优化的Bellman-Ford算法的复杂度上界为O(n</a:t>
            </a:r>
            <a:r>
              <a:rPr lang="en-US" altLang="zh-CN"/>
              <a:t>m</a:t>
            </a:r>
            <a:r>
              <a:rPr lang="zh-CN" altLang="en-US"/>
              <a:t>)。</a:t>
            </a:r>
            <a:endParaRPr lang="zh-CN" altLang="en-US"/>
          </a:p>
          <a:p>
            <a:r>
              <a:rPr lang="zh-CN" altLang="en-US"/>
              <a:t>一个点入队</a:t>
            </a:r>
            <a:r>
              <a:rPr lang="en-US" altLang="zh-CN"/>
              <a:t>n</a:t>
            </a:r>
            <a:r>
              <a:rPr lang="zh-CN" altLang="en-US"/>
              <a:t>次当且仅当图中存在负环，这是判断图中是否存在负环的方法</a:t>
            </a:r>
            <a:endParaRPr lang="zh-CN" altLang="en-US"/>
          </a:p>
          <a:p>
            <a:r>
              <a:rPr lang="zh-CN" altLang="en-US"/>
              <a:t>网上还有各种玄学优化如</a:t>
            </a:r>
            <a:r>
              <a:rPr lang="en-US" altLang="zh-CN"/>
              <a:t>SLF，LLL</a:t>
            </a:r>
            <a:r>
              <a:rPr lang="zh-CN" altLang="en-US"/>
              <a:t>，堆优化</a:t>
            </a:r>
            <a:r>
              <a:rPr lang="en-US" altLang="zh-CN"/>
              <a:t>SPFA</a:t>
            </a:r>
            <a:r>
              <a:rPr lang="zh-CN" altLang="en-US"/>
              <a:t>等。</a:t>
            </a:r>
            <a:endParaRPr lang="zh-CN" altLang="en-US"/>
          </a:p>
          <a:p>
            <a:r>
              <a:rPr lang="zh-CN" altLang="en-US"/>
              <a:t>这些优化在无负权边的图上加上也不如</a:t>
            </a:r>
            <a:r>
              <a:rPr lang="zh-CN" altLang="en-US">
                <a:sym typeface="+mn-ea"/>
              </a:rPr>
              <a:t>Dijkstra</a:t>
            </a:r>
            <a:endParaRPr lang="zh-CN" altLang="en-US">
              <a:sym typeface="+mn-ea"/>
            </a:endParaRPr>
          </a:p>
          <a:p>
            <a:r>
              <a:rPr lang="zh-CN" altLang="en-US"/>
              <a:t>而若有负权边，前两者写法因人而异不论，所谓</a:t>
            </a:r>
            <a:r>
              <a:rPr lang="zh-CN" altLang="en-US">
                <a:sym typeface="+mn-ea"/>
              </a:rPr>
              <a:t>堆优化</a:t>
            </a:r>
            <a:r>
              <a:rPr lang="en-US" altLang="zh-CN">
                <a:sym typeface="+mn-ea"/>
              </a:rPr>
              <a:t>SPFA</a:t>
            </a:r>
            <a:r>
              <a:rPr lang="zh-CN" altLang="en-US">
                <a:sym typeface="+mn-ea"/>
              </a:rPr>
              <a:t>复杂度会达到指数级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网格图可以把</a:t>
            </a:r>
            <a:r>
              <a:rPr lang="en-US" altLang="zh-CN">
                <a:sym typeface="+mn-ea"/>
              </a:rPr>
              <a:t>SPFA</a:t>
            </a:r>
            <a:r>
              <a:rPr lang="zh-CN" altLang="en-US">
                <a:sym typeface="+mn-ea"/>
              </a:rPr>
              <a:t>卡到上界</a:t>
            </a:r>
            <a:r>
              <a:rPr lang="en-US" altLang="zh-CN">
                <a:sym typeface="+mn-ea"/>
              </a:rPr>
              <a:t>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nm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nm</a:t>
            </a:r>
            <a:r>
              <a:rPr lang="zh-CN" altLang="en-US">
                <a:sym typeface="+mn-ea"/>
              </a:rPr>
              <a:t>能过的情况下无所谓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但无负权边尽量写Dijkstra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差分约束系统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有</a:t>
            </a:r>
            <a:r>
              <a:rPr lang="en-US" altLang="zh-CN"/>
              <a:t>n+1</a:t>
            </a:r>
            <a:r>
              <a:rPr lang="zh-CN" altLang="en-US"/>
              <a:t>个变量</a:t>
            </a:r>
            <a:r>
              <a:rPr lang="en-US" altLang="zh-CN"/>
              <a:t>x0……xn</a:t>
            </a:r>
            <a:r>
              <a:rPr lang="zh-CN" altLang="en-US"/>
              <a:t>，已知</a:t>
            </a:r>
            <a:r>
              <a:rPr lang="en-US" altLang="zh-CN"/>
              <a:t>x0=k</a:t>
            </a:r>
            <a:r>
              <a:rPr lang="zh-CN" altLang="en-US"/>
              <a:t>（</a:t>
            </a:r>
            <a:r>
              <a:rPr lang="en-US" altLang="zh-CN"/>
              <a:t>k</a:t>
            </a:r>
            <a:r>
              <a:rPr lang="zh-CN" altLang="en-US"/>
              <a:t>为已知常数）</a:t>
            </a:r>
            <a:endParaRPr lang="zh-CN" altLang="en-US"/>
          </a:p>
          <a:p>
            <a:r>
              <a:rPr lang="zh-CN" altLang="en-US"/>
              <a:t>有</a:t>
            </a:r>
            <a:r>
              <a:rPr lang="en-US" altLang="zh-CN"/>
              <a:t>m个</a:t>
            </a:r>
            <a:r>
              <a:rPr lang="zh-CN" altLang="en-US"/>
              <a:t>限制方程形如</a:t>
            </a:r>
            <a:r>
              <a:rPr lang="en-US" altLang="zh-CN"/>
              <a:t>xi&lt;=xj+w(i,j)  </a:t>
            </a:r>
            <a:r>
              <a:rPr lang="zh-CN" altLang="en-US"/>
              <a:t>（其他大于、小于、等于都可以化成这样）</a:t>
            </a:r>
            <a:endParaRPr lang="en-US" altLang="zh-CN"/>
          </a:p>
          <a:p>
            <a:r>
              <a:rPr lang="zh-CN" altLang="en-US"/>
              <a:t>求</a:t>
            </a:r>
            <a:r>
              <a:rPr lang="en-US" altLang="zh-CN"/>
              <a:t>max</a:t>
            </a:r>
            <a:endParaRPr lang="en-US" altLang="zh-CN"/>
          </a:p>
          <a:p>
            <a:r>
              <a:rPr lang="zh-CN" altLang="en-US"/>
              <a:t>发现这些限制方程与三角不等式及其相似</a:t>
            </a:r>
            <a:endParaRPr lang="zh-CN" altLang="en-US"/>
          </a:p>
          <a:p>
            <a:r>
              <a:rPr lang="zh-CN" altLang="en-US"/>
              <a:t>于是根据</a:t>
            </a:r>
            <a:r>
              <a:rPr lang="en-US" altLang="zh-CN">
                <a:sym typeface="+mn-ea"/>
              </a:rPr>
              <a:t>xi&lt;=xj+w(i,j)</a:t>
            </a:r>
            <a:r>
              <a:rPr lang="zh-CN" altLang="en-US">
                <a:sym typeface="+mn-ea"/>
              </a:rPr>
              <a:t>建一条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的权为</a:t>
            </a:r>
            <a:r>
              <a:rPr lang="en-US" altLang="zh-CN">
                <a:sym typeface="+mn-ea"/>
              </a:rPr>
              <a:t>w(i,j)</a:t>
            </a:r>
            <a:r>
              <a:rPr lang="zh-CN" altLang="en-US">
                <a:sym typeface="+mn-ea"/>
              </a:rPr>
              <a:t>的边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在建好的图上以</a:t>
            </a:r>
            <a:r>
              <a:rPr lang="en-US" altLang="zh-CN">
                <a:sym typeface="+mn-ea"/>
              </a:rPr>
              <a:t>x0</a:t>
            </a:r>
            <a:r>
              <a:rPr lang="zh-CN" altLang="en-US">
                <a:sym typeface="+mn-ea"/>
              </a:rPr>
              <a:t>为源点跑最短路得出的</a:t>
            </a:r>
            <a:r>
              <a:rPr lang="en-US" altLang="zh-CN">
                <a:sym typeface="+mn-ea"/>
              </a:rPr>
              <a:t>dist</a:t>
            </a:r>
            <a:r>
              <a:rPr lang="zh-CN" altLang="en-US">
                <a:sym typeface="+mn-ea"/>
              </a:rPr>
              <a:t>满足三角不等式就满足这些限制了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而且这些式子肯定有取到等号的，所以当前的</a:t>
            </a:r>
            <a:r>
              <a:rPr lang="en-US" altLang="zh-CN">
                <a:sym typeface="+mn-ea"/>
              </a:rPr>
              <a:t>xi</a:t>
            </a:r>
            <a:r>
              <a:rPr lang="zh-CN" altLang="en-US">
                <a:sym typeface="+mn-ea"/>
              </a:rPr>
              <a:t>一定是最大值了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最短路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》最大值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最长路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》最小值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5145" y="2577465"/>
          <a:ext cx="676910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355600" imgH="254000" progId="Equation.KSEE3">
                  <p:embed/>
                </p:oleObj>
              </mc:Choice>
              <mc:Fallback>
                <p:oleObj name="" r:id="rId1" imgW="3556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5145" y="2577465"/>
                        <a:ext cx="676910" cy="48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11068" y="2364473"/>
            <a:ext cx="1433367" cy="1328699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图的联通性相关问题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有向图强联通分量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在有向图中，如果同时存在从x到y和从y到x的有向路径，则称x和y强连通。</a:t>
            </a:r>
            <a:endParaRPr lang="zh-CN" altLang="en-US"/>
          </a:p>
          <a:p>
            <a:r>
              <a:rPr lang="zh-CN" altLang="en-US"/>
              <a:t>如果一张有向图中任意点对都强连通，那么称这张图是一个强连通图。</a:t>
            </a:r>
            <a:endParaRPr lang="zh-CN" altLang="en-US"/>
          </a:p>
          <a:p>
            <a:r>
              <a:rPr lang="zh-CN" altLang="en-US"/>
              <a:t>有向图的极大强连通子图为强连通分量。</a:t>
            </a:r>
            <a:endParaRPr lang="zh-CN" altLang="en-US"/>
          </a:p>
          <a:p>
            <a:r>
              <a:rPr lang="zh-CN" altLang="en-US"/>
              <a:t>图中的每个点只会属于一个</a:t>
            </a:r>
            <a:r>
              <a:rPr lang="zh-CN" altLang="en-US">
                <a:sym typeface="+mn-ea"/>
              </a:rPr>
              <a:t>强联通分量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无向图点双、边双、割边、割点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在无向图中，如果删去一条边后整张图不连通，那么这条边就是割边（桥）。</a:t>
            </a:r>
            <a:endParaRPr lang="zh-CN" altLang="en-US"/>
          </a:p>
          <a:p>
            <a:r>
              <a:rPr lang="zh-CN" altLang="en-US"/>
              <a:t>如果无向图中没有割边，那么这张图就是边——双连通的。</a:t>
            </a:r>
            <a:endParaRPr lang="zh-CN" altLang="en-US"/>
          </a:p>
          <a:p>
            <a:r>
              <a:rPr lang="zh-CN" altLang="en-US"/>
              <a:t>无向图的极大边——双连通子图为无向图的边——双连通分量。</a:t>
            </a:r>
            <a:endParaRPr lang="zh-CN" altLang="en-US"/>
          </a:p>
          <a:p>
            <a:r>
              <a:rPr lang="zh-CN" altLang="en-US"/>
              <a:t>把图中所有割边去掉后的各个连通子图就是其</a:t>
            </a:r>
            <a:r>
              <a:rPr lang="zh-CN" altLang="en-US">
                <a:sym typeface="+mn-ea"/>
              </a:rPr>
              <a:t>边双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每个点只属于一个边双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在无向图中，如果删去一个点后整张图不连通，那么这个点就是割点（割顶）。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如果无向图中没有割点，那么这张图就是点——双连通的。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无向图的极大点——双连通子图为无向图的点——双连通分量。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割点可以属于多个点双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Tarjan</a:t>
            </a:r>
            <a:r>
              <a:rPr lang="zh-CN" altLang="en-US"/>
              <a:t>算法求</a:t>
            </a:r>
            <a:r>
              <a:rPr lang="zh-CN" altLang="en-US">
                <a:sym typeface="+mn-ea"/>
              </a:rPr>
              <a:t>强联通分量、边双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775835"/>
          </a:xfrm>
        </p:spPr>
        <p:txBody>
          <a:bodyPr/>
          <a:p>
            <a:r>
              <a:rPr lang="zh-CN" altLang="en-US"/>
              <a:t>原理是求出图的任意生成树，利用返祖边找环。</a:t>
            </a:r>
            <a:endParaRPr lang="zh-CN" altLang="en-US"/>
          </a:p>
          <a:p>
            <a:r>
              <a:rPr lang="zh-CN" altLang="en-US"/>
              <a:t>对一个点维护</a:t>
            </a:r>
            <a:r>
              <a:rPr lang="en-US" altLang="zh-CN"/>
              <a:t>dfn[x]</a:t>
            </a:r>
            <a:r>
              <a:rPr lang="zh-CN" altLang="en-US"/>
              <a:t>表示该点的</a:t>
            </a:r>
            <a:r>
              <a:rPr lang="en-US" altLang="zh-CN"/>
              <a:t>dfs</a:t>
            </a:r>
            <a:r>
              <a:rPr lang="zh-CN" altLang="en-US"/>
              <a:t>序，</a:t>
            </a:r>
            <a:r>
              <a:rPr lang="en-US" altLang="zh-CN"/>
              <a:t>low[x]</a:t>
            </a:r>
            <a:r>
              <a:rPr lang="zh-CN" altLang="en-US"/>
              <a:t>表示</a:t>
            </a:r>
            <a:r>
              <a:rPr lang="en-US" altLang="zh-CN"/>
              <a:t>x</a:t>
            </a:r>
            <a:r>
              <a:rPr lang="zh-CN" altLang="en-US"/>
              <a:t>不经过</a:t>
            </a:r>
            <a:r>
              <a:rPr lang="en-US" altLang="zh-CN"/>
              <a:t>x</a:t>
            </a:r>
            <a:r>
              <a:rPr lang="zh-CN" altLang="en-US"/>
              <a:t>的祖先能到达的最浅的祖先</a:t>
            </a:r>
            <a:endParaRPr lang="zh-CN" altLang="en-US"/>
          </a:p>
          <a:p>
            <a:r>
              <a:rPr lang="en-US" altLang="zh-CN"/>
              <a:t>dfs</a:t>
            </a:r>
            <a:r>
              <a:rPr lang="zh-CN" altLang="en-US"/>
              <a:t>时先将</a:t>
            </a:r>
            <a:r>
              <a:rPr lang="en-US" altLang="zh-CN"/>
              <a:t>x</a:t>
            </a:r>
            <a:r>
              <a:rPr lang="zh-CN" altLang="en-US"/>
              <a:t>压入栈中，然后遍历出边：</a:t>
            </a:r>
            <a:endParaRPr lang="zh-CN" altLang="en-US"/>
          </a:p>
          <a:p>
            <a:pPr lvl="1"/>
            <a:r>
              <a:rPr lang="zh-CN" altLang="en-US" sz="2000">
                <a:sym typeface="+mn-ea"/>
              </a:rPr>
              <a:t>树边：</a:t>
            </a:r>
            <a:r>
              <a:rPr lang="en-US" altLang="zh-CN" sz="2000">
                <a:sym typeface="+mn-ea"/>
              </a:rPr>
              <a:t>dfs</a:t>
            </a:r>
            <a:r>
              <a:rPr lang="zh-CN" altLang="en-US" sz="2000">
                <a:sym typeface="+mn-ea"/>
              </a:rPr>
              <a:t>孩子，用其</a:t>
            </a:r>
            <a:r>
              <a:rPr lang="en-US" altLang="zh-CN" sz="2000">
                <a:sym typeface="+mn-ea"/>
              </a:rPr>
              <a:t>low</a:t>
            </a:r>
            <a:r>
              <a:rPr lang="zh-CN" altLang="en-US" sz="2000">
                <a:sym typeface="+mn-ea"/>
              </a:rPr>
              <a:t>更新本身</a:t>
            </a:r>
            <a:r>
              <a:rPr lang="en-US" altLang="zh-CN" sz="2000">
                <a:sym typeface="+mn-ea"/>
              </a:rPr>
              <a:t>low</a:t>
            </a:r>
            <a:endParaRPr lang="en-US" altLang="zh-CN" sz="2000"/>
          </a:p>
          <a:p>
            <a:pPr lvl="1"/>
            <a:r>
              <a:rPr lang="zh-CN" altLang="en-US" sz="2000">
                <a:sym typeface="+mn-ea"/>
              </a:rPr>
              <a:t>返祖边：用其</a:t>
            </a:r>
            <a:r>
              <a:rPr lang="en-US" altLang="zh-CN" sz="2000">
                <a:sym typeface="+mn-ea"/>
              </a:rPr>
              <a:t>dfn</a:t>
            </a:r>
            <a:r>
              <a:rPr lang="zh-CN" altLang="en-US" sz="2000">
                <a:sym typeface="+mn-ea"/>
              </a:rPr>
              <a:t>更新本身</a:t>
            </a:r>
            <a:r>
              <a:rPr lang="en-US" altLang="zh-CN" sz="2000">
                <a:sym typeface="+mn-ea"/>
              </a:rPr>
              <a:t>low</a:t>
            </a:r>
            <a:r>
              <a:rPr lang="zh-CN" altLang="en-US" sz="2000">
                <a:sym typeface="+mn-ea"/>
              </a:rPr>
              <a:t>，注意如果是无向图中的父边不算返祖边</a:t>
            </a:r>
            <a:endParaRPr lang="en-US" altLang="zh-CN" sz="2000"/>
          </a:p>
          <a:p>
            <a:pPr lvl="1"/>
            <a:r>
              <a:rPr lang="zh-CN" altLang="en-US" sz="2000">
                <a:sym typeface="+mn-ea"/>
              </a:rPr>
              <a:t>有向图还有横叉边：忽略不计</a:t>
            </a:r>
            <a:endParaRPr lang="zh-CN" altLang="en-US"/>
          </a:p>
          <a:p>
            <a:r>
              <a:rPr lang="en-US" altLang="zh-CN"/>
              <a:t>dfs</a:t>
            </a:r>
            <a:r>
              <a:rPr lang="zh-CN" altLang="en-US"/>
              <a:t>结束时若</a:t>
            </a:r>
            <a:r>
              <a:rPr lang="en-US" altLang="zh-CN"/>
              <a:t>dfn[x]==low[x]</a:t>
            </a:r>
            <a:r>
              <a:rPr lang="zh-CN" altLang="en-US"/>
              <a:t>则将当前栈中</a:t>
            </a:r>
            <a:r>
              <a:rPr lang="en-US" altLang="zh-CN"/>
              <a:t>x</a:t>
            </a:r>
            <a:r>
              <a:rPr lang="zh-CN" altLang="en-US"/>
              <a:t>以上的所有点和</a:t>
            </a:r>
            <a:r>
              <a:rPr lang="en-US" altLang="zh-CN"/>
              <a:t>x</a:t>
            </a:r>
            <a:r>
              <a:rPr lang="zh-CN" altLang="en-US"/>
              <a:t>统计成一个</a:t>
            </a:r>
            <a:r>
              <a:rPr lang="zh-CN" altLang="en-US">
                <a:sym typeface="+mn-ea"/>
              </a:rPr>
              <a:t>强联通分量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边双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在遍历返祖边时很多人都会不小心也用</a:t>
            </a:r>
            <a:r>
              <a:rPr lang="en-US" altLang="zh-CN">
                <a:sym typeface="+mn-ea"/>
              </a:rPr>
              <a:t>low</a:t>
            </a:r>
            <a:r>
              <a:rPr lang="zh-CN" altLang="en-US">
                <a:sym typeface="+mn-ea"/>
              </a:rPr>
              <a:t>去更新本身的</a:t>
            </a:r>
            <a:r>
              <a:rPr lang="en-US" altLang="zh-CN">
                <a:sym typeface="+mn-ea"/>
              </a:rPr>
              <a:t>low</a:t>
            </a:r>
            <a:r>
              <a:rPr lang="zh-CN" altLang="en-US">
                <a:sym typeface="+mn-ea"/>
              </a:rPr>
              <a:t>了，但发现没有错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这个写法虽然</a:t>
            </a:r>
            <a:r>
              <a:rPr lang="en-US" altLang="zh-CN">
                <a:sym typeface="+mn-ea"/>
              </a:rPr>
              <a:t>low</a:t>
            </a:r>
            <a:r>
              <a:rPr lang="zh-CN" altLang="en-US">
                <a:sym typeface="+mn-ea"/>
              </a:rPr>
              <a:t>的意义变得模糊不清，但在求强联通分量、边双、割边时与正确算法在结果上并不会有区别。</a:t>
            </a:r>
            <a:endParaRPr lang="zh-CN" altLang="en-US">
              <a:sym typeface="+mn-ea"/>
            </a:endParaRPr>
          </a:p>
          <a:p>
            <a:r>
              <a:rPr lang="zh-CN" altLang="en-US"/>
              <a:t>但是在求割点时会产生错误，故建议按正确算法写，并理解</a:t>
            </a:r>
            <a:r>
              <a:rPr lang="en-US" altLang="zh-CN"/>
              <a:t>low</a:t>
            </a:r>
            <a:r>
              <a:rPr lang="zh-CN" altLang="en-US"/>
              <a:t>的意义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Tarjan</a:t>
            </a:r>
            <a:r>
              <a:rPr lang="zh-CN" altLang="en-US">
                <a:sym typeface="+mn-ea"/>
              </a:rPr>
              <a:t>算法求割点、割边、点双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一条非树边一定不是割边</a:t>
            </a:r>
            <a:endParaRPr lang="zh-CN" altLang="en-US"/>
          </a:p>
          <a:p>
            <a:r>
              <a:rPr lang="zh-CN" altLang="en-US"/>
              <a:t>一条树边</a:t>
            </a:r>
            <a:r>
              <a:rPr lang="en-US" altLang="zh-CN"/>
              <a:t>x-</a:t>
            </a:r>
            <a:r>
              <a:rPr lang="zh-CN" altLang="en-US"/>
              <a:t>》</a:t>
            </a:r>
            <a:r>
              <a:rPr lang="en-US" altLang="zh-CN"/>
              <a:t>y</a:t>
            </a:r>
            <a:r>
              <a:rPr lang="zh-CN" altLang="en-US"/>
              <a:t>若</a:t>
            </a:r>
            <a:r>
              <a:rPr lang="en-US" altLang="zh-CN"/>
              <a:t>low[y]&gt;dfn[x]</a:t>
            </a:r>
            <a:r>
              <a:rPr lang="zh-CN" altLang="en-US"/>
              <a:t>则是割边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根节点若有两个以上孩子就是割点</a:t>
            </a:r>
            <a:endParaRPr lang="zh-CN" altLang="en-US"/>
          </a:p>
          <a:p>
            <a:r>
              <a:rPr lang="zh-CN" altLang="en-US"/>
              <a:t>非根节点</a:t>
            </a:r>
            <a:r>
              <a:rPr lang="en-US" altLang="zh-CN"/>
              <a:t>x</a:t>
            </a:r>
            <a:r>
              <a:rPr lang="zh-CN" altLang="en-US"/>
              <a:t>若有至少一个孩子</a:t>
            </a:r>
            <a:r>
              <a:rPr lang="en-US" altLang="zh-CN"/>
              <a:t>y</a:t>
            </a:r>
            <a:r>
              <a:rPr lang="zh-CN" altLang="en-US"/>
              <a:t>满足</a:t>
            </a:r>
            <a:r>
              <a:rPr lang="en-US" altLang="zh-CN"/>
              <a:t>low[y]&gt;=dfn[x]</a:t>
            </a:r>
            <a:r>
              <a:rPr lang="zh-CN" altLang="en-US"/>
              <a:t>就是割点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关于点双：</a:t>
            </a:r>
            <a:endParaRPr lang="zh-CN" altLang="en-US"/>
          </a:p>
          <a:p>
            <a:r>
              <a:rPr lang="zh-CN" altLang="en-US"/>
              <a:t>因为割点会属于多个点双导致我们不能方便地划分点集</a:t>
            </a:r>
            <a:endParaRPr lang="zh-CN" altLang="en-US"/>
          </a:p>
          <a:p>
            <a:r>
              <a:rPr lang="zh-CN" altLang="en-US"/>
              <a:t>较通用的写法是</a:t>
            </a:r>
            <a:endParaRPr lang="zh-CN" altLang="en-US"/>
          </a:p>
          <a:p>
            <a:r>
              <a:rPr lang="zh-CN" altLang="en-US">
                <a:sym typeface="+mn-ea"/>
              </a:rPr>
              <a:t>节点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若有至少一个孩子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满足</a:t>
            </a:r>
            <a:r>
              <a:rPr lang="en-US" altLang="zh-CN">
                <a:sym typeface="+mn-ea"/>
              </a:rPr>
              <a:t>low[y]&gt;=dfn[x]</a:t>
            </a:r>
            <a:r>
              <a:rPr lang="zh-CN" altLang="en-US">
                <a:sym typeface="+mn-ea"/>
              </a:rPr>
              <a:t>就新建一个虚点把当前栈中所有点和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和这个虚点连边。最后每个虚点表示一个点双，其中的点就是与其有边的点。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有向无环图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又称拓扑图。</a:t>
            </a:r>
            <a:endParaRPr lang="zh-CN" altLang="en-US"/>
          </a:p>
          <a:p>
            <a:r>
              <a:rPr lang="zh-CN" altLang="en-US"/>
              <a:t>不含任何环路的有向图，称作有向无环图。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Thanks</a:t>
            </a:r>
            <a:br>
              <a:rPr lang="en-US" altLang="zh-CN"/>
            </a:br>
            <a:r>
              <a:rPr lang="en-US" altLang="zh-CN"/>
              <a:t>GL&amp;HF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3368"/>
          <a:stretch>
            <a:fillRect/>
          </a:stretch>
        </p:blipFill>
        <p:spPr>
          <a:xfrm>
            <a:off x="3622675" y="4048760"/>
            <a:ext cx="7540625" cy="2360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拓扑排序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给定一个有向图，求一个点的序列。</a:t>
            </a:r>
            <a:endParaRPr lang="zh-CN" altLang="en-US"/>
          </a:p>
          <a:p>
            <a:r>
              <a:rPr lang="zh-CN" altLang="en-US"/>
              <a:t>对于一条有向边i → j，要求在序列中的位置 </a:t>
            </a:r>
            <a:r>
              <a:rPr lang="en-US" altLang="zh-CN"/>
              <a:t>pos</a:t>
            </a:r>
            <a:r>
              <a:rPr lang="zh-CN" altLang="en-US"/>
              <a:t>[i] &lt; </a:t>
            </a:r>
            <a:r>
              <a:rPr lang="en-US" altLang="zh-CN"/>
              <a:t>pos</a:t>
            </a:r>
            <a:r>
              <a:rPr lang="zh-CN" altLang="en-US"/>
              <a:t>[j]。</a:t>
            </a:r>
            <a:endParaRPr lang="zh-CN" altLang="en-US"/>
          </a:p>
          <a:p>
            <a:r>
              <a:rPr lang="zh-CN" altLang="en-US">
                <a:sym typeface="+mn-ea"/>
              </a:rPr>
              <a:t>对于一张图，拓扑排序不一定存在（如含环路的有向图）。</a:t>
            </a:r>
            <a:endParaRPr lang="zh-CN" altLang="en-US"/>
          </a:p>
          <a:p>
            <a:r>
              <a:rPr lang="zh-CN" altLang="en-US">
                <a:sym typeface="+mn-ea"/>
              </a:rPr>
              <a:t>对于一张图，拓扑排序不一定唯一（如A → B，A → C）。</a:t>
            </a:r>
            <a:endParaRPr lang="zh-CN" altLang="en-US"/>
          </a:p>
          <a:p>
            <a:r>
              <a:rPr lang="zh-CN" altLang="en-US">
                <a:sym typeface="+mn-ea"/>
              </a:rPr>
              <a:t>有向无环图的拓扑排序必然存在。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基于队列优化的拓扑排序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将入度为0的点加入队列。</a:t>
            </a:r>
            <a:endParaRPr lang="zh-CN" altLang="en-US"/>
          </a:p>
          <a:p>
            <a:r>
              <a:rPr lang="zh-CN" altLang="en-US"/>
              <a:t>对于队列中访问到的每个点，把这个点加入序列。</a:t>
            </a:r>
            <a:endParaRPr lang="zh-CN" altLang="en-US"/>
          </a:p>
          <a:p>
            <a:r>
              <a:rPr lang="zh-CN" altLang="en-US"/>
              <a:t>并且将这个点和这个点发出的边从图中删除，即将与这个点</a:t>
            </a:r>
            <a:endParaRPr lang="zh-CN" altLang="en-US"/>
          </a:p>
          <a:p>
            <a:r>
              <a:rPr lang="zh-CN" altLang="en-US"/>
              <a:t>相连的点的入度减1。</a:t>
            </a:r>
            <a:endParaRPr lang="zh-CN" altLang="en-US"/>
          </a:p>
          <a:p>
            <a:r>
              <a:rPr lang="zh-CN" altLang="en-US"/>
              <a:t>若某个点入度减1后变为0，则将这个点加入队列。</a:t>
            </a:r>
            <a:endParaRPr lang="zh-CN" altLang="en-US"/>
          </a:p>
          <a:p>
            <a:r>
              <a:rPr lang="zh-CN" altLang="en-US"/>
              <a:t>重复这个过程，直到队列为空。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每个点至多被删除一次，每条边也至多被删除一次。</a:t>
            </a:r>
            <a:endParaRPr lang="zh-CN" altLang="en-US"/>
          </a:p>
          <a:p>
            <a:r>
              <a:rPr lang="zh-CN" altLang="en-US"/>
              <a:t>基于队列优化的拓扑排序的时间复杂度为 O(n + </a:t>
            </a:r>
            <a:r>
              <a:rPr lang="en-US" altLang="zh-CN"/>
              <a:t>m</a:t>
            </a:r>
            <a:r>
              <a:rPr lang="zh-CN" altLang="en-US"/>
              <a:t>)。</a:t>
            </a:r>
            <a:r>
              <a:rPr lang="en-US" altLang="zh-CN"/>
              <a:t>n</a:t>
            </a:r>
            <a:r>
              <a:rPr lang="zh-CN" altLang="en-US"/>
              <a:t>为点数，</a:t>
            </a:r>
            <a:r>
              <a:rPr lang="en-US" altLang="zh-CN"/>
              <a:t>m</a:t>
            </a:r>
            <a:r>
              <a:rPr lang="zh-CN" altLang="en-US"/>
              <a:t>为边数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基于拓扑图的动态规划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对于有向无环图中的一条边u → v，删掉这条边的同时进行状态转移，用u的状态来更新v的状态。</a:t>
            </a:r>
            <a:endParaRPr lang="zh-CN" altLang="en-US"/>
          </a:p>
          <a:p>
            <a:r>
              <a:rPr lang="zh-CN" altLang="en-US"/>
              <a:t>这样就保证了要从</a:t>
            </a:r>
            <a:r>
              <a:rPr lang="en-US" altLang="zh-CN"/>
              <a:t>u</a:t>
            </a:r>
            <a:r>
              <a:rPr lang="zh-CN" altLang="en-US"/>
              <a:t>进行转移时到</a:t>
            </a:r>
            <a:r>
              <a:rPr lang="en-US" altLang="zh-CN"/>
              <a:t>u</a:t>
            </a:r>
            <a:r>
              <a:rPr lang="zh-CN" altLang="en-US"/>
              <a:t>的转移已经处理过，即保证</a:t>
            </a:r>
            <a:r>
              <a:rPr lang="en-US" altLang="zh-CN"/>
              <a:t>u</a:t>
            </a:r>
            <a:r>
              <a:rPr lang="zh-CN" altLang="en-US"/>
              <a:t>的状态已经最优</a:t>
            </a:r>
            <a:endParaRPr lang="zh-CN" altLang="en-US"/>
          </a:p>
          <a:p>
            <a:r>
              <a:rPr lang="zh-CN" altLang="en-US"/>
              <a:t>一般地，所有动态规划的状态图都是有向无环图，以保证动态规划的无后效性。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这种问题的另一种解法：</a:t>
            </a:r>
            <a:endParaRPr lang="zh-CN" altLang="en-US"/>
          </a:p>
          <a:p>
            <a:r>
              <a:rPr lang="zh-CN" altLang="en-US"/>
              <a:t>出现这种动态规划问题时用拓扑排序去做有时需要倒推转移方程</a:t>
            </a:r>
            <a:endParaRPr lang="zh-CN" altLang="en-US"/>
          </a:p>
          <a:p>
            <a:r>
              <a:rPr lang="zh-CN" altLang="en-US"/>
              <a:t>过程繁琐容易出错</a:t>
            </a:r>
            <a:endParaRPr lang="zh-CN" altLang="en-US"/>
          </a:p>
          <a:p>
            <a:r>
              <a:rPr lang="zh-CN" altLang="en-US"/>
              <a:t>这时可以考虑记忆化搜索的方法，从要查询的点开始搜索，但如果当前点已处理过就直接把当前答案返回。这与拓扑排序的效果是一样的，但思维难度和实现难度均有所下降。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判定图中是否存在环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因为有向无环图的拓扑排序必然存在。</a:t>
            </a:r>
            <a:endParaRPr lang="zh-CN" altLang="en-US">
              <a:sym typeface="+mn-ea"/>
            </a:endParaRPr>
          </a:p>
          <a:p>
            <a:r>
              <a:rPr lang="zh-CN" altLang="en-US"/>
              <a:t>若执行拓扑排序算法之后有点入度不为0，说明图中存在环。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11068" y="2364473"/>
            <a:ext cx="1433367" cy="1328699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欧拉图相关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TEMPLATE_CATEGORY" val="custom"/>
  <p:tag name="KSO_WM_TEMPLATE_INDEX" val="20187308"/>
  <p:tag name="KSO_WM_UNIT_TYPE" val="e"/>
  <p:tag name="KSO_WM_UNIT_INDEX" val="1"/>
  <p:tag name="KSO_WM_UNIT_ID" val="custom20187308_3*e*1"/>
  <p:tag name="KSO_WM_UNIT_LAYERLEVEL" val="1"/>
  <p:tag name="KSO_WM_UNIT_VALUE" val="1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01"/>
</p:tagLst>
</file>

<file path=ppt/tags/tag15.xml><?xml version="1.0" encoding="utf-8"?>
<p:tagLst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3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"/>
</p:tagLst>
</file>

<file path=ppt/tags/tag16.xml><?xml version="1.0" encoding="utf-8"?>
<p:tagLst xmlns:p="http://schemas.openxmlformats.org/presentationml/2006/main">
  <p:tag name="KSO_WM_SLIDE_ID" val="custom20187308_3"/>
  <p:tag name="KSO_WM_SLIDE_TYPE" val="sectionTitle"/>
  <p:tag name="KSO_WM_SLIDE_SUBTYPE" val="pureTxt"/>
  <p:tag name="KSO_WM_SLIDE_ITEM_CNT" val="2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TEMPLATE_CATEGORY" val="custom"/>
  <p:tag name="KSO_WM_TEMPLATE_INDEX" val="20187308"/>
  <p:tag name="KSO_WM_UNIT_TYPE" val="e"/>
  <p:tag name="KSO_WM_UNIT_INDEX" val="1"/>
  <p:tag name="KSO_WM_UNIT_ID" val="custom20187308_3*e*1"/>
  <p:tag name="KSO_WM_UNIT_LAYERLEVEL" val="1"/>
  <p:tag name="KSO_WM_UNIT_VALUE" val="1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01"/>
</p:tagLst>
</file>

<file path=ppt/tags/tag21.xml><?xml version="1.0" encoding="utf-8"?>
<p:tagLst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3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"/>
</p:tagLst>
</file>

<file path=ppt/tags/tag22.xml><?xml version="1.0" encoding="utf-8"?>
<p:tagLst xmlns:p="http://schemas.openxmlformats.org/presentationml/2006/main">
  <p:tag name="KSO_WM_SLIDE_ID" val="custom20187308_3"/>
  <p:tag name="KSO_WM_SLIDE_TYPE" val="sectionTitle"/>
  <p:tag name="KSO_WM_SLIDE_SUBTYPE" val="pureTxt"/>
  <p:tag name="KSO_WM_SLIDE_ITEM_CNT" val="2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TEMPLATE_CATEGORY" val="custom"/>
  <p:tag name="KSO_WM_TEMPLATE_INDEX" val="20187308"/>
  <p:tag name="KSO_WM_UNIT_TYPE" val="e"/>
  <p:tag name="KSO_WM_UNIT_INDEX" val="1"/>
  <p:tag name="KSO_WM_UNIT_ID" val="custom20187308_3*e*1"/>
  <p:tag name="KSO_WM_UNIT_LAYERLEVEL" val="1"/>
  <p:tag name="KSO_WM_UNIT_VALUE" val="1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01"/>
</p:tagLst>
</file>

<file path=ppt/tags/tag28.xml><?xml version="1.0" encoding="utf-8"?>
<p:tagLst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3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"/>
</p:tagLst>
</file>

<file path=ppt/tags/tag29.xml><?xml version="1.0" encoding="utf-8"?>
<p:tagLst xmlns:p="http://schemas.openxmlformats.org/presentationml/2006/main">
  <p:tag name="KSO_WM_SLIDE_ID" val="custom20187308_3"/>
  <p:tag name="KSO_WM_SLIDE_TYPE" val="sectionTitle"/>
  <p:tag name="KSO_WM_SLIDE_SUBTYPE" val="pureTxt"/>
  <p:tag name="KSO_WM_SLIDE_ITEM_CNT" val="2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7.xml><?xml version="1.0" encoding="utf-8"?>
<p:tagLst xmlns:p="http://schemas.openxmlformats.org/presentationml/2006/main">
  <p:tag name="KSO_WM_TEMPLATE_CATEGORY" val="custom"/>
  <p:tag name="KSO_WM_TEMPLATE_INDEX" val="20187308"/>
  <p:tag name="KSO_WM_UNIT_TYPE" val="e"/>
  <p:tag name="KSO_WM_UNIT_INDEX" val="1"/>
  <p:tag name="KSO_WM_UNIT_ID" val="custom20187308_3*e*1"/>
  <p:tag name="KSO_WM_UNIT_LAYERLEVEL" val="1"/>
  <p:tag name="KSO_WM_UNIT_VALUE" val="1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01"/>
</p:tagLst>
</file>

<file path=ppt/tags/tag38.xml><?xml version="1.0" encoding="utf-8"?>
<p:tagLst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3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"/>
</p:tagLst>
</file>

<file path=ppt/tags/tag39.xml><?xml version="1.0" encoding="utf-8"?>
<p:tagLst xmlns:p="http://schemas.openxmlformats.org/presentationml/2006/main">
  <p:tag name="KSO_WM_SLIDE_ID" val="custom20187308_3"/>
  <p:tag name="KSO_WM_SLIDE_TYPE" val="sectionTitle"/>
  <p:tag name="KSO_WM_SLIDE_SUBTYPE" val="pureTxt"/>
  <p:tag name="KSO_WM_SLIDE_ITEM_CNT" val="2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8.xml><?xml version="1.0" encoding="utf-8"?>
<p:tagLst xmlns:p="http://schemas.openxmlformats.org/presentationml/2006/main">
  <p:tag name="KSO_WM_TEMPLATE_CATEGORY" val="custom"/>
  <p:tag name="KSO_WM_TEMPLATE_INDEX" val="20187308"/>
  <p:tag name="KSO_WM_UNIT_TYPE" val="e"/>
  <p:tag name="KSO_WM_UNIT_INDEX" val="1"/>
  <p:tag name="KSO_WM_UNIT_ID" val="custom20187308_3*e*1"/>
  <p:tag name="KSO_WM_UNIT_LAYERLEVEL" val="1"/>
  <p:tag name="KSO_WM_UNIT_VALUE" val="1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01"/>
</p:tagLst>
</file>

<file path=ppt/tags/tag49.xml><?xml version="1.0" encoding="utf-8"?>
<p:tagLst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3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0.xml><?xml version="1.0" encoding="utf-8"?>
<p:tagLst xmlns:p="http://schemas.openxmlformats.org/presentationml/2006/main">
  <p:tag name="KSO_WM_SLIDE_ID" val="custom20187308_3"/>
  <p:tag name="KSO_WM_SLIDE_TYPE" val="sectionTitle"/>
  <p:tag name="KSO_WM_SLIDE_SUBTYPE" val="pureTxt"/>
  <p:tag name="KSO_WM_SLIDE_ITEM_CNT" val="2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5.xml><?xml version="1.0" encoding="utf-8"?>
<p:tagLst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15*a*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ANKS"/>
</p:tagLst>
</file>

<file path=ppt/tags/tag56.xml><?xml version="1.0" encoding="utf-8"?>
<p:tagLst xmlns:p="http://schemas.openxmlformats.org/presentationml/2006/main">
  <p:tag name="KSO_WM_SLIDE_ID" val="custom20187308_15"/>
  <p:tag name="KSO_WM_SLIDE_TYPE" val="endPage"/>
  <p:tag name="KSO_WM_SLIDE_SUBTYPE" val="pureTxt"/>
  <p:tag name="KSO_WM_SLIDE_ITEM_CNT" val="1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6.xml><?xml version="1.0" encoding="utf-8"?>
<p:tagLst xmlns:p="http://schemas.openxmlformats.org/presentationml/2006/main">
  <p:tag name="KSO_WM_TEMPLATE_CATEGORY" val="custom"/>
  <p:tag name="KSO_WM_TEMPLATE_INDEX" val="20187308"/>
  <p:tag name="KSO_WM_UNIT_TYPE" val="e"/>
  <p:tag name="KSO_WM_UNIT_INDEX" val="1"/>
  <p:tag name="KSO_WM_UNIT_ID" val="custom20187308_3*e*1"/>
  <p:tag name="KSO_WM_UNIT_LAYERLEVEL" val="1"/>
  <p:tag name="KSO_WM_UNIT_VALUE" val="1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01"/>
</p:tagLst>
</file>

<file path=ppt/tags/tag7.xml><?xml version="1.0" encoding="utf-8"?>
<p:tagLst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3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"/>
</p:tagLst>
</file>

<file path=ppt/tags/tag8.xml><?xml version="1.0" encoding="utf-8"?>
<p:tagLst xmlns:p="http://schemas.openxmlformats.org/presentationml/2006/main">
  <p:tag name="KSO_WM_SLIDE_ID" val="custom20187308_3"/>
  <p:tag name="KSO_WM_SLIDE_TYPE" val="sectionTitle"/>
  <p:tag name="KSO_WM_SLIDE_SUBTYPE" val="pureTxt"/>
  <p:tag name="KSO_WM_SLIDE_ITEM_CNT" val="2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7199</Words>
  <Application>WPS 演示</Application>
  <PresentationFormat>宽屏</PresentationFormat>
  <Paragraphs>419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Arial Unicode MS</vt:lpstr>
      <vt:lpstr>Calibri</vt:lpstr>
      <vt:lpstr>BatangChe</vt:lpstr>
      <vt:lpstr>Segoe Print</vt:lpstr>
      <vt:lpstr>Office 主题​​</vt:lpstr>
      <vt:lpstr>Equation.KSEE3</vt:lpstr>
      <vt:lpstr>NOIP图论算法总结</vt:lpstr>
      <vt:lpstr>主要内容</vt:lpstr>
      <vt:lpstr>拓扑图及拓扑排序</vt:lpstr>
      <vt:lpstr>有向无环图</vt:lpstr>
      <vt:lpstr>拓扑排序</vt:lpstr>
      <vt:lpstr>基于队列优化的拓扑排序</vt:lpstr>
      <vt:lpstr>基于拓扑图的动态规划</vt:lpstr>
      <vt:lpstr>判定图中是否存在环</vt:lpstr>
      <vt:lpstr>欧拉图相关</vt:lpstr>
      <vt:lpstr>欧拉路径及回路</vt:lpstr>
      <vt:lpstr>欧拉路径、回路判定方法</vt:lpstr>
      <vt:lpstr>DFS求欧拉路径</vt:lpstr>
      <vt:lpstr>树相关问题</vt:lpstr>
      <vt:lpstr>树</vt:lpstr>
      <vt:lpstr>树的遍历</vt:lpstr>
      <vt:lpstr>重心&amp;直径</vt:lpstr>
      <vt:lpstr>最近公共祖先</vt:lpstr>
      <vt:lpstr>生成树相关问题</vt:lpstr>
      <vt:lpstr>生成树</vt:lpstr>
      <vt:lpstr>Kruskal算法</vt:lpstr>
      <vt:lpstr>Prim算法</vt:lpstr>
      <vt:lpstr>基于堆优化的Prim算法</vt:lpstr>
      <vt:lpstr>增量最小生成树</vt:lpstr>
      <vt:lpstr>任意点对的最小瓶颈路</vt:lpstr>
      <vt:lpstr>次小生成树</vt:lpstr>
      <vt:lpstr>最短路相关问题</vt:lpstr>
      <vt:lpstr>定义及性质</vt:lpstr>
      <vt:lpstr>Floyd算法</vt:lpstr>
      <vt:lpstr>Floyd算法求最小环</vt:lpstr>
      <vt:lpstr>三角不等式&amp;松弛操作</vt:lpstr>
      <vt:lpstr>基于堆优化的Dijkstra算法</vt:lpstr>
      <vt:lpstr>SPFA算法</vt:lpstr>
      <vt:lpstr>SPFA算法复杂度</vt:lpstr>
      <vt:lpstr>差分约束系统</vt:lpstr>
      <vt:lpstr>图的联通性相关问题</vt:lpstr>
      <vt:lpstr>有向图强联通分量</vt:lpstr>
      <vt:lpstr>无向图点双、边双、割边、割点</vt:lpstr>
      <vt:lpstr>Tarjan算法求强联通分量、边双</vt:lpstr>
      <vt:lpstr>Tarjan算法求割点、割边、点双</vt:lpstr>
      <vt:lpstr>Thanks GL&amp;HF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可乐鸡翅</cp:lastModifiedBy>
  <cp:revision>54</cp:revision>
  <dcterms:created xsi:type="dcterms:W3CDTF">2018-10-28T01:49:00Z</dcterms:created>
  <dcterms:modified xsi:type="dcterms:W3CDTF">2018-11-06T08:26:57Z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2052-10.1.0.7565</vt:lpwstr>
  </property>
</Properties>
</file>