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2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C8DD04-BC25-4E7E-A192-326A1E2DA319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3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440" y="72"/>
      </p:cViewPr>
      <p:guideLst>
        <p:guide orient="horz" pos="213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2019/7/17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iff"/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NOIP</a:t>
            </a:r>
            <a:r>
              <a:rPr lang="zh-CN" altLang="en-US" dirty="0"/>
              <a:t>数学相关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			----</a:t>
            </a:r>
            <a:r>
              <a:rPr lang="zh-CN" altLang="en-US" dirty="0"/>
              <a:t>绍兴一中 </a:t>
            </a:r>
            <a:r>
              <a:rPr lang="en-US" altLang="zh-CN" dirty="0" err="1"/>
              <a:t>Hzyoi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斯特林数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无符号第一类斯特林数表示将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dirty="0"/>
                  <a:t>个不同元素构成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/>
                      </a:rPr>
                      <m:t>𝑚</m:t>
                    </m:r>
                  </m:oMath>
                </a14:m>
                <a:r>
                  <a:rPr lang="zh-CN" altLang="en-US" dirty="0"/>
                  <a:t>个圆排列的数目。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>
                            <a:latin typeface="Cambria Math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/>
                          </a:rPr>
                          <m:t>𝑛</m:t>
                        </m:r>
                        <m:r>
                          <a:rPr lang="en-US" altLang="zh-CN">
                            <a:latin typeface="Cambria Math"/>
                          </a:rPr>
                          <m:t>+1,</m:t>
                        </m:r>
                        <m:r>
                          <a:rPr lang="en-US" altLang="zh-CN">
                            <a:latin typeface="Cambria Math"/>
                          </a:rPr>
                          <m:t>𝑚</m:t>
                        </m:r>
                      </m:e>
                    </m:d>
                    <m:r>
                      <a:rPr lang="en-US" altLang="zh-CN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>
                            <a:latin typeface="Cambria Math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/>
                          </a:rPr>
                          <m:t>𝑛</m:t>
                        </m:r>
                        <m:r>
                          <a:rPr lang="en-US" altLang="zh-CN">
                            <a:latin typeface="Cambria Math"/>
                          </a:rPr>
                          <m:t>,</m:t>
                        </m:r>
                        <m:r>
                          <a:rPr lang="en-US" altLang="zh-CN">
                            <a:latin typeface="Cambria Math"/>
                          </a:rPr>
                          <m:t>𝑚</m:t>
                        </m:r>
                        <m:r>
                          <a:rPr lang="en-US" altLang="zh-CN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altLang="zh-CN">
                        <a:latin typeface="Cambria Math"/>
                      </a:rPr>
                      <m:t>+</m:t>
                    </m:r>
                    <m:r>
                      <a:rPr lang="en-US" altLang="zh-CN">
                        <a:latin typeface="Cambria Math"/>
                      </a:rPr>
                      <m:t>𝑛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>
                            <a:latin typeface="Cambria Math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/>
                          </a:rPr>
                          <m:t>𝑛</m:t>
                        </m:r>
                        <m:r>
                          <a:rPr lang="en-US" altLang="zh-CN">
                            <a:latin typeface="Cambria Math"/>
                          </a:rPr>
                          <m:t>,</m:t>
                        </m:r>
                        <m:r>
                          <a:rPr lang="en-US" altLang="zh-CN"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dirty="0"/>
                  <a:t> (n*</a:t>
                </a:r>
                <a:r>
                  <a:rPr lang="en-US" altLang="zh-CN" dirty="0" err="1"/>
                  <a:t>s_u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n,m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表示选一个元素把</a:t>
                </a:r>
                <a:r>
                  <a:rPr lang="en-US" altLang="zh-CN"/>
                  <a:t>n+1</a:t>
                </a:r>
                <a:r>
                  <a:rPr lang="zh-CN" altLang="en-US"/>
                  <a:t>插到该元素后面去</a:t>
                </a:r>
                <a:endParaRPr lang="en-US" altLang="zh-CN" dirty="0"/>
              </a:p>
              <a:p>
                <a:r>
                  <a:rPr lang="zh-CN" altLang="en-US" dirty="0"/>
                  <a:t>第二类斯特林数实际上是集合的一个分拆，表示将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dirty="0"/>
                  <a:t>个不同的元素分拆成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/>
                      </a:rPr>
                      <m:t>𝑚</m:t>
                    </m:r>
                  </m:oMath>
                </a14:m>
                <a:r>
                  <a:rPr lang="zh-CN" altLang="en-US" dirty="0"/>
                  <a:t>个集合的方案数，记为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/>
                          </a:rPr>
                          <m:t>𝑛</m:t>
                        </m:r>
                        <m:r>
                          <a:rPr lang="en-US" altLang="zh-CN">
                            <a:latin typeface="Cambria Math"/>
                          </a:rPr>
                          <m:t>,</m:t>
                        </m:r>
                        <m:r>
                          <a:rPr lang="en-US" altLang="zh-CN"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第二类斯特林数的推导和第一类斯特林数类似，可以从定义出发考虑第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/>
                      </a:rPr>
                      <m:t>𝑛</m:t>
                    </m:r>
                    <m:r>
                      <a:rPr lang="en-US" altLang="zh-CN" dirty="0">
                        <a:latin typeface="Cambria Math"/>
                      </a:rPr>
                      <m:t>+1</m:t>
                    </m:r>
                  </m:oMath>
                </a14:m>
                <a:r>
                  <a:rPr lang="zh-CN" altLang="en-US" dirty="0"/>
                  <a:t>个元素的情况：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/>
                          </a:rPr>
                          <m:t>𝑛</m:t>
                        </m:r>
                        <m:r>
                          <a:rPr lang="en-US" altLang="zh-CN">
                            <a:latin typeface="Cambria Math"/>
                          </a:rPr>
                          <m:t>+1,</m:t>
                        </m:r>
                        <m:r>
                          <a:rPr lang="en-US" altLang="zh-CN">
                            <a:latin typeface="Cambria Math"/>
                          </a:rPr>
                          <m:t>𝑚</m:t>
                        </m:r>
                      </m:e>
                    </m:d>
                    <m:r>
                      <a:rPr lang="en-US" altLang="zh-CN">
                        <a:latin typeface="Cambria Math"/>
                      </a:rPr>
                      <m:t>=</m:t>
                    </m:r>
                    <m:r>
                      <a:rPr lang="en-US" altLang="zh-CN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/>
                          </a:rPr>
                          <m:t>𝑛</m:t>
                        </m:r>
                        <m:r>
                          <a:rPr lang="en-US" altLang="zh-CN">
                            <a:latin typeface="Cambria Math"/>
                          </a:rPr>
                          <m:t>,</m:t>
                        </m:r>
                        <m:r>
                          <a:rPr lang="en-US" altLang="zh-CN">
                            <a:latin typeface="Cambria Math"/>
                          </a:rPr>
                          <m:t>𝑚</m:t>
                        </m:r>
                        <m:r>
                          <a:rPr lang="en-US" altLang="zh-CN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altLang="zh-CN">
                        <a:latin typeface="Cambria Math"/>
                      </a:rPr>
                      <m:t>+</m:t>
                    </m:r>
                    <m:r>
                      <a:rPr lang="en-US" altLang="zh-CN">
                        <a:latin typeface="Cambria Math"/>
                      </a:rPr>
                      <m:t>𝑚𝑆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/>
                          </a:rPr>
                          <m:t>𝑛</m:t>
                        </m:r>
                        <m:r>
                          <a:rPr lang="en-US" altLang="zh-CN">
                            <a:latin typeface="Cambria Math"/>
                          </a:rPr>
                          <m:t>,</m:t>
                        </m:r>
                        <m:r>
                          <a:rPr lang="en-US" altLang="zh-CN"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2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斯特林数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dirty="0"/>
                  <a:t>把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dirty="0"/>
                  <a:t>个不同的球，放入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/>
                      </a:rPr>
                      <m:t>𝑚</m:t>
                    </m:r>
                  </m:oMath>
                </a14:m>
                <a:r>
                  <a:rPr lang="zh-CN" altLang="en-US" dirty="0"/>
                  <a:t>个无区别的盒子，不允许盒子为空：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/>
                          </a:rPr>
                          <m:t>𝑛</m:t>
                        </m:r>
                        <m:r>
                          <a:rPr lang="en-US" altLang="zh-CN">
                            <a:latin typeface="Cambria Math"/>
                          </a:rPr>
                          <m:t>,</m:t>
                        </m:r>
                        <m:r>
                          <a:rPr lang="en-US" altLang="zh-CN"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dirty="0"/>
                  <a:t>把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dirty="0"/>
                  <a:t>个不同的球，放入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/>
                      </a:rPr>
                      <m:t>𝑚</m:t>
                    </m:r>
                  </m:oMath>
                </a14:m>
                <a:r>
                  <a:rPr lang="zh-CN" altLang="en-US" dirty="0"/>
                  <a:t>个有区别的盒子，不允许盒子为空：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𝑚</m:t>
                    </m:r>
                    <m:r>
                      <a:rPr lang="en-US" altLang="zh-CN">
                        <a:latin typeface="Cambria Math"/>
                      </a:rPr>
                      <m:t>!</m:t>
                    </m:r>
                    <m:r>
                      <a:rPr lang="en-US" altLang="zh-CN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/>
                          </a:rPr>
                          <m:t>𝑛</m:t>
                        </m:r>
                        <m:r>
                          <a:rPr lang="en-US" altLang="zh-CN">
                            <a:latin typeface="Cambria Math"/>
                          </a:rPr>
                          <m:t>,</m:t>
                        </m:r>
                        <m:r>
                          <a:rPr lang="en-US" altLang="zh-CN"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dirty="0"/>
                  <a:t>把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dirty="0"/>
                  <a:t>个不同的球，放入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/>
                      </a:rPr>
                      <m:t>𝑚</m:t>
                    </m:r>
                  </m:oMath>
                </a14:m>
                <a:r>
                  <a:rPr lang="zh-CN" altLang="en-US" dirty="0"/>
                  <a:t>个无区别的盒子，允许盒子为空：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>
                            <a:latin typeface="Cambria Math"/>
                          </a:rPr>
                          <m:t>𝑘</m:t>
                        </m:r>
                        <m:r>
                          <a:rPr lang="en-US" altLang="zh-CN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zh-CN">
                            <a:latin typeface="Cambria Math"/>
                          </a:rPr>
                          <m:t>𝑚</m:t>
                        </m:r>
                      </m:sup>
                      <m:e>
                        <m:r>
                          <a:rPr lang="en-US" altLang="zh-CN">
                            <a:latin typeface="Cambria Math"/>
                          </a:rPr>
                          <m:t>𝑆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e>
                    </m:nary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dirty="0"/>
                  <a:t>把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dirty="0"/>
                  <a:t>个不同的球，放入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/>
                      </a:rPr>
                      <m:t>𝑚</m:t>
                    </m:r>
                  </m:oMath>
                </a14:m>
                <a:r>
                  <a:rPr lang="zh-CN" altLang="en-US" dirty="0"/>
                  <a:t>个有区别的盒子，允许盒子为空：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>
                            <a:latin typeface="Cambria Math"/>
                          </a:rPr>
                          <m:t>𝑘</m:t>
                        </m:r>
                        <m:r>
                          <a:rPr lang="en-US" altLang="zh-CN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zh-CN">
                            <a:latin typeface="Cambria Math"/>
                          </a:rPr>
                          <m:t>𝑚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>
                                <a:latin typeface="Cambria Math"/>
                              </a:rPr>
                              <m:t>𝑚</m:t>
                            </m:r>
                          </m:sub>
                          <m:sup>
                            <m:r>
                              <a:rPr lang="en-US" altLang="zh-CN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  <m:r>
                          <a:rPr lang="en-US" altLang="zh-CN">
                            <a:latin typeface="Cambria Math"/>
                          </a:rPr>
                          <m:t>𝑆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e>
                    </m:nary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40" t="-1144" r="-47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Gcd&amp;Lcm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最大公约数</a:t>
            </a:r>
            <a:r>
              <a:rPr lang="en-US" altLang="zh-CN" dirty="0"/>
              <a:t>&amp;</a:t>
            </a:r>
            <a:r>
              <a:rPr lang="zh-CN" altLang="en-US" dirty="0"/>
              <a:t>最小公倍数</a:t>
            </a:r>
            <a:endParaRPr lang="en-US" altLang="zh-CN" dirty="0"/>
          </a:p>
          <a:p>
            <a:r>
              <a:rPr lang="en-US" altLang="zh-CN" dirty="0"/>
              <a:t>lcm(</a:t>
            </a:r>
            <a:r>
              <a:rPr lang="en-US" altLang="zh-CN" dirty="0" err="1"/>
              <a:t>x,y</a:t>
            </a:r>
            <a:r>
              <a:rPr lang="en-US" altLang="zh-CN" dirty="0"/>
              <a:t>)=x*y/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)=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-x)</a:t>
            </a:r>
          </a:p>
          <a:p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)=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x,y%x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一个数对一个小于它的数取模后至少缩小一半</a:t>
            </a:r>
            <a:endParaRPr lang="en-US" altLang="zh-CN" dirty="0"/>
          </a:p>
          <a:p>
            <a:r>
              <a:rPr lang="zh-CN" altLang="en-US" dirty="0"/>
              <a:t>所以用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)=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y%x,x</a:t>
            </a:r>
            <a:r>
              <a:rPr lang="en-US" altLang="zh-CN" dirty="0"/>
              <a:t>)</a:t>
            </a:r>
            <a:r>
              <a:rPr lang="zh-CN" altLang="en-US" dirty="0"/>
              <a:t>递归，复杂度为</a:t>
            </a:r>
            <a:r>
              <a:rPr lang="en-US" altLang="zh-CN" dirty="0"/>
              <a:t>log</a:t>
            </a:r>
          </a:p>
          <a:p>
            <a:r>
              <a:rPr lang="zh-CN" altLang="en-US" dirty="0"/>
              <a:t>边界为</a:t>
            </a:r>
            <a:r>
              <a:rPr lang="en-US" altLang="zh-CN" dirty="0"/>
              <a:t>x=0</a:t>
            </a:r>
            <a:r>
              <a:rPr lang="zh-CN" altLang="en-US" dirty="0"/>
              <a:t>时，</a:t>
            </a:r>
            <a:r>
              <a:rPr lang="en-US" altLang="zh-CN" dirty="0" err="1"/>
              <a:t>gcd</a:t>
            </a:r>
            <a:r>
              <a:rPr lang="en-US" altLang="zh-CN" dirty="0"/>
              <a:t>=y</a:t>
            </a:r>
          </a:p>
          <a:p>
            <a:r>
              <a:rPr lang="zh-CN" altLang="en-US" dirty="0"/>
              <a:t>这就是欧几里得算法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拓展欧几里得算法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求形似</a:t>
            </a:r>
            <a:r>
              <a:rPr lang="en-US" altLang="zh-CN" dirty="0" err="1"/>
              <a:t>ax+by</a:t>
            </a:r>
            <a:r>
              <a:rPr lang="en-US" altLang="zh-CN" dirty="0"/>
              <a:t>=c</a:t>
            </a:r>
            <a:r>
              <a:rPr lang="zh-CN" altLang="en-US" dirty="0"/>
              <a:t>的方程的整数解</a:t>
            </a:r>
            <a:endParaRPr lang="en-US" altLang="zh-CN" dirty="0"/>
          </a:p>
          <a:p>
            <a:r>
              <a:rPr lang="zh-CN" altLang="en-US" dirty="0"/>
              <a:t>裴蜀定理</a:t>
            </a:r>
          </a:p>
          <a:p>
            <a:pPr lvl="1"/>
            <a:r>
              <a:rPr lang="en-US" altLang="zh-CN" dirty="0" err="1"/>
              <a:t>gcd</a:t>
            </a:r>
            <a:r>
              <a:rPr lang="en-US" altLang="zh-CN" dirty="0"/>
              <a:t>(a, b)\</a:t>
            </a:r>
            <a:r>
              <a:rPr lang="en-US" altLang="zh-CN" dirty="0" err="1"/>
              <a:t>ax+by</a:t>
            </a:r>
            <a:endParaRPr lang="en-US" altLang="zh-CN" dirty="0"/>
          </a:p>
          <a:p>
            <a:pPr lvl="1"/>
            <a:r>
              <a:rPr lang="zh-CN" altLang="en-US" dirty="0"/>
              <a:t>且一定存在</a:t>
            </a:r>
            <a:r>
              <a:rPr lang="en-US" altLang="zh-CN" dirty="0" err="1"/>
              <a:t>x,y</a:t>
            </a:r>
            <a:r>
              <a:rPr lang="zh-CN" altLang="en-US" dirty="0"/>
              <a:t>使得</a:t>
            </a:r>
            <a:r>
              <a:rPr lang="en-US" altLang="zh-CN" dirty="0" err="1"/>
              <a:t>ax+by</a:t>
            </a:r>
            <a:r>
              <a:rPr lang="en-US" altLang="zh-CN" dirty="0"/>
              <a:t>=</a:t>
            </a:r>
            <a:r>
              <a:rPr lang="en-US" altLang="zh-CN" dirty="0" err="1"/>
              <a:t>gcd</a:t>
            </a:r>
            <a:r>
              <a:rPr lang="en-US" altLang="zh-CN" dirty="0"/>
              <a:t>(a, b)</a:t>
            </a:r>
          </a:p>
          <a:p>
            <a:pPr lvl="1"/>
            <a:r>
              <a:rPr lang="zh-CN" altLang="en-US" dirty="0"/>
              <a:t>所以如果方程存在解，必定有</a:t>
            </a:r>
            <a:r>
              <a:rPr lang="en-US" altLang="zh-CN" dirty="0" err="1"/>
              <a:t>gcd</a:t>
            </a:r>
            <a:r>
              <a:rPr lang="en-US" altLang="zh-CN" dirty="0"/>
              <a:t>(a, b)\c</a:t>
            </a:r>
          </a:p>
          <a:p>
            <a:r>
              <a:rPr lang="zh-CN" altLang="en-US" dirty="0"/>
              <a:t>我们只考虑</a:t>
            </a:r>
            <a:r>
              <a:rPr lang="en-US" altLang="zh-CN" dirty="0" err="1"/>
              <a:t>ax+by</a:t>
            </a:r>
            <a:r>
              <a:rPr lang="en-US" altLang="zh-CN" dirty="0"/>
              <a:t>=(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  <a:r>
              <a:rPr lang="zh-CN" altLang="en-US" dirty="0"/>
              <a:t>，然后把解乘上</a:t>
            </a:r>
            <a:r>
              <a:rPr lang="en-US" altLang="zh-CN" dirty="0"/>
              <a:t>c/(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  <a:r>
              <a:rPr lang="zh-CN" altLang="en-US" dirty="0"/>
              <a:t>即可</a:t>
            </a:r>
          </a:p>
          <a:p>
            <a:r>
              <a:rPr lang="zh-CN" altLang="en-US" dirty="0"/>
              <a:t>设</a:t>
            </a:r>
            <a:r>
              <a:rPr lang="en-US" altLang="zh-CN" dirty="0"/>
              <a:t>A=b</a:t>
            </a:r>
            <a:r>
              <a:rPr lang="zh-CN" altLang="en-US" dirty="0"/>
              <a:t>，</a:t>
            </a:r>
            <a:r>
              <a:rPr lang="en-US" altLang="zh-CN" dirty="0"/>
              <a:t>B=</a:t>
            </a:r>
            <a:r>
              <a:rPr lang="en-US" altLang="zh-CN" dirty="0" err="1"/>
              <a:t>a%b</a:t>
            </a:r>
            <a:endParaRPr lang="en-US" altLang="zh-CN" dirty="0"/>
          </a:p>
          <a:p>
            <a:r>
              <a:rPr lang="zh-CN" altLang="en-US" dirty="0"/>
              <a:t>那么我们先考虑方程</a:t>
            </a:r>
            <a:r>
              <a:rPr lang="en-US" altLang="zh-CN" dirty="0" err="1"/>
              <a:t>Ax'+By</a:t>
            </a:r>
            <a:r>
              <a:rPr lang="en-US" altLang="zh-CN" dirty="0"/>
              <a:t>'=(A,B)</a:t>
            </a:r>
          </a:p>
          <a:p>
            <a:r>
              <a:rPr lang="zh-CN" altLang="en-US" dirty="0"/>
              <a:t>也就是方程</a:t>
            </a:r>
            <a:r>
              <a:rPr lang="en-US" altLang="zh-CN" dirty="0" err="1"/>
              <a:t>bx</a:t>
            </a:r>
            <a:r>
              <a:rPr lang="en-US" altLang="zh-CN" dirty="0"/>
              <a:t>'+(</a:t>
            </a:r>
            <a:r>
              <a:rPr lang="en-US" altLang="zh-CN" dirty="0" err="1"/>
              <a:t>a%b</a:t>
            </a:r>
            <a:r>
              <a:rPr lang="en-US" altLang="zh-CN" dirty="0"/>
              <a:t>)y'=(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假设</a:t>
            </a:r>
            <a:r>
              <a:rPr lang="en-US" altLang="zh-CN" dirty="0"/>
              <a:t>ALB</a:t>
            </a:r>
            <a:r>
              <a:rPr lang="zh-CN" altLang="en-US" dirty="0"/>
              <a:t>已经帮我们解出了这个方程，那么怎么从</a:t>
            </a:r>
            <a:r>
              <a:rPr lang="en-US" altLang="zh-CN" dirty="0"/>
              <a:t>x'</a:t>
            </a:r>
            <a:r>
              <a:rPr lang="zh-CN" altLang="en-US" dirty="0"/>
              <a:t>，</a:t>
            </a:r>
            <a:r>
              <a:rPr lang="en-US" altLang="zh-CN" dirty="0"/>
              <a:t>y'</a:t>
            </a:r>
            <a:r>
              <a:rPr lang="zh-CN" altLang="en-US" dirty="0"/>
              <a:t>推算出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呢？</a:t>
            </a:r>
            <a:endParaRPr lang="en-US" altLang="zh-CN" dirty="0"/>
          </a:p>
          <a:p>
            <a:r>
              <a:rPr lang="zh-CN" altLang="en-US" dirty="0"/>
              <a:t>来做一下</a:t>
            </a:r>
            <a:r>
              <a:rPr lang="zh-CN" altLang="en-US" strike="sngStrike" dirty="0">
                <a:solidFill>
                  <a:schemeClr val="tx1"/>
                </a:solidFill>
                <a:uFillTx/>
              </a:rPr>
              <a:t>小学</a:t>
            </a:r>
            <a:r>
              <a:rPr lang="zh-CN" altLang="en-US" dirty="0"/>
              <a:t>初一数学题，化一化发现</a:t>
            </a:r>
            <a:r>
              <a:rPr lang="en-US" altLang="zh-CN" dirty="0" err="1"/>
              <a:t>ay'+b</a:t>
            </a:r>
            <a:r>
              <a:rPr lang="en-US" altLang="zh-CN" dirty="0"/>
              <a:t>(x'-a/b*y')=(a, b)</a:t>
            </a:r>
          </a:p>
          <a:p>
            <a:r>
              <a:rPr lang="zh-CN" altLang="en-US" dirty="0"/>
              <a:t>所以</a:t>
            </a:r>
            <a:r>
              <a:rPr lang="en-US" altLang="zh-CN" dirty="0"/>
              <a:t>x=y', y=x'-a/b*y'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素数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一个素数是它的约数只有它本身和</a:t>
            </a:r>
            <a:r>
              <a:rPr lang="en-US" altLang="zh-CN" dirty="0"/>
              <a:t>1</a:t>
            </a:r>
            <a:r>
              <a:rPr lang="zh-CN" altLang="en-US" dirty="0"/>
              <a:t>两个的数</a:t>
            </a:r>
            <a:endParaRPr lang="en-US" altLang="zh-CN" dirty="0"/>
          </a:p>
          <a:p>
            <a:r>
              <a:rPr lang="zh-CN" altLang="en-US" dirty="0"/>
              <a:t>一般</a:t>
            </a:r>
            <a:r>
              <a:rPr lang="en-US" altLang="zh-CN" dirty="0"/>
              <a:t>1</a:t>
            </a:r>
            <a:r>
              <a:rPr lang="zh-CN" altLang="en-US" dirty="0"/>
              <a:t>不认为是素数</a:t>
            </a:r>
            <a:endParaRPr lang="en-US" altLang="zh-CN" dirty="0"/>
          </a:p>
          <a:p>
            <a:r>
              <a:rPr lang="zh-CN" altLang="en-US" dirty="0"/>
              <a:t>素数有无穷多个</a:t>
            </a:r>
            <a:endParaRPr lang="en-US" altLang="zh-CN" dirty="0"/>
          </a:p>
          <a:p>
            <a:r>
              <a:rPr lang="zh-CN" altLang="en-US" dirty="0"/>
              <a:t>判断一个数是否是素数朴素可以做到</a:t>
            </a:r>
            <a:r>
              <a:rPr lang="en-US" altLang="zh-CN" dirty="0"/>
              <a:t>O(</a:t>
            </a:r>
            <a:r>
              <a:rPr lang="en-US" altLang="zh-CN" dirty="0" err="1"/>
              <a:t>sqrt</a:t>
            </a:r>
            <a:r>
              <a:rPr lang="en-US" altLang="zh-CN" dirty="0"/>
              <a:t>(n))</a:t>
            </a:r>
          </a:p>
          <a:p>
            <a:r>
              <a:rPr lang="zh-CN" altLang="en-US" dirty="0"/>
              <a:t>关于现在常用的</a:t>
            </a:r>
            <a:r>
              <a:rPr lang="en-US" altLang="zh-CN" dirty="0"/>
              <a:t>Miller–Rabin</a:t>
            </a:r>
            <a:r>
              <a:rPr lang="zh-CN" altLang="en-US" dirty="0"/>
              <a:t>算法，</a:t>
            </a:r>
            <a:r>
              <a:rPr lang="en-US" altLang="zh-CN" dirty="0"/>
              <a:t>NOIP</a:t>
            </a:r>
            <a:r>
              <a:rPr lang="zh-CN" altLang="en-US" dirty="0"/>
              <a:t>一般用不到</a:t>
            </a:r>
            <a:endParaRPr lang="en-US" altLang="zh-CN" dirty="0"/>
          </a:p>
          <a:p>
            <a:r>
              <a:rPr lang="zh-CN" altLang="en-US" dirty="0"/>
              <a:t>大家有兴趣的话我提一下</a:t>
            </a:r>
            <a:endParaRPr lang="en-US" altLang="zh-CN" dirty="0"/>
          </a:p>
          <a:p>
            <a:r>
              <a:rPr lang="zh-CN" altLang="en-US" dirty="0"/>
              <a:t>如果要求</a:t>
            </a:r>
            <a:r>
              <a:rPr lang="en-US" altLang="zh-CN" dirty="0"/>
              <a:t>1~n</a:t>
            </a:r>
            <a:r>
              <a:rPr lang="zh-CN" altLang="en-US" dirty="0"/>
              <a:t>以内所有的素数呢</a:t>
            </a:r>
            <a:endParaRPr lang="en-US" altLang="zh-CN" dirty="0"/>
          </a:p>
          <a:p>
            <a:pPr lvl="0"/>
            <a:r>
              <a:rPr lang="zh-CN" altLang="en-US" dirty="0"/>
              <a:t>埃拉托斯特尼筛法</a:t>
            </a:r>
          </a:p>
          <a:p>
            <a:pPr lvl="0"/>
            <a:r>
              <a:rPr lang="zh-CN" altLang="en-US" dirty="0"/>
              <a:t>从小到大枚举数，把它的倍数筛去</a:t>
            </a:r>
            <a:endParaRPr lang="en-US" altLang="zh-CN" dirty="0"/>
          </a:p>
          <a:p>
            <a:pPr lvl="0"/>
            <a:r>
              <a:rPr lang="zh-CN" altLang="en-US" dirty="0"/>
              <a:t>这个的复杂度是经典的调和级数</a:t>
            </a:r>
            <a:endParaRPr lang="en-US" altLang="zh-CN" dirty="0"/>
          </a:p>
          <a:p>
            <a:r>
              <a:rPr lang="zh-CN" altLang="en-US" dirty="0"/>
              <a:t>如果从小到大枚举数，把它的倍数筛去</a:t>
            </a:r>
            <a:r>
              <a:rPr lang="en-US" altLang="zh-CN" dirty="0">
                <a:sym typeface="+mn-ea"/>
              </a:rPr>
              <a:t>O(</a:t>
            </a:r>
            <a:r>
              <a:rPr lang="en-US" altLang="zh-CN" dirty="0" err="1">
                <a:sym typeface="+mn-ea"/>
              </a:rPr>
              <a:t>nloglogn</a:t>
            </a:r>
            <a:r>
              <a:rPr lang="en-US" altLang="zh-CN" dirty="0">
                <a:sym typeface="+mn-ea"/>
              </a:rPr>
              <a:t>)</a:t>
            </a:r>
          </a:p>
          <a:p>
            <a:r>
              <a:rPr lang="zh-CN" altLang="en-US" dirty="0"/>
              <a:t>因为</a:t>
            </a:r>
            <a:r>
              <a:rPr lang="en-US" altLang="zh-CN" dirty="0"/>
              <a:t>n</a:t>
            </a:r>
            <a:r>
              <a:rPr lang="zh-CN" altLang="en-US" dirty="0"/>
              <a:t>以内的素数个数为</a:t>
            </a:r>
            <a:r>
              <a:rPr lang="en-US" altLang="zh-CN" dirty="0">
                <a:sym typeface="+mn-ea"/>
              </a:rPr>
              <a:t>O(n/</a:t>
            </a:r>
            <a:r>
              <a:rPr lang="en-US" altLang="zh-CN" dirty="0" err="1">
                <a:sym typeface="+mn-ea"/>
              </a:rPr>
              <a:t>logn</a:t>
            </a:r>
            <a:r>
              <a:rPr lang="en-US" altLang="zh-CN" dirty="0">
                <a:sym typeface="+mn-ea"/>
              </a:rPr>
              <a:t>)</a:t>
            </a:r>
            <a:endParaRPr lang="en-US" altLang="zh-CN" dirty="0"/>
          </a:p>
        </p:txBody>
      </p:sp>
      <p:pic>
        <p:nvPicPr>
          <p:cNvPr id="1026" name="对象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505" y="4068812"/>
            <a:ext cx="1365250" cy="736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欧拉筛法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从</a:t>
            </a:r>
            <a:r>
              <a:rPr lang="en-US" altLang="zh-CN" dirty="0"/>
              <a:t>2</a:t>
            </a:r>
            <a:r>
              <a:rPr lang="zh-CN" altLang="en-US" dirty="0"/>
              <a:t>到</a:t>
            </a:r>
            <a:r>
              <a:rPr lang="en-US" altLang="zh-CN" dirty="0"/>
              <a:t>n</a:t>
            </a:r>
            <a:r>
              <a:rPr lang="zh-CN" altLang="en-US" dirty="0"/>
              <a:t>枚举一个</a:t>
            </a:r>
            <a:r>
              <a:rPr lang="en-US" altLang="zh-CN" dirty="0"/>
              <a:t>i</a:t>
            </a:r>
            <a:r>
              <a:rPr lang="zh-CN" altLang="en-US" dirty="0"/>
              <a:t>，然后从小到大枚举≤</a:t>
            </a:r>
            <a:r>
              <a:rPr lang="en-US" altLang="zh-CN" dirty="0"/>
              <a:t>i</a:t>
            </a:r>
            <a:r>
              <a:rPr lang="zh-CN" altLang="en-US" dirty="0"/>
              <a:t>的质数</a:t>
            </a:r>
            <a:r>
              <a:rPr lang="en-US" altLang="zh-CN" dirty="0"/>
              <a:t>j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j</a:t>
            </a:r>
            <a:r>
              <a:rPr lang="zh-CN" altLang="en-US" dirty="0"/>
              <a:t>不是</a:t>
            </a:r>
            <a:r>
              <a:rPr lang="en-US" altLang="zh-CN" dirty="0"/>
              <a:t>i</a:t>
            </a:r>
            <a:r>
              <a:rPr lang="zh-CN" altLang="en-US" dirty="0"/>
              <a:t>的因数，那么</a:t>
            </a:r>
            <a:r>
              <a:rPr lang="en-US" altLang="zh-CN" dirty="0"/>
              <a:t>i*j</a:t>
            </a:r>
            <a:r>
              <a:rPr lang="zh-CN" altLang="en-US" dirty="0"/>
              <a:t>的最小质因子就是</a:t>
            </a:r>
            <a:r>
              <a:rPr lang="en-US" altLang="zh-CN" dirty="0"/>
              <a:t>j</a:t>
            </a:r>
            <a:r>
              <a:rPr lang="zh-CN" altLang="en-US" dirty="0"/>
              <a:t>，并且可以把</a:t>
            </a:r>
            <a:r>
              <a:rPr lang="en-US" altLang="zh-CN" dirty="0"/>
              <a:t>i*j</a:t>
            </a:r>
            <a:r>
              <a:rPr lang="zh-CN" altLang="en-US" dirty="0"/>
              <a:t>标记为合数</a:t>
            </a:r>
          </a:p>
          <a:p>
            <a:r>
              <a:rPr lang="zh-CN" altLang="en-US" dirty="0"/>
              <a:t>否则如果</a:t>
            </a:r>
            <a:r>
              <a:rPr lang="en-US" altLang="zh-CN" dirty="0" err="1"/>
              <a:t>j|i</a:t>
            </a:r>
            <a:r>
              <a:rPr lang="zh-CN" altLang="en-US" dirty="0"/>
              <a:t>，那么</a:t>
            </a:r>
            <a:r>
              <a:rPr lang="en-US" altLang="zh-CN" dirty="0"/>
              <a:t>j</a:t>
            </a:r>
            <a:r>
              <a:rPr lang="zh-CN" altLang="en-US" dirty="0"/>
              <a:t>是</a:t>
            </a:r>
            <a:r>
              <a:rPr lang="en-US" altLang="zh-CN" dirty="0"/>
              <a:t>i</a:t>
            </a:r>
            <a:r>
              <a:rPr lang="zh-CN" altLang="en-US" dirty="0"/>
              <a:t>的最小质因子，那么</a:t>
            </a:r>
            <a:r>
              <a:rPr lang="en-US" altLang="zh-CN" dirty="0"/>
              <a:t>j</a:t>
            </a:r>
            <a:r>
              <a:rPr lang="zh-CN" altLang="en-US" dirty="0"/>
              <a:t>也是</a:t>
            </a:r>
            <a:r>
              <a:rPr lang="en-US" altLang="zh-CN" dirty="0"/>
              <a:t>i*j</a:t>
            </a:r>
            <a:r>
              <a:rPr lang="zh-CN" altLang="en-US" dirty="0"/>
              <a:t>的最小质因子，但</a:t>
            </a:r>
            <a:r>
              <a:rPr lang="en-US" altLang="zh-CN" dirty="0"/>
              <a:t>j</a:t>
            </a:r>
            <a:r>
              <a:rPr lang="zh-CN" altLang="en-US" dirty="0"/>
              <a:t>的下一个质数</a:t>
            </a:r>
            <a:r>
              <a:rPr lang="en-US" altLang="zh-CN" dirty="0"/>
              <a:t>k</a:t>
            </a:r>
            <a:r>
              <a:rPr lang="zh-CN" altLang="en-US" dirty="0"/>
              <a:t>不是</a:t>
            </a:r>
            <a:r>
              <a:rPr lang="en-US" altLang="zh-CN" dirty="0"/>
              <a:t>i*k</a:t>
            </a:r>
            <a:r>
              <a:rPr lang="zh-CN" altLang="en-US" dirty="0"/>
              <a:t>的最小质因子（</a:t>
            </a:r>
            <a:r>
              <a:rPr lang="en-US" altLang="zh-CN" dirty="0"/>
              <a:t>j</a:t>
            </a:r>
            <a:r>
              <a:rPr lang="zh-CN" altLang="en-US" dirty="0"/>
              <a:t>才是），那么把</a:t>
            </a:r>
            <a:r>
              <a:rPr lang="en-US" altLang="zh-CN" dirty="0"/>
              <a:t>i*j</a:t>
            </a:r>
            <a:r>
              <a:rPr lang="zh-CN" altLang="en-US" dirty="0"/>
              <a:t>标记为合数，并且停止枚举</a:t>
            </a:r>
            <a:r>
              <a:rPr lang="en-US" altLang="zh-CN" dirty="0"/>
              <a:t>j</a:t>
            </a:r>
          </a:p>
          <a:p>
            <a:r>
              <a:rPr lang="zh-CN" altLang="en-US" dirty="0"/>
              <a:t>可以发现，这个算法可以将所以合数筛去，并且每个合数都只被自己的最小质因子筛去一遍且仅一遍</a:t>
            </a:r>
          </a:p>
          <a:p>
            <a:r>
              <a:rPr lang="zh-CN" altLang="en-US" dirty="0"/>
              <a:t>所以是</a:t>
            </a:r>
            <a:r>
              <a:rPr lang="en-US" altLang="zh-CN" dirty="0"/>
              <a:t>O(n)</a:t>
            </a:r>
            <a:r>
              <a:rPr lang="zh-CN" altLang="en-US" dirty="0"/>
              <a:t>的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欧拉筛法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这种筛法可以求所有积性函数</a:t>
            </a:r>
            <a:endParaRPr lang="en-US" altLang="zh-CN" dirty="0"/>
          </a:p>
          <a:p>
            <a:r>
              <a:rPr lang="zh-CN" altLang="en-US" dirty="0"/>
              <a:t>积性函数指对于所有互质的整数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有性质</a:t>
            </a:r>
            <a:r>
              <a:rPr lang="en-US" altLang="zh-CN" dirty="0"/>
              <a:t>f(</a:t>
            </a:r>
            <a:r>
              <a:rPr lang="en-US" altLang="zh-CN" dirty="0" err="1"/>
              <a:t>ab</a:t>
            </a:r>
            <a:r>
              <a:rPr lang="en-US" altLang="zh-CN" dirty="0"/>
              <a:t>)=f(a)f(b)</a:t>
            </a:r>
          </a:p>
          <a:p>
            <a:r>
              <a:rPr lang="zh-CN" altLang="en-US" dirty="0"/>
              <a:t>举个例子</a:t>
            </a:r>
            <a:r>
              <a:rPr lang="en-US" altLang="zh-CN" dirty="0"/>
              <a:t>φ(n)</a:t>
            </a:r>
            <a:r>
              <a:rPr lang="zh-CN" altLang="en-US" dirty="0"/>
              <a:t>表示</a:t>
            </a:r>
            <a:r>
              <a:rPr lang="en-US" altLang="zh-CN" dirty="0"/>
              <a:t>1~n</a:t>
            </a:r>
            <a:r>
              <a:rPr lang="zh-CN" altLang="en-US" dirty="0"/>
              <a:t>中与</a:t>
            </a:r>
            <a:r>
              <a:rPr lang="en-US" altLang="zh-CN" dirty="0"/>
              <a:t>n</a:t>
            </a:r>
            <a:r>
              <a:rPr lang="zh-CN" altLang="en-US" dirty="0"/>
              <a:t>互质的数的个数</a:t>
            </a:r>
            <a:endParaRPr lang="en-US" altLang="zh-CN" dirty="0"/>
          </a:p>
          <a:p>
            <a:r>
              <a:rPr lang="zh-CN" altLang="en-US" dirty="0"/>
              <a:t>这就是一个欧拉函数，因为通项为</a:t>
            </a:r>
            <a:endParaRPr lang="en-US" altLang="zh-CN" dirty="0"/>
          </a:p>
          <a:p>
            <a:r>
              <a:rPr lang="zh-CN" altLang="en-US" dirty="0"/>
              <a:t>在欧拉筛法的过程中，根据</a:t>
            </a:r>
            <a:r>
              <a:rPr lang="en-US" altLang="zh-CN" dirty="0"/>
              <a:t>i</a:t>
            </a:r>
            <a:r>
              <a:rPr lang="zh-CN" altLang="en-US" dirty="0"/>
              <a:t>和</a:t>
            </a:r>
            <a:r>
              <a:rPr lang="en-US" altLang="zh-CN" dirty="0"/>
              <a:t>j</a:t>
            </a:r>
            <a:r>
              <a:rPr lang="zh-CN" altLang="en-US" dirty="0"/>
              <a:t>的关系，</a:t>
            </a:r>
            <a:endParaRPr lang="en-US" altLang="zh-CN" dirty="0"/>
          </a:p>
          <a:p>
            <a:r>
              <a:rPr lang="zh-CN" altLang="en-US" dirty="0"/>
              <a:t>从</a:t>
            </a:r>
            <a:r>
              <a:rPr lang="en-US" altLang="zh-CN" dirty="0"/>
              <a:t>phi(i)</a:t>
            </a:r>
            <a:r>
              <a:rPr lang="zh-CN" altLang="en-US" dirty="0"/>
              <a:t>递推</a:t>
            </a:r>
            <a:r>
              <a:rPr lang="en-US" altLang="zh-CN" dirty="0"/>
              <a:t>phi(</a:t>
            </a:r>
            <a:r>
              <a:rPr lang="en-US" altLang="zh-CN" dirty="0" err="1"/>
              <a:t>ij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假如</a:t>
            </a:r>
            <a:r>
              <a:rPr lang="en-US" altLang="zh-CN" dirty="0"/>
              <a:t>j</a:t>
            </a:r>
            <a:r>
              <a:rPr lang="zh-CN" altLang="en-US" dirty="0"/>
              <a:t>不是</a:t>
            </a:r>
            <a:r>
              <a:rPr lang="en-US" altLang="zh-CN" dirty="0"/>
              <a:t>i</a:t>
            </a:r>
            <a:r>
              <a:rPr lang="zh-CN" altLang="en-US" dirty="0"/>
              <a:t>的因数，那么根据积性函数的性质，</a:t>
            </a:r>
            <a:r>
              <a:rPr lang="en-US" altLang="zh-CN" dirty="0"/>
              <a:t>phi(</a:t>
            </a:r>
            <a:r>
              <a:rPr lang="en-US" altLang="zh-CN" dirty="0" err="1"/>
              <a:t>ij</a:t>
            </a:r>
            <a:r>
              <a:rPr lang="en-US" altLang="zh-CN" dirty="0"/>
              <a:t>)=phi(i)*phi(j)=phi(i)*(j-1)</a:t>
            </a:r>
          </a:p>
          <a:p>
            <a:r>
              <a:rPr lang="zh-CN" altLang="en-US" dirty="0"/>
              <a:t>否则 </a:t>
            </a:r>
            <a:r>
              <a:rPr lang="en-US" altLang="zh-CN" dirty="0" err="1"/>
              <a:t>j|i</a:t>
            </a:r>
            <a:r>
              <a:rPr lang="zh-CN" altLang="en-US" dirty="0"/>
              <a:t>，那么设</a:t>
            </a:r>
            <a:r>
              <a:rPr lang="en-US" altLang="zh-CN" dirty="0"/>
              <a:t>i</a:t>
            </a:r>
            <a:r>
              <a:rPr lang="zh-CN" altLang="en-US" dirty="0"/>
              <a:t>的分解式为</a:t>
            </a:r>
            <a:r>
              <a:rPr lang="en-US" altLang="zh-CN" dirty="0"/>
              <a:t>p1^q1*……*</a:t>
            </a:r>
            <a:r>
              <a:rPr lang="en-US" altLang="zh-CN" dirty="0" err="1"/>
              <a:t>pk^qk</a:t>
            </a:r>
            <a:r>
              <a:rPr lang="zh-CN" altLang="en-US" dirty="0"/>
              <a:t>，其中</a:t>
            </a:r>
            <a:r>
              <a:rPr lang="en-US" altLang="zh-CN" dirty="0"/>
              <a:t>j=p1</a:t>
            </a:r>
          </a:p>
          <a:p>
            <a:r>
              <a:rPr lang="zh-CN" altLang="en-US" dirty="0"/>
              <a:t>那么</a:t>
            </a:r>
            <a:r>
              <a:rPr lang="en-US" altLang="zh-CN" dirty="0" err="1"/>
              <a:t>ij</a:t>
            </a:r>
            <a:r>
              <a:rPr lang="en-US" altLang="zh-CN" dirty="0"/>
              <a:t>=p1^(q1+1)*……*</a:t>
            </a:r>
            <a:r>
              <a:rPr lang="en-US" altLang="zh-CN" dirty="0" err="1"/>
              <a:t>pk^qk</a:t>
            </a:r>
            <a:endParaRPr lang="en-US" altLang="zh-CN" dirty="0"/>
          </a:p>
          <a:p>
            <a:r>
              <a:rPr lang="zh-CN" altLang="en-US" dirty="0"/>
              <a:t>所以得到</a:t>
            </a:r>
            <a:r>
              <a:rPr lang="en-US" altLang="zh-CN" dirty="0"/>
              <a:t>phi(</a:t>
            </a:r>
            <a:r>
              <a:rPr lang="en-US" altLang="zh-CN" dirty="0" err="1"/>
              <a:t>ij</a:t>
            </a:r>
            <a:r>
              <a:rPr lang="en-US" altLang="zh-CN" dirty="0"/>
              <a:t>)=(p1-1)*p1^q1*(p2-1)*p2^(q2-1)*……=phi(i)*j</a:t>
            </a:r>
          </a:p>
          <a:p>
            <a:r>
              <a:rPr lang="zh-CN" altLang="en-US" dirty="0"/>
              <a:t>这么一来就可以递推了</a:t>
            </a:r>
          </a:p>
          <a:p>
            <a:endParaRPr lang="zh-CN" altLang="en-US" dirty="0"/>
          </a:p>
        </p:txBody>
      </p:sp>
      <p:pic>
        <p:nvPicPr>
          <p:cNvPr id="2050" name="对象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068960"/>
            <a:ext cx="2009775" cy="796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同余：</a:t>
            </a:r>
            <a:r>
              <a:rPr lang="en-US" altLang="zh-CN" dirty="0"/>
              <a:t>x</a:t>
            </a:r>
            <a:r>
              <a:rPr lang="zh-CN" altLang="en-US" dirty="0"/>
              <a:t>与</a:t>
            </a:r>
            <a:r>
              <a:rPr lang="en-US" altLang="zh-CN" dirty="0"/>
              <a:t>y</a:t>
            </a:r>
            <a:r>
              <a:rPr lang="zh-CN" altLang="en-US" dirty="0"/>
              <a:t>在模</a:t>
            </a:r>
            <a:r>
              <a:rPr lang="en-US" altLang="zh-CN" dirty="0"/>
              <a:t>m</a:t>
            </a:r>
            <a:r>
              <a:rPr lang="zh-CN" altLang="en-US" dirty="0"/>
              <a:t>域下同余当且仅当</a:t>
            </a:r>
            <a:r>
              <a:rPr lang="en-US" altLang="zh-CN" dirty="0" err="1"/>
              <a:t>x%m</a:t>
            </a:r>
            <a:r>
              <a:rPr lang="en-US" altLang="zh-CN" dirty="0"/>
              <a:t>=</a:t>
            </a:r>
            <a:r>
              <a:rPr lang="en-US" altLang="zh-CN" dirty="0" err="1"/>
              <a:t>y%m</a:t>
            </a:r>
            <a:endParaRPr lang="en-US" altLang="zh-CN" dirty="0"/>
          </a:p>
          <a:p>
            <a:r>
              <a:rPr lang="zh-CN" altLang="en-US" dirty="0"/>
              <a:t>逆元：</a:t>
            </a:r>
            <a:r>
              <a:rPr lang="en-US" altLang="zh-CN" dirty="0"/>
              <a:t>x</a:t>
            </a:r>
            <a:r>
              <a:rPr lang="zh-CN" altLang="en-US" dirty="0"/>
              <a:t>在模</a:t>
            </a:r>
            <a:r>
              <a:rPr lang="en-US" altLang="zh-CN" dirty="0"/>
              <a:t>m</a:t>
            </a:r>
            <a:r>
              <a:rPr lang="zh-CN" altLang="en-US" dirty="0"/>
              <a:t>域的逆元记作</a:t>
            </a:r>
            <a:r>
              <a:rPr lang="en-US" altLang="zh-CN" dirty="0"/>
              <a:t>x</a:t>
            </a:r>
            <a:r>
              <a:rPr lang="en-US" altLang="zh-CN" baseline="30000" dirty="0"/>
              <a:t>-1</a:t>
            </a:r>
            <a:r>
              <a:rPr lang="zh-CN" altLang="en-US" dirty="0"/>
              <a:t>满足</a:t>
            </a:r>
            <a:r>
              <a:rPr lang="en-US" altLang="zh-CN" dirty="0"/>
              <a:t>x</a:t>
            </a:r>
            <a:r>
              <a:rPr lang="en-US" altLang="zh-CN" baseline="30000" dirty="0"/>
              <a:t>-1 </a:t>
            </a:r>
            <a:r>
              <a:rPr lang="zh-CN" altLang="en-US" dirty="0"/>
              <a:t>*</a:t>
            </a:r>
            <a:r>
              <a:rPr lang="en-US" altLang="zh-CN" dirty="0"/>
              <a:t>x=1</a:t>
            </a:r>
          </a:p>
          <a:p>
            <a:r>
              <a:rPr lang="zh-CN" altLang="en-US" dirty="0"/>
              <a:t>然而</a:t>
            </a:r>
            <a:r>
              <a:rPr lang="en-US" altLang="zh-CN" dirty="0"/>
              <a:t>x</a:t>
            </a:r>
            <a:r>
              <a:rPr lang="zh-CN" altLang="en-US" dirty="0"/>
              <a:t>在模</a:t>
            </a:r>
            <a:r>
              <a:rPr lang="en-US" altLang="zh-CN" dirty="0"/>
              <a:t>m</a:t>
            </a:r>
            <a:r>
              <a:rPr lang="zh-CN" altLang="en-US" dirty="0"/>
              <a:t>域下不一定有逆元</a:t>
            </a:r>
            <a:endParaRPr lang="en-US" altLang="zh-CN" dirty="0"/>
          </a:p>
          <a:p>
            <a:r>
              <a:rPr lang="zh-CN" altLang="en-US" dirty="0"/>
              <a:t>其条件为</a:t>
            </a:r>
            <a:r>
              <a:rPr lang="en-US" altLang="zh-CN" dirty="0"/>
              <a:t>x</a:t>
            </a:r>
            <a:r>
              <a:rPr lang="en-US" altLang="zh-CN" baseline="30000" dirty="0"/>
              <a:t>-1 </a:t>
            </a:r>
            <a:r>
              <a:rPr lang="en-US" altLang="zh-CN" dirty="0"/>
              <a:t>*x-k*m=1</a:t>
            </a:r>
            <a:r>
              <a:rPr lang="zh-CN" altLang="en-US" dirty="0"/>
              <a:t>，所以仅当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x,m</a:t>
            </a:r>
            <a:r>
              <a:rPr lang="en-US" altLang="zh-CN" dirty="0"/>
              <a:t>)=1</a:t>
            </a:r>
            <a:r>
              <a:rPr lang="zh-CN" altLang="en-US" dirty="0"/>
              <a:t>时</a:t>
            </a:r>
            <a:r>
              <a:rPr lang="en-US" altLang="zh-CN" dirty="0"/>
              <a:t>x</a:t>
            </a:r>
            <a:r>
              <a:rPr lang="zh-CN" altLang="en-US" dirty="0"/>
              <a:t>有逆元</a:t>
            </a:r>
            <a:endParaRPr lang="en-US" altLang="zh-CN" dirty="0"/>
          </a:p>
          <a:p>
            <a:r>
              <a:rPr lang="zh-CN" altLang="en-US" dirty="0"/>
              <a:t>这意味着模</a:t>
            </a:r>
            <a:r>
              <a:rPr lang="en-US" altLang="zh-CN" dirty="0"/>
              <a:t>p</a:t>
            </a:r>
            <a:r>
              <a:rPr lang="zh-CN" altLang="en-US" dirty="0"/>
              <a:t>域（</a:t>
            </a:r>
            <a:r>
              <a:rPr lang="en-US" altLang="zh-CN" dirty="0"/>
              <a:t>p</a:t>
            </a:r>
            <a:r>
              <a:rPr lang="zh-CN" altLang="en-US" dirty="0"/>
              <a:t>为素数）下</a:t>
            </a:r>
            <a:r>
              <a:rPr lang="en-US" altLang="zh-CN" dirty="0"/>
              <a:t>1~p-1</a:t>
            </a:r>
            <a:r>
              <a:rPr lang="zh-CN" altLang="en-US" dirty="0"/>
              <a:t>都有逆元</a:t>
            </a:r>
            <a:endParaRPr lang="en-US" altLang="zh-CN" dirty="0"/>
          </a:p>
          <a:p>
            <a:r>
              <a:rPr lang="zh-CN" altLang="en-US" dirty="0"/>
              <a:t>模</a:t>
            </a:r>
            <a:r>
              <a:rPr lang="en-US" altLang="zh-CN" dirty="0"/>
              <a:t>p</a:t>
            </a:r>
            <a:r>
              <a:rPr lang="zh-CN" altLang="en-US" dirty="0"/>
              <a:t>域下</a:t>
            </a:r>
            <a:endParaRPr lang="en-US" altLang="zh-CN" dirty="0"/>
          </a:p>
          <a:p>
            <a:r>
              <a:rPr lang="en-US" altLang="zh-CN" dirty="0"/>
              <a:t>Lucas</a:t>
            </a:r>
            <a:r>
              <a:rPr lang="zh-CN" altLang="en-US" dirty="0"/>
              <a:t>定理：</a:t>
            </a:r>
            <a:r>
              <a:rPr lang="en-US" altLang="zh-CN" dirty="0"/>
              <a:t>C(</a:t>
            </a:r>
            <a:r>
              <a:rPr lang="en-US" altLang="zh-CN" dirty="0" err="1"/>
              <a:t>n,m</a:t>
            </a:r>
            <a:r>
              <a:rPr lang="en-US" altLang="zh-CN" dirty="0"/>
              <a:t>)%p=C(n/</a:t>
            </a:r>
            <a:r>
              <a:rPr lang="en-US" altLang="zh-CN" dirty="0" err="1"/>
              <a:t>p,m</a:t>
            </a:r>
            <a:r>
              <a:rPr lang="en-US" altLang="zh-CN" dirty="0"/>
              <a:t>/p)*C(</a:t>
            </a:r>
            <a:r>
              <a:rPr lang="en-US" altLang="zh-CN" dirty="0" err="1"/>
              <a:t>n%p,m%p</a:t>
            </a:r>
            <a:r>
              <a:rPr lang="en-US" altLang="zh-CN" dirty="0"/>
              <a:t>)%p</a:t>
            </a:r>
          </a:p>
          <a:p>
            <a:r>
              <a:rPr lang="zh-CN" altLang="en-US" dirty="0"/>
              <a:t>威尔逊定理：当且仅当</a:t>
            </a:r>
            <a:r>
              <a:rPr lang="en-US" altLang="zh-CN" dirty="0"/>
              <a:t>p</a:t>
            </a:r>
            <a:r>
              <a:rPr lang="zh-CN" altLang="en-US" dirty="0"/>
              <a:t>为素数时：</a:t>
            </a:r>
            <a:r>
              <a:rPr lang="en-US" altLang="zh-CN" dirty="0"/>
              <a:t>( p -1 )! ≡ -1 ( mod p )</a:t>
            </a:r>
          </a:p>
          <a:p>
            <a:r>
              <a:rPr lang="zh-CN" altLang="en-US" dirty="0"/>
              <a:t>费马小定理：</a:t>
            </a:r>
            <a:r>
              <a:rPr lang="en-US" altLang="zh-CN" dirty="0"/>
              <a:t>a</a:t>
            </a:r>
            <a:r>
              <a:rPr lang="en-US" altLang="zh-CN" baseline="30000" dirty="0"/>
              <a:t>(p-1)</a:t>
            </a:r>
            <a:r>
              <a:rPr lang="en-US" altLang="zh-CN" dirty="0"/>
              <a:t>≡1</a:t>
            </a:r>
            <a:r>
              <a:rPr lang="zh-CN" altLang="en-US" dirty="0"/>
              <a:t>（</a:t>
            </a:r>
            <a:r>
              <a:rPr lang="en-US" altLang="zh-CN" dirty="0"/>
              <a:t>mod p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这意味着模</a:t>
            </a:r>
            <a:r>
              <a:rPr lang="en-US" altLang="zh-CN" dirty="0"/>
              <a:t>p</a:t>
            </a:r>
            <a:r>
              <a:rPr lang="zh-CN" altLang="en-US" dirty="0"/>
              <a:t>域下</a:t>
            </a:r>
            <a:r>
              <a:rPr lang="en-US" altLang="zh-CN" dirty="0"/>
              <a:t>x</a:t>
            </a:r>
            <a:r>
              <a:rPr lang="zh-CN" altLang="en-US" dirty="0"/>
              <a:t>的逆元是</a:t>
            </a:r>
            <a:r>
              <a:rPr lang="en-US" altLang="zh-CN" dirty="0"/>
              <a:t>x</a:t>
            </a:r>
            <a:r>
              <a:rPr lang="en-US" altLang="zh-CN" baseline="30000" dirty="0"/>
              <a:t>p-2</a:t>
            </a:r>
            <a:endParaRPr lang="en-US" altLang="zh-CN" dirty="0"/>
          </a:p>
          <a:p>
            <a:r>
              <a:rPr lang="zh-CN" altLang="en-US" dirty="0"/>
              <a:t>另外模</a:t>
            </a:r>
            <a:r>
              <a:rPr lang="en-US" altLang="zh-CN" dirty="0"/>
              <a:t>m</a:t>
            </a:r>
            <a:r>
              <a:rPr lang="zh-CN" altLang="en-US" dirty="0"/>
              <a:t>域下有欧拉定理：</a:t>
            </a:r>
            <a:r>
              <a:rPr lang="en-US" altLang="zh-CN" dirty="0"/>
              <a:t>a</a:t>
            </a:r>
            <a:r>
              <a:rPr lang="en-US" altLang="zh-CN" baseline="30000" dirty="0"/>
              <a:t>(φ(m))</a:t>
            </a:r>
            <a:r>
              <a:rPr lang="en-US" altLang="zh-CN" dirty="0"/>
              <a:t>≡1</a:t>
            </a:r>
            <a:r>
              <a:rPr lang="zh-CN" altLang="en-US" dirty="0"/>
              <a:t>（</a:t>
            </a:r>
            <a:r>
              <a:rPr lang="en-US" altLang="zh-CN" dirty="0"/>
              <a:t>mod m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知道</a:t>
            </a:r>
            <a:r>
              <a:rPr lang="en-US" altLang="zh-CN" dirty="0"/>
              <a:t>x</a:t>
            </a:r>
            <a:r>
              <a:rPr lang="zh-CN" altLang="en-US" dirty="0"/>
              <a:t>的逆元是</a:t>
            </a:r>
            <a:r>
              <a:rPr lang="en-US" altLang="zh-CN" dirty="0"/>
              <a:t>x</a:t>
            </a:r>
            <a:r>
              <a:rPr lang="en-US" altLang="zh-CN" baseline="30000" dirty="0"/>
              <a:t>p-2</a:t>
            </a:r>
          </a:p>
          <a:p>
            <a:r>
              <a:rPr lang="zh-CN" altLang="en-US" dirty="0"/>
              <a:t>怎么求</a:t>
            </a:r>
            <a:endParaRPr lang="en-US" altLang="zh-CN" dirty="0"/>
          </a:p>
          <a:p>
            <a:r>
              <a:rPr lang="en-US" altLang="zh-CN" dirty="0"/>
              <a:t>x^(2m)=(</a:t>
            </a:r>
            <a:r>
              <a:rPr lang="en-US" altLang="zh-CN" dirty="0" err="1"/>
              <a:t>x^m</a:t>
            </a:r>
            <a:r>
              <a:rPr lang="en-US" altLang="zh-CN" dirty="0"/>
              <a:t>)^2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ksm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x,int</a:t>
            </a:r>
            <a:r>
              <a:rPr lang="en-US" altLang="zh-CN" dirty="0"/>
              <a:t> </a:t>
            </a:r>
            <a:r>
              <a:rPr lang="en-US" altLang="zh-CN" dirty="0" err="1"/>
              <a:t>y,int</a:t>
            </a:r>
            <a:r>
              <a:rPr lang="en-US" altLang="zh-CN" dirty="0"/>
              <a:t> P){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z=1;</a:t>
            </a:r>
          </a:p>
          <a:p>
            <a:r>
              <a:rPr lang="en-US" altLang="zh-CN" dirty="0"/>
              <a:t>	for(;</a:t>
            </a:r>
            <a:r>
              <a:rPr lang="en-US" altLang="zh-CN" dirty="0" err="1"/>
              <a:t>y;y</a:t>
            </a:r>
            <a:r>
              <a:rPr lang="en-US" altLang="zh-CN" dirty="0"/>
              <a:t>&gt;&gt;=1){</a:t>
            </a:r>
          </a:p>
          <a:p>
            <a:r>
              <a:rPr lang="en-US" altLang="zh-CN" dirty="0"/>
              <a:t>		if(y&amp;1)z=(z*x)%P;</a:t>
            </a:r>
          </a:p>
          <a:p>
            <a:r>
              <a:rPr lang="en-US" altLang="zh-CN" dirty="0"/>
              <a:t>		x=(x*x)%P;</a:t>
            </a:r>
          </a:p>
          <a:p>
            <a:r>
              <a:rPr lang="en-US" altLang="zh-CN" dirty="0"/>
              <a:t>	}return z;</a:t>
            </a:r>
          </a:p>
          <a:p>
            <a:r>
              <a:rPr lang="en-US" altLang="zh-CN" dirty="0"/>
              <a:t>}</a:t>
            </a:r>
          </a:p>
          <a:p>
            <a:r>
              <a:rPr lang="zh-CN" altLang="en-US" dirty="0"/>
              <a:t>快速幂这个东西只是用了倍增的思想，自然不局限于此</a:t>
            </a:r>
            <a:endParaRPr lang="en-US" altLang="zh-CN" dirty="0"/>
          </a:p>
          <a:p>
            <a:r>
              <a:rPr lang="zh-CN" altLang="en-US" dirty="0"/>
              <a:t>矩阵、排列等也能快速幂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同余方程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解形如右图的方程解</a:t>
            </a:r>
            <a:endParaRPr lang="en-US" altLang="zh-CN" dirty="0"/>
          </a:p>
          <a:p>
            <a:r>
              <a:rPr lang="zh-CN" altLang="en-US" dirty="0"/>
              <a:t>先假设</a:t>
            </a:r>
            <a:r>
              <a:rPr lang="en-US" altLang="zh-CN" dirty="0"/>
              <a:t>P1……</a:t>
            </a:r>
            <a:r>
              <a:rPr lang="en-US" altLang="zh-CN" dirty="0" err="1"/>
              <a:t>Pn</a:t>
            </a:r>
            <a:r>
              <a:rPr lang="zh-CN" altLang="en-US" dirty="0"/>
              <a:t>两两互质</a:t>
            </a:r>
            <a:endParaRPr lang="en-US" altLang="zh-CN" dirty="0"/>
          </a:p>
          <a:p>
            <a:r>
              <a:rPr lang="zh-CN" altLang="en-US" dirty="0"/>
              <a:t>运用构造法</a:t>
            </a:r>
          </a:p>
          <a:p>
            <a:r>
              <a:rPr lang="zh-CN" altLang="en-US" dirty="0"/>
              <a:t>设</a:t>
            </a:r>
          </a:p>
          <a:p>
            <a:pPr marL="114300" indent="0">
              <a:buNone/>
            </a:pPr>
            <a:endParaRPr lang="zh-CN" altLang="en-US" dirty="0"/>
          </a:p>
          <a:p>
            <a:r>
              <a:rPr lang="zh-CN" altLang="en-US" dirty="0"/>
              <a:t>设</a:t>
            </a:r>
            <a:r>
              <a:rPr lang="en-US" altLang="zh-CN" dirty="0"/>
              <a:t>vi</a:t>
            </a:r>
            <a:r>
              <a:rPr lang="zh-CN" altLang="en-US" dirty="0"/>
              <a:t>为</a:t>
            </a:r>
            <a:r>
              <a:rPr lang="en-US" altLang="zh-CN" dirty="0" err="1"/>
              <a:t>Mi</a:t>
            </a:r>
            <a:r>
              <a:rPr lang="zh-CN" altLang="en-US" dirty="0"/>
              <a:t>模</a:t>
            </a:r>
            <a:r>
              <a:rPr lang="en-US" altLang="zh-CN" dirty="0"/>
              <a:t>pi</a:t>
            </a:r>
            <a:r>
              <a:rPr lang="zh-CN" altLang="en-US" dirty="0"/>
              <a:t>下的逆元</a:t>
            </a:r>
          </a:p>
          <a:p>
            <a:r>
              <a:rPr lang="zh-CN" altLang="en-US" dirty="0"/>
              <a:t>那么容易发现，</a:t>
            </a:r>
            <a:r>
              <a:rPr lang="en-US" altLang="zh-CN" dirty="0"/>
              <a:t>x</a:t>
            </a:r>
            <a:r>
              <a:rPr lang="zh-CN" altLang="en-US" dirty="0"/>
              <a:t>的一个解为</a:t>
            </a:r>
          </a:p>
          <a:p>
            <a:r>
              <a:rPr lang="zh-CN" altLang="en-US" dirty="0"/>
              <a:t>可以证明这一个</a:t>
            </a:r>
            <a:r>
              <a:rPr lang="en-US" altLang="zh-CN" dirty="0" err="1"/>
              <a:t>x%M</a:t>
            </a:r>
            <a:r>
              <a:rPr lang="zh-CN" altLang="en-US" dirty="0"/>
              <a:t>在模</a:t>
            </a:r>
            <a:r>
              <a:rPr lang="en-US" altLang="zh-CN" dirty="0"/>
              <a:t>M</a:t>
            </a:r>
            <a:r>
              <a:rPr lang="zh-CN" altLang="en-US" dirty="0"/>
              <a:t>域下是唯一解</a:t>
            </a:r>
          </a:p>
          <a:p>
            <a:r>
              <a:rPr lang="zh-CN" altLang="en-US" dirty="0"/>
              <a:t>所以可以发现不在模域下时，</a:t>
            </a:r>
            <a:r>
              <a:rPr lang="en-US" altLang="zh-CN" dirty="0" err="1"/>
              <a:t>x%M</a:t>
            </a:r>
            <a:r>
              <a:rPr lang="zh-CN" altLang="en-US" dirty="0"/>
              <a:t>是最小解</a:t>
            </a:r>
            <a:endParaRPr lang="en-US" altLang="zh-CN" dirty="0"/>
          </a:p>
          <a:p>
            <a:r>
              <a:rPr lang="zh-CN" altLang="en-US" dirty="0"/>
              <a:t>这个就叫做中国剩余定理 （</a:t>
            </a:r>
            <a:r>
              <a:rPr lang="en-US" altLang="zh-CN" dirty="0"/>
              <a:t>CRT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我个人更喜欢</a:t>
            </a:r>
            <a:r>
              <a:rPr lang="zh-CN" altLang="en-US" b="1" dirty="0"/>
              <a:t>大衍求一术</a:t>
            </a:r>
            <a:r>
              <a:rPr lang="zh-CN" altLang="en-US" dirty="0"/>
              <a:t>这个叫法</a:t>
            </a:r>
          </a:p>
        </p:txBody>
      </p:sp>
      <p:pic>
        <p:nvPicPr>
          <p:cNvPr id="3074" name="对象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646498"/>
            <a:ext cx="1758950" cy="1589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对象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514" y="2927603"/>
            <a:ext cx="917575" cy="5778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对象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790" y="2926023"/>
            <a:ext cx="800100" cy="619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对象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738563"/>
            <a:ext cx="1120775" cy="777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排列组合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在学习排列组合时，我们首先引入两个非常直观的原理。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加法原理</a:t>
            </a:r>
            <a:r>
              <a:rPr lang="en-US" altLang="zh-CN" dirty="0"/>
              <a:t>】</a:t>
            </a:r>
            <a:r>
              <a:rPr lang="zh-CN" altLang="en-US" dirty="0"/>
              <a:t>若事件𝑋能以𝑥种方式发生，另一个不同的事件𝑌能以𝑦种不同的方式发生，则事件𝑋或事件𝑌能以</a:t>
            </a:r>
            <a:r>
              <a:rPr lang="en-US" altLang="zh-CN" dirty="0"/>
              <a:t>(</a:t>
            </a:r>
            <a:r>
              <a:rPr lang="zh-CN" altLang="en-US" dirty="0"/>
              <a:t>𝑥</a:t>
            </a:r>
            <a:r>
              <a:rPr lang="en-US" altLang="zh-CN" dirty="0"/>
              <a:t>+</a:t>
            </a:r>
            <a:r>
              <a:rPr lang="zh-CN" altLang="en-US" dirty="0"/>
              <a:t>𝑦</a:t>
            </a:r>
            <a:r>
              <a:rPr lang="en-US" altLang="zh-CN" dirty="0"/>
              <a:t>)</a:t>
            </a:r>
            <a:r>
              <a:rPr lang="zh-CN" altLang="en-US" dirty="0"/>
              <a:t>种方式发生。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乘法原理</a:t>
            </a:r>
            <a:r>
              <a:rPr lang="en-US" altLang="zh-CN" dirty="0"/>
              <a:t>】</a:t>
            </a:r>
            <a:r>
              <a:rPr lang="zh-CN" altLang="en-US" dirty="0"/>
              <a:t>若事件𝑋能以𝑥种方式发生，另一个不同的事件𝑌能以𝑦种不同的方式发生，则事件𝑋和事件𝑌能以𝑥𝑦种方式发生。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</a:t>
            </a:r>
            <a:r>
              <a:rPr lang="en-US" altLang="zh-CN" dirty="0"/>
              <a:t>n</a:t>
            </a:r>
            <a:r>
              <a:rPr lang="zh-CN" altLang="en-US" dirty="0"/>
              <a:t>个方程的模数</a:t>
            </a:r>
            <a:r>
              <a:rPr lang="en-US" altLang="zh-CN" dirty="0"/>
              <a:t>P</a:t>
            </a:r>
            <a:r>
              <a:rPr lang="zh-CN" altLang="en-US" dirty="0"/>
              <a:t>不两两互质呢</a:t>
            </a:r>
            <a:endParaRPr lang="en-US" altLang="zh-CN" dirty="0"/>
          </a:p>
          <a:p>
            <a:r>
              <a:rPr lang="zh-CN" altLang="en-US" dirty="0"/>
              <a:t>考虑合并两个方程</a:t>
            </a:r>
            <a:endParaRPr lang="en-US" altLang="zh-CN" dirty="0"/>
          </a:p>
          <a:p>
            <a:r>
              <a:rPr lang="en-US" altLang="zh-CN" dirty="0"/>
              <a:t>X+k1*p1=a1</a:t>
            </a:r>
          </a:p>
          <a:p>
            <a:r>
              <a:rPr lang="en-US" altLang="zh-CN" dirty="0"/>
              <a:t>X+k2*p2=a2</a:t>
            </a:r>
          </a:p>
          <a:p>
            <a:r>
              <a:rPr lang="en-US" altLang="zh-CN" dirty="0"/>
              <a:t>k1*p1-k2*p2=a1-a2</a:t>
            </a:r>
          </a:p>
          <a:p>
            <a:r>
              <a:rPr lang="en-US" altLang="zh-CN" dirty="0" err="1"/>
              <a:t>Exgcd</a:t>
            </a:r>
            <a:r>
              <a:rPr lang="zh-CN" altLang="en-US" dirty="0"/>
              <a:t>求出</a:t>
            </a:r>
            <a:r>
              <a:rPr lang="en-US" altLang="zh-CN" dirty="0"/>
              <a:t>k1,k2</a:t>
            </a:r>
            <a:r>
              <a:rPr lang="zh-CN" altLang="en-US" dirty="0"/>
              <a:t>就能求出</a:t>
            </a:r>
            <a:r>
              <a:rPr lang="en-US" altLang="zh-CN" dirty="0"/>
              <a:t>X</a:t>
            </a:r>
          </a:p>
          <a:p>
            <a:r>
              <a:rPr lang="zh-CN" altLang="en-US" dirty="0"/>
              <a:t>一个一个合并过去就行了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BSGS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如果方程长成</a:t>
            </a:r>
            <a:r>
              <a:rPr lang="en-US" altLang="zh-CN" dirty="0" err="1"/>
              <a:t>a^x</a:t>
            </a:r>
            <a:r>
              <a:rPr lang="en-US" altLang="zh-CN" dirty="0"/>
              <a:t>=b(mod P)</a:t>
            </a:r>
            <a:r>
              <a:rPr lang="zh-CN" altLang="en-US" dirty="0"/>
              <a:t>这样呢</a:t>
            </a:r>
            <a:endParaRPr lang="en-US" altLang="zh-CN" dirty="0"/>
          </a:p>
          <a:p>
            <a:r>
              <a:rPr lang="zh-CN" altLang="en-US" dirty="0"/>
              <a:t>这个问题叫离散对数，</a:t>
            </a:r>
            <a:r>
              <a:rPr lang="en-US" altLang="zh-CN" dirty="0"/>
              <a:t>BSGS</a:t>
            </a:r>
            <a:r>
              <a:rPr lang="zh-CN" altLang="en-US" dirty="0"/>
              <a:t>（</a:t>
            </a:r>
            <a:r>
              <a:rPr lang="en-US" altLang="zh-CN" dirty="0"/>
              <a:t> Baby-Step Giant-Step </a:t>
            </a:r>
            <a:r>
              <a:rPr lang="zh-CN" altLang="en-US" dirty="0"/>
              <a:t>）算法</a:t>
            </a:r>
            <a:endParaRPr lang="en-US" altLang="zh-CN" dirty="0"/>
          </a:p>
          <a:p>
            <a:r>
              <a:rPr lang="zh-CN" altLang="en-US" dirty="0"/>
              <a:t>本质就是折半搜索</a:t>
            </a:r>
            <a:endParaRPr lang="en-US" altLang="zh-CN" dirty="0"/>
          </a:p>
          <a:p>
            <a:r>
              <a:rPr lang="zh-CN" altLang="en-US" dirty="0"/>
              <a:t>设</a:t>
            </a:r>
            <a:r>
              <a:rPr lang="en-US" altLang="zh-CN" dirty="0"/>
              <a:t>B=</a:t>
            </a:r>
            <a:r>
              <a:rPr lang="en-US" altLang="zh-CN" dirty="0" err="1"/>
              <a:t>sqrt</a:t>
            </a:r>
            <a:r>
              <a:rPr lang="zh-CN" altLang="en-US" dirty="0"/>
              <a:t>（</a:t>
            </a:r>
            <a:r>
              <a:rPr lang="en-US" altLang="zh-CN" dirty="0"/>
              <a:t>P</a:t>
            </a:r>
            <a:r>
              <a:rPr lang="zh-CN" altLang="en-US" dirty="0"/>
              <a:t>），</a:t>
            </a:r>
            <a:r>
              <a:rPr lang="en-US" altLang="zh-CN" dirty="0"/>
              <a:t>x=i*B-j</a:t>
            </a:r>
            <a:r>
              <a:rPr lang="zh-CN" altLang="en-US" dirty="0"/>
              <a:t>，</a:t>
            </a:r>
            <a:r>
              <a:rPr lang="en-US" altLang="zh-CN" dirty="0"/>
              <a:t>i&lt;</a:t>
            </a:r>
            <a:r>
              <a:rPr lang="en-US" altLang="zh-CN" dirty="0" err="1"/>
              <a:t>B,j</a:t>
            </a:r>
            <a:r>
              <a:rPr lang="en-US" altLang="zh-CN" dirty="0"/>
              <a:t>&lt;B</a:t>
            </a:r>
          </a:p>
          <a:p>
            <a:r>
              <a:rPr lang="zh-CN" altLang="en-US" dirty="0"/>
              <a:t>那么有</a:t>
            </a:r>
            <a:r>
              <a:rPr lang="en-US" altLang="zh-CN" dirty="0"/>
              <a:t>a^(i*B)=b*a^(j)</a:t>
            </a:r>
          </a:p>
          <a:p>
            <a:r>
              <a:rPr lang="zh-CN" altLang="en-US" dirty="0"/>
              <a:t>等式两边都只有</a:t>
            </a:r>
            <a:r>
              <a:rPr lang="en-US" altLang="zh-CN" dirty="0"/>
              <a:t>B</a:t>
            </a:r>
            <a:r>
              <a:rPr lang="zh-CN" altLang="en-US" dirty="0"/>
              <a:t>种取值</a:t>
            </a:r>
            <a:endParaRPr lang="en-US" altLang="zh-CN" dirty="0"/>
          </a:p>
          <a:p>
            <a:r>
              <a:rPr lang="en-US" altLang="zh-CN" dirty="0"/>
              <a:t>Map</a:t>
            </a:r>
            <a:r>
              <a:rPr lang="zh-CN" altLang="en-US" dirty="0"/>
              <a:t>存一边即可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矩阵入门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…….</a:t>
            </a:r>
            <a:r>
              <a:rPr lang="zh-CN" altLang="en-US" dirty="0"/>
              <a:t>就是数组成的长方形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为</a:t>
            </a:r>
            <a:r>
              <a:rPr lang="en-US" altLang="zh-CN" dirty="0"/>
              <a:t>n*p</a:t>
            </a:r>
            <a:r>
              <a:rPr lang="zh-CN" altLang="en-US" dirty="0"/>
              <a:t>的矩阵，</a:t>
            </a:r>
            <a:r>
              <a:rPr lang="en-US" altLang="zh-CN" dirty="0"/>
              <a:t>B</a:t>
            </a:r>
            <a:r>
              <a:rPr lang="zh-CN" altLang="en-US" dirty="0"/>
              <a:t>为</a:t>
            </a:r>
            <a:r>
              <a:rPr lang="en-US" altLang="zh-CN" dirty="0"/>
              <a:t>p*m</a:t>
            </a:r>
            <a:r>
              <a:rPr lang="zh-CN" altLang="en-US" dirty="0"/>
              <a:t>的矩阵，那么称</a:t>
            </a:r>
            <a:r>
              <a:rPr lang="en-US" altLang="zh-CN" dirty="0"/>
              <a:t>n*m</a:t>
            </a:r>
            <a:r>
              <a:rPr lang="zh-CN" altLang="en-US" dirty="0"/>
              <a:t>的矩阵</a:t>
            </a:r>
            <a:r>
              <a:rPr lang="en-US" altLang="zh-CN" dirty="0"/>
              <a:t>C</a:t>
            </a:r>
            <a:r>
              <a:rPr lang="zh-CN" altLang="en-US" dirty="0"/>
              <a:t>为矩阵</a:t>
            </a:r>
            <a:r>
              <a:rPr lang="en-US" altLang="zh-CN" dirty="0"/>
              <a:t>A</a:t>
            </a:r>
            <a:r>
              <a:rPr lang="zh-CN" altLang="en-US" dirty="0"/>
              <a:t>与</a:t>
            </a:r>
            <a:r>
              <a:rPr lang="en-US" altLang="zh-CN" dirty="0"/>
              <a:t>B</a:t>
            </a:r>
            <a:r>
              <a:rPr lang="zh-CN" altLang="en-US" dirty="0"/>
              <a:t>的乘积，记作</a:t>
            </a:r>
            <a:r>
              <a:rPr lang="en-US" altLang="zh-CN" dirty="0"/>
              <a:t>C=AB</a:t>
            </a:r>
            <a:r>
              <a:rPr lang="zh-CN" altLang="en-US" dirty="0"/>
              <a:t>，其中矩阵</a:t>
            </a:r>
            <a:r>
              <a:rPr lang="en-US" altLang="zh-CN" dirty="0"/>
              <a:t>C</a:t>
            </a:r>
            <a:r>
              <a:rPr lang="zh-CN" altLang="en-US" dirty="0"/>
              <a:t>中的第</a:t>
            </a:r>
            <a:r>
              <a:rPr lang="en-US" altLang="zh-CN" dirty="0"/>
              <a:t>i</a:t>
            </a:r>
            <a:r>
              <a:rPr lang="zh-CN" altLang="en-US" dirty="0"/>
              <a:t>行第</a:t>
            </a:r>
            <a:r>
              <a:rPr lang="en-US" altLang="zh-CN" dirty="0"/>
              <a:t>j</a:t>
            </a:r>
            <a:r>
              <a:rPr lang="zh-CN" altLang="en-US" dirty="0"/>
              <a:t>列元素可以表示为：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当矩阵</a:t>
            </a:r>
            <a:r>
              <a:rPr lang="en-US" altLang="zh-CN" dirty="0"/>
              <a:t>A</a:t>
            </a:r>
            <a:r>
              <a:rPr lang="zh-CN" altLang="en-US" dirty="0"/>
              <a:t>的列数等于矩阵</a:t>
            </a:r>
            <a:r>
              <a:rPr lang="en-US" altLang="zh-CN" dirty="0"/>
              <a:t>B</a:t>
            </a:r>
            <a:r>
              <a:rPr lang="zh-CN" altLang="en-US" dirty="0"/>
              <a:t>的行数时，</a:t>
            </a:r>
            <a:r>
              <a:rPr lang="en-US" altLang="zh-CN" dirty="0"/>
              <a:t>A</a:t>
            </a:r>
            <a:r>
              <a:rPr lang="zh-CN" altLang="en-US" dirty="0"/>
              <a:t>与</a:t>
            </a:r>
            <a:r>
              <a:rPr lang="en-US" altLang="zh-CN" dirty="0"/>
              <a:t>B</a:t>
            </a:r>
            <a:r>
              <a:rPr lang="zh-CN" altLang="en-US" dirty="0"/>
              <a:t>可以相乘。</a:t>
            </a:r>
            <a:endParaRPr lang="en-US" altLang="zh-CN" dirty="0"/>
          </a:p>
          <a:p>
            <a:r>
              <a:rPr lang="zh-CN" altLang="en-US" dirty="0"/>
              <a:t>矩阵乘法满足结合律和分配律，一般不满足交换律</a:t>
            </a:r>
            <a:endParaRPr lang="en-US" altLang="zh-CN" dirty="0"/>
          </a:p>
          <a:p>
            <a:r>
              <a:rPr lang="zh-CN" altLang="en-US" dirty="0"/>
              <a:t>因为满足结合律，所以可以通过快速幂迅速处理出</a:t>
            </a:r>
            <a:r>
              <a:rPr lang="en-US" altLang="zh-CN" dirty="0" err="1"/>
              <a:t>A^n</a:t>
            </a:r>
            <a:endParaRPr lang="en-US" altLang="zh-CN" dirty="0"/>
          </a:p>
          <a:p>
            <a:r>
              <a:rPr lang="zh-CN" altLang="en-US" dirty="0"/>
              <a:t>矩阵转置</a:t>
            </a:r>
            <a:r>
              <a:rPr lang="en-US" altLang="zh-CN" dirty="0"/>
              <a:t>A</a:t>
            </a:r>
            <a:r>
              <a:rPr lang="en-US" altLang="zh-CN" baseline="30000" dirty="0"/>
              <a:t>T</a:t>
            </a:r>
            <a:r>
              <a:rPr lang="en-US" altLang="zh-CN" dirty="0"/>
              <a:t> </a:t>
            </a:r>
            <a:r>
              <a:rPr lang="zh-CN" altLang="en-US" dirty="0"/>
              <a:t>就是沿主对角线翻折一下</a:t>
            </a:r>
            <a:endParaRPr lang="en-US" altLang="zh-CN" dirty="0"/>
          </a:p>
          <a:p>
            <a:r>
              <a:rPr lang="zh-CN" altLang="en-US" dirty="0"/>
              <a:t>有</a:t>
            </a:r>
            <a:r>
              <a:rPr lang="en-US" altLang="zh-CN" dirty="0"/>
              <a:t>A</a:t>
            </a:r>
            <a:r>
              <a:rPr lang="en-US" altLang="zh-CN" baseline="30000" dirty="0"/>
              <a:t>T</a:t>
            </a:r>
            <a:r>
              <a:rPr lang="en-US" altLang="zh-CN" dirty="0"/>
              <a:t> B</a:t>
            </a:r>
            <a:r>
              <a:rPr lang="en-US" altLang="zh-CN" baseline="30000" dirty="0"/>
              <a:t>T</a:t>
            </a:r>
            <a:r>
              <a:rPr lang="en-US" altLang="zh-CN" dirty="0"/>
              <a:t> =</a:t>
            </a:r>
            <a:r>
              <a:rPr lang="zh-CN" altLang="en-US" dirty="0"/>
              <a:t>（</a:t>
            </a:r>
            <a:r>
              <a:rPr lang="en-US" altLang="zh-CN" dirty="0"/>
              <a:t>BA</a:t>
            </a:r>
            <a:r>
              <a:rPr lang="zh-CN" altLang="en-US" dirty="0"/>
              <a:t>）</a:t>
            </a:r>
            <a:r>
              <a:rPr lang="en-US" altLang="zh-CN" baseline="30000" dirty="0"/>
              <a:t>T</a:t>
            </a:r>
          </a:p>
          <a:p>
            <a:pPr marL="114300" indent="0">
              <a:buNone/>
            </a:pPr>
            <a:endParaRPr lang="zh-CN" altLang="en-US" dirty="0"/>
          </a:p>
        </p:txBody>
      </p:sp>
      <p:pic>
        <p:nvPicPr>
          <p:cNvPr id="1026" name="Picture 2" descr="C:\Users\Administrator\Desktop\8ad4b31c8701a18bd6fe9b5e992f07082838fe8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700338"/>
            <a:ext cx="5243604" cy="80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高斯消元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用于求解</a:t>
            </a:r>
            <a:r>
              <a:rPr lang="en-US" altLang="zh-CN" dirty="0"/>
              <a:t>n</a:t>
            </a:r>
            <a:r>
              <a:rPr lang="zh-CN" altLang="en-US" dirty="0"/>
              <a:t>元一次方程组（</a:t>
            </a:r>
            <a:r>
              <a:rPr lang="en-US" altLang="zh-CN" dirty="0"/>
              <a:t>n</a:t>
            </a:r>
            <a:r>
              <a:rPr lang="zh-CN" altLang="en-US" dirty="0"/>
              <a:t>个方程）</a:t>
            </a:r>
            <a:endParaRPr lang="en-US" altLang="zh-CN" dirty="0"/>
          </a:p>
          <a:p>
            <a:r>
              <a:rPr lang="zh-CN" altLang="en-US" dirty="0"/>
              <a:t>首先对第一个自变量找一个它出现的方程（若不存在则这个是自由元，方程组会有多解），然后对其他所有方程都减去这个方程的若干倍使得其他方程中，使得在这些方程中的这个自变量的系数变为</a:t>
            </a:r>
            <a:r>
              <a:rPr lang="en-US" altLang="zh-CN" dirty="0"/>
              <a:t>0</a:t>
            </a:r>
          </a:p>
          <a:p>
            <a:r>
              <a:rPr lang="zh-CN" altLang="en-US" dirty="0"/>
              <a:t>对每个自变量都做一次这样的操作（注意每个自变量找的方程应互不相同），最后</a:t>
            </a:r>
            <a:r>
              <a:rPr lang="en-US" altLang="zh-CN" dirty="0"/>
              <a:t>n</a:t>
            </a:r>
            <a:r>
              <a:rPr lang="zh-CN" altLang="en-US" dirty="0"/>
              <a:t>个方程恰好对应</a:t>
            </a:r>
            <a:r>
              <a:rPr lang="en-US" altLang="zh-CN" dirty="0"/>
              <a:t>n</a:t>
            </a:r>
            <a:r>
              <a:rPr lang="zh-CN" altLang="en-US" dirty="0"/>
              <a:t>个自变量，每个方程都只有它对应的自变量系数不为</a:t>
            </a:r>
            <a:r>
              <a:rPr lang="en-US" altLang="zh-CN" dirty="0"/>
              <a:t>0</a:t>
            </a:r>
            <a:r>
              <a:rPr lang="zh-CN" altLang="en-US" dirty="0"/>
              <a:t>，都可以直接求解</a:t>
            </a:r>
            <a:endParaRPr lang="en-US" altLang="zh-CN" dirty="0"/>
          </a:p>
          <a:p>
            <a:r>
              <a:rPr lang="zh-CN" altLang="en-US" dirty="0"/>
              <a:t>当方程数少于自变量数时，有多个自由元，有多解</a:t>
            </a:r>
            <a:endParaRPr lang="en-US" altLang="zh-CN" dirty="0"/>
          </a:p>
          <a:p>
            <a:r>
              <a:rPr lang="zh-CN" altLang="en-US" dirty="0"/>
              <a:t>当方程数多于自变量数时，按以上方法消元，当且仅当多出的方程等式右边都是</a:t>
            </a:r>
            <a:r>
              <a:rPr lang="en-US" altLang="zh-CN" dirty="0"/>
              <a:t>0</a:t>
            </a:r>
            <a:r>
              <a:rPr lang="zh-CN" altLang="en-US" dirty="0"/>
              <a:t>时有解（因为系数全是</a:t>
            </a:r>
            <a:r>
              <a:rPr lang="en-US" altLang="zh-CN" dirty="0"/>
              <a:t>0</a:t>
            </a:r>
            <a:r>
              <a:rPr lang="zh-CN" altLang="en-US" dirty="0"/>
              <a:t>），当然也可能这样无用的方程很多导致出现多解的情况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逆矩阵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单位矩阵</a:t>
            </a:r>
            <a:r>
              <a:rPr lang="en-US" altLang="zh-CN" dirty="0"/>
              <a:t>e</a:t>
            </a:r>
            <a:r>
              <a:rPr lang="zh-CN" altLang="en-US" dirty="0"/>
              <a:t>：只有主对角线为</a:t>
            </a:r>
            <a:r>
              <a:rPr lang="en-US" altLang="zh-CN" dirty="0"/>
              <a:t>1</a:t>
            </a:r>
            <a:r>
              <a:rPr lang="zh-CN" altLang="en-US" dirty="0"/>
              <a:t>的矩阵</a:t>
            </a:r>
            <a:endParaRPr lang="en-US" altLang="zh-CN" dirty="0"/>
          </a:p>
          <a:p>
            <a:r>
              <a:rPr lang="zh-CN" altLang="en-US" dirty="0"/>
              <a:t>容易发现单位矩阵乘任意矩阵，任意矩阵乘单位矩阵都为其本身</a:t>
            </a:r>
            <a:endParaRPr lang="en-US" altLang="zh-CN" dirty="0"/>
          </a:p>
          <a:p>
            <a:r>
              <a:rPr lang="zh-CN" altLang="en-US" dirty="0"/>
              <a:t>于是定义一个</a:t>
            </a:r>
            <a:r>
              <a:rPr lang="en-US" altLang="zh-CN" dirty="0"/>
              <a:t>n</a:t>
            </a:r>
            <a:r>
              <a:rPr lang="zh-CN" altLang="en-US" dirty="0"/>
              <a:t>*</a:t>
            </a:r>
            <a:r>
              <a:rPr lang="en-US" altLang="zh-CN" dirty="0"/>
              <a:t>n</a:t>
            </a:r>
            <a:r>
              <a:rPr lang="zh-CN" altLang="en-US" dirty="0"/>
              <a:t>的矩阵</a:t>
            </a:r>
            <a:r>
              <a:rPr lang="en-US" altLang="zh-CN" dirty="0"/>
              <a:t>A</a:t>
            </a:r>
            <a:r>
              <a:rPr lang="zh-CN" altLang="en-US" dirty="0"/>
              <a:t>的逆矩阵为</a:t>
            </a:r>
            <a:r>
              <a:rPr lang="en-US" altLang="zh-CN" dirty="0"/>
              <a:t>A</a:t>
            </a:r>
            <a:r>
              <a:rPr lang="en-US" altLang="zh-CN" baseline="30000" dirty="0"/>
              <a:t>-1</a:t>
            </a:r>
            <a:r>
              <a:rPr lang="zh-CN" altLang="en-US" dirty="0"/>
              <a:t>满足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*</a:t>
            </a:r>
            <a:r>
              <a:rPr lang="en-US" altLang="zh-CN" dirty="0"/>
              <a:t>A</a:t>
            </a:r>
            <a:r>
              <a:rPr lang="en-US" altLang="zh-CN" baseline="30000" dirty="0"/>
              <a:t>-1</a:t>
            </a:r>
            <a:r>
              <a:rPr lang="en-US" altLang="zh-CN" dirty="0"/>
              <a:t>=e;</a:t>
            </a:r>
            <a:r>
              <a:rPr lang="zh-CN" altLang="en-US" dirty="0"/>
              <a:t>若</a:t>
            </a:r>
            <a:r>
              <a:rPr lang="en-US" altLang="zh-CN" dirty="0"/>
              <a:t>B*A=C,</a:t>
            </a:r>
            <a:r>
              <a:rPr lang="zh-CN" altLang="en-US" dirty="0"/>
              <a:t>则</a:t>
            </a:r>
            <a:r>
              <a:rPr lang="en-US" altLang="zh-CN" dirty="0"/>
              <a:t>B=C*A</a:t>
            </a:r>
            <a:r>
              <a:rPr lang="en-US" altLang="zh-CN" baseline="30000" dirty="0"/>
              <a:t>-1</a:t>
            </a:r>
          </a:p>
          <a:p>
            <a:r>
              <a:rPr lang="zh-CN" altLang="en-US" dirty="0"/>
              <a:t>矩阵初等变换：交换两行</a:t>
            </a:r>
            <a:r>
              <a:rPr lang="en-US" altLang="zh-CN" dirty="0"/>
              <a:t>/</a:t>
            </a:r>
            <a:r>
              <a:rPr lang="zh-CN" altLang="en-US" dirty="0"/>
              <a:t>列，将一行</a:t>
            </a:r>
            <a:r>
              <a:rPr lang="en-US" altLang="zh-CN" dirty="0"/>
              <a:t>/</a:t>
            </a:r>
            <a:r>
              <a:rPr lang="zh-CN" altLang="en-US" dirty="0"/>
              <a:t>列的若干倍加到另一行</a:t>
            </a:r>
            <a:r>
              <a:rPr lang="en-US" altLang="zh-CN" dirty="0"/>
              <a:t>/</a:t>
            </a:r>
            <a:r>
              <a:rPr lang="zh-CN" altLang="en-US" dirty="0"/>
              <a:t>列上去（这些操作都可以通过左乘初等变换矩阵实现）</a:t>
            </a:r>
            <a:endParaRPr lang="en-US" altLang="zh-CN" dirty="0"/>
          </a:p>
          <a:p>
            <a:r>
              <a:rPr lang="zh-CN" altLang="en-US" dirty="0"/>
              <a:t>那么可以把</a:t>
            </a:r>
            <a:r>
              <a:rPr lang="en-US" altLang="zh-CN" dirty="0"/>
              <a:t>A</a:t>
            </a:r>
            <a:r>
              <a:rPr lang="zh-CN" altLang="en-US" dirty="0"/>
              <a:t>搞成</a:t>
            </a:r>
            <a:r>
              <a:rPr lang="en-US" altLang="zh-CN" dirty="0"/>
              <a:t>e</a:t>
            </a:r>
            <a:r>
              <a:rPr lang="zh-CN" altLang="en-US" dirty="0"/>
              <a:t>的变换矩阵就是</a:t>
            </a:r>
            <a:r>
              <a:rPr lang="en-US" altLang="zh-CN" dirty="0"/>
              <a:t>A</a:t>
            </a:r>
            <a:r>
              <a:rPr lang="en-US" altLang="zh-CN" baseline="30000" dirty="0"/>
              <a:t>-1</a:t>
            </a:r>
            <a:r>
              <a:rPr lang="zh-CN" altLang="en-US" dirty="0"/>
              <a:t>了</a:t>
            </a:r>
            <a:endParaRPr lang="en-US" altLang="zh-CN" dirty="0"/>
          </a:p>
          <a:p>
            <a:r>
              <a:rPr lang="zh-CN" altLang="en-US" dirty="0"/>
              <a:t>过程就是高斯消元，开始在原矩阵的旁边维护一个</a:t>
            </a:r>
            <a:r>
              <a:rPr lang="en-US" altLang="zh-CN" dirty="0"/>
              <a:t>e</a:t>
            </a:r>
          </a:p>
          <a:p>
            <a:r>
              <a:rPr lang="zh-CN" altLang="en-US" dirty="0"/>
              <a:t>对原矩阵的操作，都对这个矩阵也做一次</a:t>
            </a:r>
            <a:endParaRPr lang="en-US" altLang="zh-CN" dirty="0"/>
          </a:p>
          <a:p>
            <a:r>
              <a:rPr lang="zh-CN" altLang="en-US" dirty="0"/>
              <a:t>这样当</a:t>
            </a:r>
            <a:r>
              <a:rPr lang="en-US" altLang="zh-CN" dirty="0"/>
              <a:t>A</a:t>
            </a:r>
            <a:r>
              <a:rPr lang="zh-CN" altLang="en-US" dirty="0"/>
              <a:t>变成</a:t>
            </a:r>
            <a:r>
              <a:rPr lang="en-US" altLang="zh-CN" dirty="0"/>
              <a:t>e</a:t>
            </a:r>
            <a:r>
              <a:rPr lang="zh-CN" altLang="en-US" dirty="0"/>
              <a:t>了，原来的这个</a:t>
            </a:r>
            <a:r>
              <a:rPr lang="en-US" altLang="zh-CN" dirty="0"/>
              <a:t>e</a:t>
            </a:r>
            <a:r>
              <a:rPr lang="zh-CN" altLang="en-US" dirty="0"/>
              <a:t>就变成</a:t>
            </a:r>
            <a:r>
              <a:rPr lang="en-US" altLang="zh-CN" dirty="0"/>
              <a:t>A</a:t>
            </a:r>
            <a:r>
              <a:rPr lang="en-US" altLang="zh-CN" baseline="30000" dirty="0"/>
              <a:t>-1</a:t>
            </a:r>
            <a:r>
              <a:rPr lang="zh-CN" altLang="en-US" dirty="0"/>
              <a:t>了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概率与期望入门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Noip</a:t>
                </a:r>
                <a:r>
                  <a:rPr lang="zh-CN" altLang="en-US" dirty="0"/>
                  <a:t>涉及的不会很难，但有</a:t>
                </a:r>
                <a:r>
                  <a:rPr lang="en-US" altLang="zh-CN" dirty="0"/>
                  <a:t>Noip2016</a:t>
                </a:r>
                <a:r>
                  <a:rPr lang="zh-CN" altLang="en-US" dirty="0"/>
                  <a:t>的先例，掌握基础还是需要的</a:t>
                </a:r>
                <a:endParaRPr lang="en-US" altLang="zh-CN" dirty="0"/>
              </a:p>
              <a:p>
                <a:r>
                  <a:rPr lang="zh-CN" altLang="en-US" dirty="0"/>
                  <a:t>简单的说，概率就是出现次数，期望就是答案的平均数</a:t>
                </a:r>
                <a:endParaRPr lang="en-US" altLang="zh-CN" dirty="0"/>
              </a:p>
              <a:p>
                <a:r>
                  <a:rPr lang="zh-CN" altLang="en-US" dirty="0"/>
                  <a:t>期望的线性性：和的期望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期望的和</a:t>
                </a:r>
                <a:endParaRPr lang="en-US" altLang="zh-CN" dirty="0"/>
              </a:p>
              <a:p>
                <a:r>
                  <a:rPr lang="zh-CN" altLang="en-US" dirty="0"/>
                  <a:t>概率和期望转换：</a:t>
                </a:r>
                <a:endParaRPr lang="en-US" altLang="zh-CN" dirty="0"/>
              </a:p>
              <a:p>
                <a:r>
                  <a:rPr lang="zh-CN" altLang="en-US" dirty="0"/>
                  <a:t>期望</a:t>
                </a:r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zh-CN" dirty="0"/>
                          <m:t>i</m:t>
                        </m:r>
                        <m:r>
                          <m:rPr>
                            <m:nor/>
                          </m:rPr>
                          <a:rPr lang="zh-CN" altLang="en-US" dirty="0"/>
                          <m:t>∗</m:t>
                        </m:r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/>
                          </a:rPr>
                          <m:t>P</m:t>
                        </m:r>
                        <m:r>
                          <a:rPr lang="en-US" altLang="zh-CN" i="1" dirty="0"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/>
                          </a:rPr>
                          <m:t>i</m:t>
                        </m:r>
                        <m:r>
                          <a:rPr lang="en-US" altLang="zh-CN" i="1" dirty="0"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dirty="0"/>
                          <m:t> </m:t>
                        </m:r>
                      </m:e>
                    </m:nary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5"/>
                          </m:rPr>
                          <a:rPr lang="en-US" altLang="zh-CN" i="1">
                            <a:latin typeface="Cambria Math"/>
                          </a:rPr>
                          <m:t>i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/>
                          </a:rPr>
                          <m:t>Q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en-US" altLang="zh-CN" dirty="0"/>
                  <a:t>P(i)</a:t>
                </a:r>
                <a:r>
                  <a:rPr lang="zh-CN" altLang="en-US" dirty="0"/>
                  <a:t>表示恰好第</a:t>
                </a:r>
                <a:r>
                  <a:rPr lang="en-US" altLang="zh-CN" dirty="0"/>
                  <a:t>i</a:t>
                </a:r>
                <a:r>
                  <a:rPr lang="zh-CN" altLang="en-US" dirty="0"/>
                  <a:t>轮结束的概率，</a:t>
                </a:r>
                <a:r>
                  <a:rPr lang="en-US" altLang="zh-CN" dirty="0"/>
                  <a:t>Q(i)</a:t>
                </a:r>
                <a:r>
                  <a:rPr lang="zh-CN" altLang="en-US" dirty="0"/>
                  <a:t>表示第</a:t>
                </a:r>
                <a:r>
                  <a:rPr lang="en-US" altLang="zh-CN" dirty="0"/>
                  <a:t>i</a:t>
                </a:r>
                <a:r>
                  <a:rPr lang="zh-CN" altLang="en-US" dirty="0"/>
                  <a:t>轮后还没结束的概率</a:t>
                </a:r>
                <a:endParaRPr lang="en-US" altLang="zh-CN" dirty="0"/>
              </a:p>
              <a:p>
                <a:r>
                  <a:rPr lang="zh-CN" altLang="en-US" dirty="0"/>
                  <a:t>这个靠讲题来理解吧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71" r="-9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simple problem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有</a:t>
                </a:r>
                <a:r>
                  <a:rPr lang="en-US" altLang="zh-CN" dirty="0"/>
                  <a:t>1……n</a:t>
                </a:r>
                <a:r>
                  <a:rPr lang="zh-CN" altLang="en-US" dirty="0"/>
                  <a:t>一共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个数，每轮在其中等概率随机一个数，问要使每个数至少被随机到一次期望需要几轮</a:t>
                </a:r>
                <a:endParaRPr lang="en-US" altLang="zh-CN" dirty="0"/>
              </a:p>
              <a:p>
                <a:r>
                  <a:rPr lang="zh-CN" altLang="en-US" dirty="0"/>
                  <a:t>一定是从有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个数的状态到有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个数的状态，根据期望的线性性，可以分别计算每步的期望再累加</a:t>
                </a:r>
                <a:endParaRPr lang="en-US" altLang="zh-CN" dirty="0"/>
              </a:p>
              <a:p>
                <a:r>
                  <a:rPr lang="en-US" altLang="zh-CN" dirty="0" err="1"/>
                  <a:t>Ans</a:t>
                </a:r>
                <a:r>
                  <a:rPr lang="en-US" altLang="zh-CN" dirty="0"/>
                  <a:t>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𝐹</m:t>
                        </m:r>
                        <m:r>
                          <a:rPr lang="en-US" altLang="zh-CN" i="1" dirty="0"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/>
                          </a:rPr>
                          <m:t>i</m:t>
                        </m:r>
                        <m:r>
                          <a:rPr lang="en-US" altLang="zh-CN" i="1" dirty="0"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dirty="0"/>
                          <m:t> </m:t>
                        </m:r>
                      </m:e>
                    </m:nary>
                  </m:oMath>
                </a14:m>
                <a:r>
                  <a:rPr lang="en-US" altLang="zh-CN" dirty="0"/>
                  <a:t>F(i)</a:t>
                </a:r>
                <a:r>
                  <a:rPr lang="zh-CN" altLang="en-US" dirty="0"/>
                  <a:t>表示取出与前</a:t>
                </a:r>
                <a:r>
                  <a:rPr lang="en-US" altLang="zh-CN" dirty="0"/>
                  <a:t>i-1</a:t>
                </a:r>
                <a:r>
                  <a:rPr lang="zh-CN" altLang="en-US" dirty="0"/>
                  <a:t>个数不同的数期望需几轮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/>
                          </a:rPr>
                          <m:t>i</m:t>
                        </m:r>
                      </m:e>
                    </m:d>
                    <m:r>
                      <m:rPr>
                        <m:nor/>
                      </m:rPr>
                      <a:rPr lang="en-US" altLang="zh-CN" dirty="0"/>
                      <m:t> </m:t>
                    </m:r>
                    <m:r>
                      <a:rPr lang="en-US" altLang="zh-CN" b="0" i="1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  <m:r>
                          <a:rPr lang="en-US" altLang="zh-CN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zh-CN" altLang="en-US" b="0" i="1" dirty="0" smtClean="0">
                            <a:latin typeface="Cambria Math"/>
                          </a:rPr>
                          <m:t>∗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𝑗</m:t>
                        </m:r>
                        <m:r>
                          <m:rPr>
                            <m:nor/>
                          </m:rPr>
                          <a:rPr lang="en-US" altLang="zh-CN" dirty="0"/>
                          <m:t> </m:t>
                        </m:r>
                      </m:e>
                    </m:nary>
                    <m:r>
                      <a:rPr lang="en-US" altLang="zh-CN" b="0" i="1" dirty="0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altLang="zh-CN" dirty="0"/>
                  <a:t>(</a:t>
                </a:r>
                <a:r>
                  <a:rPr lang="en-US" altLang="zh-CN" dirty="0" err="1"/>
                  <a:t>i,j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表示第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轮取出不同数的概率</a:t>
                </a:r>
                <a:endParaRPr lang="en-US" altLang="zh-CN" dirty="0"/>
              </a:p>
              <a:p>
                <a:r>
                  <a:rPr lang="en-US" altLang="zh-CN" dirty="0"/>
                  <a:t>f(</a:t>
                </a:r>
                <a:r>
                  <a:rPr lang="en-US" altLang="zh-CN" dirty="0" err="1"/>
                  <a:t>i,j</a:t>
                </a:r>
                <a:r>
                  <a:rPr lang="en-US" altLang="zh-CN" dirty="0"/>
                  <a:t>)=((i-1)/n)^(j-1)*(n-i+1)/n</a:t>
                </a:r>
                <a:r>
                  <a:rPr lang="zh-CN" altLang="en-US" dirty="0"/>
                  <a:t>，这很难算，考虑转换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/>
                          </a:rPr>
                          <m:t>i</m:t>
                        </m:r>
                      </m:e>
                    </m:d>
                    <m:r>
                      <m:rPr>
                        <m:nor/>
                      </m:rPr>
                      <a:rPr lang="en-US" altLang="zh-CN" dirty="0"/>
                      <m:t> </m:t>
                    </m:r>
                    <m:r>
                      <a:rPr lang="en-US" altLang="zh-CN" i="1" dirty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altLang="zh-CN" i="1">
                            <a:latin typeface="Cambria Math"/>
                          </a:rPr>
                          <m:t>𝑗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𝑔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dirty="0"/>
                  <a:t> g(</a:t>
                </a:r>
                <a:r>
                  <a:rPr lang="en-US" altLang="zh-CN" dirty="0" err="1"/>
                  <a:t>i,j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表示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轮还没取出不同数的概率</a:t>
                </a:r>
                <a:endParaRPr lang="en-US" altLang="zh-CN" dirty="0"/>
              </a:p>
              <a:p>
                <a:r>
                  <a:rPr lang="en-US" altLang="zh-CN" dirty="0"/>
                  <a:t>g(</a:t>
                </a:r>
                <a:r>
                  <a:rPr lang="en-US" altLang="zh-CN" dirty="0" err="1"/>
                  <a:t>i,j</a:t>
                </a:r>
                <a:r>
                  <a:rPr lang="en-US" altLang="zh-CN" dirty="0"/>
                  <a:t>)=((i-1)/n)^j</a:t>
                </a:r>
                <a:r>
                  <a:rPr lang="zh-CN" altLang="en-US" dirty="0"/>
                  <a:t>，这样就是一个等比数列了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/>
                          </a:rPr>
                          <m:t>i</m:t>
                        </m:r>
                      </m:e>
                    </m:d>
                    <m:r>
                      <a:rPr lang="en-US" altLang="zh-CN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拉格朗日插值</a:t>
            </a:r>
          </a:p>
        </p:txBody>
      </p:sp>
      <p:pic>
        <p:nvPicPr>
          <p:cNvPr id="6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575" y="1417955"/>
            <a:ext cx="2140585" cy="7410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75" y="2298065"/>
            <a:ext cx="7540625" cy="6362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94360" y="3278505"/>
            <a:ext cx="7482840" cy="2085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20000"/>
              </a:spcBef>
              <a:buNone/>
            </a:pPr>
            <a:r>
              <a:rPr lang="zh-CN" altLang="en-US" sz="1800">
                <a:sym typeface="+mn-ea"/>
              </a:rPr>
              <a:t>注意到将x0,…,xn代如lj(x)，只有lj(xj)为1，其他都是0。</a:t>
            </a:r>
            <a:endParaRPr lang="zh-CN" altLang="en-US" sz="1800"/>
          </a:p>
          <a:p>
            <a:pPr algn="l">
              <a:spcBef>
                <a:spcPct val="20000"/>
              </a:spcBef>
              <a:buNone/>
            </a:pPr>
            <a:r>
              <a:rPr lang="zh-CN" altLang="en-US" sz="1800">
                <a:sym typeface="+mn-ea"/>
              </a:rPr>
              <a:t>所以将所有加起来之后恰好有f(xj)=yj, 又因为多项式表示的唯一性，所以可以得到结果。</a:t>
            </a:r>
            <a:endParaRPr kumimoji="1" lang="zh-CN" altLang="en-US" dirty="0"/>
          </a:p>
          <a:p>
            <a:r>
              <a:rPr lang="zh-CN" altLang="en-US"/>
              <a:t>如果知道了0,1,…,n的f值，求f(x)。</a:t>
            </a:r>
          </a:p>
          <a:p>
            <a:r>
              <a:rPr lang="zh-CN" altLang="en-US"/>
              <a:t>通过观察可以发现分子分母是连续的整数的乘积，所以我们可以与处理这些乘积，快速计算。</a:t>
            </a:r>
          </a:p>
          <a:p>
            <a:r>
              <a:rPr lang="zh-CN" altLang="en-US"/>
              <a:t>可以在线性时间复杂度内解决。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zh-CN" sz="6600" dirty="0"/>
              <a:t>		THINK YOU</a:t>
            </a:r>
          </a:p>
          <a:p>
            <a:pPr marL="114300" indent="0">
              <a:buNone/>
            </a:pPr>
            <a:r>
              <a:rPr lang="en-US" altLang="zh-CN" sz="6600" dirty="0"/>
              <a:t>		    GL&amp;HF</a:t>
            </a:r>
            <a:endParaRPr lang="zh-CN" altLang="en-US" sz="6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【</a:t>
                </a:r>
                <a:r>
                  <a:rPr lang="zh-CN" altLang="en-US" dirty="0"/>
                  <a:t>定义 </a:t>
                </a:r>
                <a:r>
                  <a:rPr lang="en-US" altLang="zh-CN" dirty="0"/>
                  <a:t>1.1】</a:t>
                </a:r>
                <a:r>
                  <a:rPr lang="zh-CN" altLang="en-US" dirty="0"/>
                  <a:t>从𝑛个不同的元素中，有次序地选取𝑟个元素，称为从𝑛中取𝑟个的排列，其排列数记为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en-US" altLang="zh-CN">
                            <a:latin typeface="Cambria Math"/>
                          </a:rPr>
                          <m:t>𝑟</m:t>
                        </m:r>
                      </m:sup>
                    </m:sSubSup>
                    <m:r>
                      <a:rPr lang="en-US" altLang="zh-CN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dirty="0"/>
                  <a:t>。当𝑟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𝑛时，称此排列为全排列。</a:t>
                </a:r>
              </a:p>
              <a:p>
                <a:r>
                  <a:rPr lang="en-US" altLang="zh-CN" dirty="0"/>
                  <a:t>【</a:t>
                </a:r>
                <a:r>
                  <a:rPr lang="zh-CN" altLang="en-US" dirty="0"/>
                  <a:t>定理 </a:t>
                </a:r>
                <a:r>
                  <a:rPr lang="en-US" altLang="zh-CN" dirty="0"/>
                  <a:t>1.1】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en-US" altLang="zh-CN">
                            <a:latin typeface="Cambria Math"/>
                          </a:rPr>
                          <m:t>𝑟</m:t>
                        </m:r>
                      </m:sup>
                    </m:sSubSup>
                    <m:r>
                      <a:rPr lang="en-US" altLang="zh-CN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>
                            <a:latin typeface="Cambria Math"/>
                          </a:rPr>
                          <m:t>𝑛</m:t>
                        </m:r>
                        <m:r>
                          <a:rPr lang="en-US" altLang="zh-CN">
                            <a:latin typeface="Cambria Math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>
                                <a:latin typeface="Cambria Math"/>
                              </a:rPr>
                              <m:t>𝑟</m:t>
                            </m:r>
                          </m:e>
                        </m:d>
                        <m:r>
                          <a:rPr lang="en-US" altLang="zh-CN"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en-US" altLang="zh-CN" dirty="0"/>
                  <a:t>【</a:t>
                </a:r>
                <a:r>
                  <a:rPr lang="zh-CN" altLang="en-US" dirty="0"/>
                  <a:t>定义 </a:t>
                </a:r>
                <a:r>
                  <a:rPr lang="en-US" altLang="zh-CN" dirty="0"/>
                  <a:t>1.2】</a:t>
                </a:r>
                <a:r>
                  <a:rPr lang="zh-CN" altLang="en-US" dirty="0"/>
                  <a:t>从𝑛个不同的元素中，选取𝑟个元素而不考虑其次序时，称为从𝑛中取𝑟个的组合，其组合数记为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en-US" altLang="zh-CN">
                            <a:latin typeface="Cambria Math"/>
                          </a:rPr>
                          <m:t>𝑟</m:t>
                        </m:r>
                      </m:sup>
                    </m:sSubSup>
                    <m:r>
                      <a:rPr lang="en-US" altLang="zh-CN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dirty="0"/>
                  <a:t>，或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>
                                <a:latin typeface="Cambria Math"/>
                              </a:rPr>
                              <m:t>𝑟</m:t>
                            </m:r>
                          </m:den>
                        </m:f>
                      </m:e>
                    </m:d>
                    <m:r>
                      <a:rPr lang="en-US" altLang="zh-CN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dirty="0"/>
                  <a:t>。</a:t>
                </a:r>
              </a:p>
              <a:p>
                <a:r>
                  <a:rPr lang="en-US" altLang="zh-CN" dirty="0"/>
                  <a:t>【</a:t>
                </a:r>
                <a:r>
                  <a:rPr lang="zh-CN" altLang="en-US" dirty="0"/>
                  <a:t>定理 </a:t>
                </a:r>
                <a:r>
                  <a:rPr lang="en-US" altLang="zh-CN" dirty="0"/>
                  <a:t>1.2】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>
                                <a:latin typeface="Cambria Math"/>
                              </a:rPr>
                              <m:t>𝑟</m:t>
                            </m:r>
                          </m:den>
                        </m:f>
                      </m:e>
                    </m:d>
                    <m:r>
                      <a:rPr lang="en-US" altLang="zh-CN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>
                                <a:latin typeface="Cambria Math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>
                                <a:latin typeface="Cambria Math"/>
                              </a:rPr>
                              <m:t>𝑟</m:t>
                            </m:r>
                          </m:sup>
                        </m:sSubSup>
                      </m:num>
                      <m:den>
                        <m:r>
                          <a:rPr lang="en-US" altLang="zh-CN">
                            <a:latin typeface="Cambria Math"/>
                          </a:rPr>
                          <m:t>𝑟</m:t>
                        </m:r>
                        <m:r>
                          <a:rPr lang="en-US" altLang="zh-CN">
                            <a:latin typeface="Cambria Math"/>
                          </a:rPr>
                          <m:t>!</m:t>
                        </m:r>
                      </m:den>
                    </m:f>
                    <m:r>
                      <a:rPr lang="en-US" altLang="zh-CN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>
                            <a:latin typeface="Cambria Math"/>
                          </a:rPr>
                          <m:t>𝑛</m:t>
                        </m:r>
                        <m:r>
                          <a:rPr lang="en-US" altLang="zh-CN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a:rPr lang="en-US" altLang="zh-CN">
                            <a:latin typeface="Cambria Math"/>
                          </a:rPr>
                          <m:t>𝑟</m:t>
                        </m:r>
                        <m:r>
                          <a:rPr lang="en-US" altLang="zh-CN">
                            <a:latin typeface="Cambria Math"/>
                          </a:rPr>
                          <m:t>!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>
                                <a:latin typeface="Cambria Math"/>
                              </a:rPr>
                              <m:t>𝑟</m:t>
                            </m:r>
                          </m:e>
                        </m:d>
                        <m:r>
                          <a:rPr lang="en-US" altLang="zh-CN"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71" r="-15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04664"/>
                <a:ext cx="7620000" cy="599613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en-US" altLang="zh-CN">
                            <a:latin typeface="Cambria Math"/>
                          </a:rPr>
                          <m:t>𝑘</m:t>
                        </m:r>
                      </m:sup>
                    </m:sSubSup>
                    <m:r>
                      <a:rPr lang="en-US" altLang="zh-CN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dirty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dirty="0"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en-US" altLang="zh-CN" dirty="0">
                            <a:latin typeface="Cambria Math"/>
                          </a:rPr>
                          <m:t>𝑛</m:t>
                        </m:r>
                        <m:r>
                          <a:rPr lang="en-US" altLang="zh-CN" dirty="0">
                            <a:latin typeface="Cambria Math"/>
                          </a:rPr>
                          <m:t>−</m:t>
                        </m:r>
                        <m:r>
                          <a:rPr lang="en-US" altLang="zh-CN" dirty="0">
                            <a:latin typeface="Cambria Math"/>
                          </a:rPr>
                          <m:t>𝑘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>
                            <a:latin typeface="Cambria Math"/>
                          </a:rPr>
                          <m:t>𝑛</m:t>
                        </m:r>
                        <m:r>
                          <a:rPr lang="en-US" altLang="zh-CN">
                            <a:latin typeface="Cambria Math"/>
                          </a:rPr>
                          <m:t>+1</m:t>
                        </m:r>
                      </m:sub>
                      <m:sup>
                        <m:r>
                          <a:rPr lang="en-US" altLang="zh-CN">
                            <a:latin typeface="Cambria Math"/>
                          </a:rPr>
                          <m:t>𝑘</m:t>
                        </m:r>
                      </m:sup>
                    </m:sSubSup>
                    <m:r>
                      <a:rPr lang="en-US" altLang="zh-CN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dirty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dirty="0"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en-US" altLang="zh-CN" dirty="0">
                            <a:latin typeface="Cambria Math"/>
                          </a:rPr>
                          <m:t>𝑘</m:t>
                        </m:r>
                        <m:r>
                          <a:rPr lang="en-US" altLang="zh-CN" dirty="0">
                            <a:latin typeface="Cambria Math"/>
                          </a:rPr>
                          <m:t>−1</m:t>
                        </m:r>
                      </m:sup>
                    </m:sSubSup>
                    <m:r>
                      <a:rPr lang="en-US" altLang="zh-CN" dirty="0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dirty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dirty="0"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en-US" altLang="zh-CN" dirty="0">
                            <a:latin typeface="Cambria Math"/>
                          </a:rPr>
                          <m:t>𝑘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𝑘</m:t>
                    </m:r>
                    <m:sSubSup>
                      <m:sSub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en-US" altLang="zh-CN">
                            <a:latin typeface="Cambria Math"/>
                          </a:rPr>
                          <m:t>𝑘</m:t>
                        </m:r>
                      </m:sup>
                    </m:sSubSup>
                    <m:r>
                      <a:rPr lang="en-US" altLang="zh-CN">
                        <a:latin typeface="Cambria Math"/>
                      </a:rPr>
                      <m:t>=</m:t>
                    </m:r>
                    <m:r>
                      <a:rPr lang="en-US" altLang="zh-CN">
                        <a:latin typeface="Cambria Math"/>
                      </a:rPr>
                      <m:t>𝑛</m:t>
                    </m:r>
                    <m:sSubSup>
                      <m:sSubSup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dirty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dirty="0">
                            <a:latin typeface="Cambria Math"/>
                          </a:rPr>
                          <m:t>𝑛</m:t>
                        </m:r>
                        <m:r>
                          <a:rPr lang="en-US" altLang="zh-CN" dirty="0">
                            <a:latin typeface="Cambria Math"/>
                          </a:rPr>
                          <m:t>−1</m:t>
                        </m:r>
                      </m:sub>
                      <m:sup>
                        <m:r>
                          <a:rPr lang="en-US" altLang="zh-CN" dirty="0">
                            <a:latin typeface="Cambria Math"/>
                          </a:rPr>
                          <m:t>𝑘</m:t>
                        </m:r>
                        <m:r>
                          <a:rPr lang="en-US" altLang="zh-CN" dirty="0">
                            <a:latin typeface="Cambria Math"/>
                          </a:rPr>
                          <m:t>−1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en-US" altLang="zh-CN">
                            <a:latin typeface="Cambria Math"/>
                          </a:rPr>
                          <m:t>𝑘</m:t>
                        </m:r>
                      </m:sup>
                    </m:sSubSup>
                    <m:sSubSup>
                      <m:sSub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altLang="zh-CN">
                            <a:latin typeface="Cambria Math"/>
                          </a:rPr>
                          <m:t>𝑚</m:t>
                        </m:r>
                      </m:sup>
                    </m:sSubSup>
                    <m:r>
                      <a:rPr lang="en-US" altLang="zh-CN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dirty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dirty="0"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en-US" altLang="zh-CN" dirty="0">
                            <a:latin typeface="Cambria Math"/>
                          </a:rPr>
                          <m:t>𝑚</m:t>
                        </m:r>
                      </m:sup>
                    </m:sSubSup>
                    <m:sSubSup>
                      <m:sSubSup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dirty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dirty="0">
                            <a:latin typeface="Cambria Math"/>
                          </a:rPr>
                          <m:t>𝑛</m:t>
                        </m:r>
                        <m:r>
                          <a:rPr lang="en-US" altLang="zh-CN" dirty="0">
                            <a:latin typeface="Cambria Math"/>
                          </a:rPr>
                          <m:t>−</m:t>
                        </m:r>
                        <m:r>
                          <a:rPr lang="en-US" altLang="zh-CN" dirty="0">
                            <a:latin typeface="Cambria Math"/>
                          </a:rPr>
                          <m:t>𝑚</m:t>
                        </m:r>
                      </m:sub>
                      <m:sup>
                        <m:r>
                          <a:rPr lang="en-US" altLang="zh-CN" dirty="0">
                            <a:latin typeface="Cambria Math"/>
                          </a:rPr>
                          <m:t>𝑘</m:t>
                        </m:r>
                        <m:r>
                          <a:rPr lang="en-US" altLang="zh-CN" dirty="0">
                            <a:latin typeface="Cambria Math"/>
                          </a:rPr>
                          <m:t>−</m:t>
                        </m:r>
                        <m:r>
                          <a:rPr lang="en-US" altLang="zh-CN" dirty="0">
                            <a:latin typeface="Cambria Math"/>
                          </a:rPr>
                          <m:t>𝑚</m:t>
                        </m:r>
                      </m:sup>
                    </m:sSubSup>
                    <m:r>
                      <a:rPr lang="en-US" altLang="zh-CN" dirty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dirty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dirty="0"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en-US" altLang="zh-CN" dirty="0">
                            <a:latin typeface="Cambria Math"/>
                          </a:rPr>
                          <m:t>𝑘</m:t>
                        </m:r>
                        <m:r>
                          <a:rPr lang="en-US" altLang="zh-CN" dirty="0">
                            <a:latin typeface="Cambria Math"/>
                          </a:rPr>
                          <m:t>−</m:t>
                        </m:r>
                        <m:r>
                          <a:rPr lang="en-US" altLang="zh-CN" dirty="0">
                            <a:latin typeface="Cambria Math"/>
                          </a:rPr>
                          <m:t>𝑚</m:t>
                        </m:r>
                      </m:sup>
                    </m:sSubSup>
                    <m:sSubSup>
                      <m:sSubSup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dirty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dirty="0">
                            <a:latin typeface="Cambria Math"/>
                          </a:rPr>
                          <m:t>𝑛</m:t>
                        </m:r>
                        <m:r>
                          <a:rPr lang="en-US" altLang="zh-CN" dirty="0">
                            <a:latin typeface="Cambria Math"/>
                          </a:rPr>
                          <m:t>−</m:t>
                        </m:r>
                        <m:r>
                          <a:rPr lang="en-US" altLang="zh-CN" dirty="0">
                            <a:latin typeface="Cambria Math"/>
                          </a:rPr>
                          <m:t>𝑘</m:t>
                        </m:r>
                        <m:r>
                          <a:rPr lang="en-US" altLang="zh-CN" dirty="0">
                            <a:latin typeface="Cambria Math"/>
                          </a:rPr>
                          <m:t>+</m:t>
                        </m:r>
                        <m:r>
                          <a:rPr lang="en-US" altLang="zh-CN" dirty="0">
                            <a:latin typeface="Cambria Math"/>
                          </a:rPr>
                          <m:t>𝑚</m:t>
                        </m:r>
                      </m:sub>
                      <m:sup>
                        <m:r>
                          <a:rPr lang="en-US" altLang="zh-CN" dirty="0">
                            <a:latin typeface="Cambria Math"/>
                          </a:rPr>
                          <m:t>𝑚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>
                            <a:latin typeface="Cambria Math"/>
                          </a:rPr>
                          <m:t>𝑖</m:t>
                        </m:r>
                        <m:r>
                          <a:rPr lang="zh-CN" altLang="en-US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zh-CN" altLang="en-US">
                            <a:latin typeface="Cambria Math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zh-CN" altLang="en-US">
                                <a:latin typeface="Cambria Math"/>
                              </a:rPr>
                              <m:t>𝑛</m:t>
                            </m:r>
                          </m:sub>
                          <m:sup>
                            <m:r>
                              <a:rPr lang="zh-CN" altLang="en-US">
                                <a:latin typeface="Cambria Math"/>
                              </a:rPr>
                              <m:t>𝑖</m:t>
                            </m:r>
                          </m:sup>
                        </m:sSubSup>
                      </m:e>
                    </m:nary>
                    <m:r>
                      <a:rPr lang="en-US" altLang="zh-CN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zh-CN" altLang="en-US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>
                            <a:latin typeface="Cambria Math"/>
                          </a:rPr>
                          <m:t>𝑖</m:t>
                        </m:r>
                        <m:r>
                          <a:rPr lang="zh-CN" altLang="en-US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zh-CN" altLang="en-US">
                            <a:latin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zh-CN" altLang="en-US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sSubSup>
                          <m:sSub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zh-CN" altLang="en-US">
                                <a:latin typeface="Cambria Math"/>
                              </a:rPr>
                              <m:t>𝑛</m:t>
                            </m:r>
                          </m:sub>
                          <m:sup>
                            <m:r>
                              <a:rPr lang="zh-CN" altLang="en-US">
                                <a:latin typeface="Cambria Math"/>
                              </a:rPr>
                              <m:t>𝑖</m:t>
                            </m:r>
                          </m:sup>
                        </m:sSubSup>
                      </m:e>
                    </m:nary>
                    <m:r>
                      <a:rPr lang="en-US" altLang="zh-CN">
                        <a:latin typeface="Cambria Math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>
                            <a:latin typeface="Cambria Math"/>
                          </a:rPr>
                          <m:t>𝑖</m:t>
                        </m:r>
                        <m:r>
                          <a:rPr lang="zh-CN" altLang="en-US">
                            <a:latin typeface="Cambria Math"/>
                          </a:rPr>
                          <m:t>=</m:t>
                        </m:r>
                        <m:r>
                          <a:rPr lang="zh-CN" altLang="en-US">
                            <a:latin typeface="Cambria Math"/>
                          </a:rPr>
                          <m:t>𝑚</m:t>
                        </m:r>
                      </m:sub>
                      <m:sup>
                        <m:r>
                          <a:rPr lang="zh-CN" altLang="en-US">
                            <a:latin typeface="Cambria Math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zh-CN" altLang="en-US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zh-CN" altLang="en-US">
                                <a:latin typeface="Cambria Math"/>
                              </a:rPr>
                              <m:t>𝑚</m:t>
                            </m:r>
                          </m:sup>
                        </m:sSubSup>
                      </m:e>
                    </m:nary>
                    <m:r>
                      <a:rPr lang="en-US" altLang="zh-CN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dirty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zh-CN" altLang="en-US" dirty="0">
                            <a:latin typeface="Cambria Math"/>
                          </a:rPr>
                          <m:t>𝑛</m:t>
                        </m:r>
                        <m:r>
                          <a:rPr lang="zh-CN" altLang="en-US" dirty="0">
                            <a:latin typeface="Cambria Math"/>
                          </a:rPr>
                          <m:t>+1</m:t>
                        </m:r>
                      </m:sub>
                      <m:sup>
                        <m:r>
                          <a:rPr lang="zh-CN" altLang="en-US" dirty="0">
                            <a:latin typeface="Cambria Math"/>
                          </a:rPr>
                          <m:t>𝑚</m:t>
                        </m:r>
                        <m:r>
                          <a:rPr lang="zh-CN" altLang="en-US" dirty="0">
                            <a:latin typeface="Cambria Math"/>
                          </a:rPr>
                          <m:t>+1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>
                            <a:latin typeface="Cambria Math"/>
                          </a:rPr>
                          <m:t>𝑖</m:t>
                        </m:r>
                        <m:r>
                          <a:rPr lang="zh-CN" altLang="en-US">
                            <a:latin typeface="Cambria Math"/>
                          </a:rPr>
                          <m:t>=</m:t>
                        </m:r>
                        <m:r>
                          <a:rPr lang="zh-CN" altLang="en-US"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zh-CN" altLang="en-US">
                            <a:latin typeface="Cambria Math"/>
                          </a:rPr>
                          <m:t>𝑛</m:t>
                        </m:r>
                        <m:r>
                          <a:rPr lang="zh-CN" altLang="en-US">
                            <a:latin typeface="Cambria Math"/>
                          </a:rPr>
                          <m:t>+</m:t>
                        </m:r>
                        <m:r>
                          <a:rPr lang="zh-CN" altLang="en-US">
                            <a:latin typeface="Cambria Math"/>
                          </a:rPr>
                          <m:t>𝑚</m:t>
                        </m:r>
                      </m:sup>
                      <m:e>
                        <m:sSubSup>
                          <m:sSub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zh-CN" altLang="en-US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zh-CN" altLang="en-US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</m:e>
                    </m:nary>
                    <m:r>
                      <a:rPr lang="en-US" altLang="zh-CN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dirty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zh-CN" altLang="en-US" dirty="0">
                            <a:latin typeface="Cambria Math"/>
                          </a:rPr>
                          <m:t>𝑛</m:t>
                        </m:r>
                        <m:r>
                          <a:rPr lang="zh-CN" altLang="en-US" dirty="0">
                            <a:latin typeface="Cambria Math"/>
                          </a:rPr>
                          <m:t>+</m:t>
                        </m:r>
                        <m:r>
                          <a:rPr lang="zh-CN" altLang="en-US" dirty="0">
                            <a:latin typeface="Cambria Math"/>
                          </a:rPr>
                          <m:t>𝑚</m:t>
                        </m:r>
                        <m:r>
                          <a:rPr lang="zh-CN" altLang="en-US" dirty="0">
                            <a:latin typeface="Cambria Math"/>
                          </a:rPr>
                          <m:t>+1</m:t>
                        </m:r>
                      </m:sub>
                      <m:sup>
                        <m:r>
                          <a:rPr lang="zh-CN" altLang="en-US" dirty="0">
                            <a:latin typeface="Cambria Math"/>
                          </a:rPr>
                          <m:t>𝑘</m:t>
                        </m:r>
                        <m:r>
                          <a:rPr lang="zh-CN" altLang="en-US" dirty="0">
                            <a:latin typeface="Cambria Math"/>
                          </a:rPr>
                          <m:t>+1</m:t>
                        </m:r>
                      </m:sup>
                    </m:sSubSup>
                    <m:r>
                      <a:rPr lang="en-US" altLang="zh-CN" dirty="0">
                        <a:latin typeface="Cambria Math"/>
                      </a:rPr>
                      <m:t>−</m:t>
                    </m:r>
                    <m:sSubSup>
                      <m:sSubSup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dirty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zh-CN" altLang="en-US" dirty="0"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zh-CN" altLang="en-US" dirty="0">
                            <a:latin typeface="Cambria Math"/>
                          </a:rPr>
                          <m:t>𝑘</m:t>
                        </m:r>
                        <m:r>
                          <a:rPr lang="en-US" altLang="zh-CN" dirty="0">
                            <a:latin typeface="Cambria Math"/>
                          </a:rPr>
                          <m:t>+</m:t>
                        </m:r>
                        <m:r>
                          <a:rPr lang="zh-CN" altLang="en-US" dirty="0">
                            <a:latin typeface="Cambria Math"/>
                          </a:rPr>
                          <m:t>1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>
                            <a:latin typeface="Cambria Math"/>
                          </a:rPr>
                          <m:t>𝑖</m:t>
                        </m:r>
                        <m:r>
                          <a:rPr lang="zh-CN" altLang="en-US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zh-CN">
                            <a:latin typeface="Cambria Math"/>
                          </a:rPr>
                          <m:t>𝑘</m:t>
                        </m:r>
                      </m:sup>
                      <m:e>
                        <m:sSubSup>
                          <m:sSub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>
                                <a:latin typeface="Cambria Math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>
                                <a:latin typeface="Cambria Math"/>
                              </a:rPr>
                              <m:t>𝑖</m:t>
                            </m:r>
                          </m:sup>
                        </m:sSubSup>
                        <m:sSubSup>
                          <m:sSub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>
                                <a:latin typeface="Cambria Math"/>
                              </a:rPr>
                              <m:t>𝑚</m:t>
                            </m:r>
                          </m:sub>
                          <m:sup>
                            <m:r>
                              <a:rPr lang="en-US" altLang="zh-CN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>
                                <a:latin typeface="Cambria Math"/>
                              </a:rPr>
                              <m:t>𝑖</m:t>
                            </m:r>
                          </m:sup>
                        </m:sSubSup>
                      </m:e>
                    </m:nary>
                    <m:r>
                      <a:rPr lang="en-US" altLang="zh-CN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>
                            <a:latin typeface="Cambria Math"/>
                          </a:rPr>
                          <m:t>𝑛</m:t>
                        </m:r>
                        <m:r>
                          <a:rPr lang="en-US" altLang="zh-CN">
                            <a:latin typeface="Cambria Math"/>
                          </a:rPr>
                          <m:t>+</m:t>
                        </m:r>
                        <m:r>
                          <a:rPr lang="en-US" altLang="zh-CN">
                            <a:latin typeface="Cambria Math"/>
                          </a:rPr>
                          <m:t>𝑚</m:t>
                        </m:r>
                      </m:sub>
                      <m:sup>
                        <m:r>
                          <a:rPr lang="en-US" altLang="zh-CN">
                            <a:latin typeface="Cambria Math"/>
                          </a:rPr>
                          <m:t>𝑘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altLang="zh-CN">
                                <a:latin typeface="Cambria Math"/>
                              </a:rPr>
                              <m:t>𝑥</m:t>
                            </m:r>
                            <m:r>
                              <a:rPr lang="pt-BR" altLang="zh-CN">
                                <a:latin typeface="Cambria Math"/>
                              </a:rPr>
                              <m:t>+</m:t>
                            </m:r>
                            <m:r>
                              <a:rPr lang="pt-BR" altLang="zh-CN">
                                <a:latin typeface="Cambria Math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pt-BR" altLang="zh-CN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pt-BR" altLang="zh-CN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zh-CN">
                            <a:latin typeface="Cambria Math"/>
                          </a:rPr>
                          <m:t>𝑘</m:t>
                        </m:r>
                        <m:r>
                          <a:rPr lang="pt-BR" altLang="zh-CN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pt-BR" altLang="zh-CN">
                            <a:latin typeface="Cambria Math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pt-BR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pt-BR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altLang="zh-CN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pt-BR" altLang="zh-CN">
                                    <a:latin typeface="Cambria Math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pt-BR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altLang="zh-CN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pt-BR" altLang="zh-CN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pt-BR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altLang="zh-CN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pt-BR" altLang="zh-CN">
                                <a:latin typeface="Cambria Math"/>
                              </a:rPr>
                              <m:t>𝑛</m:t>
                            </m:r>
                            <m:r>
                              <a:rPr lang="pt-BR" altLang="zh-CN">
                                <a:latin typeface="Cambria Math"/>
                              </a:rPr>
                              <m:t>−</m:t>
                            </m:r>
                            <m:r>
                              <a:rPr lang="pt-BR" altLang="zh-CN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04664"/>
                <a:ext cx="7620000" cy="5996136"/>
              </a:xfrm>
              <a:blipFill rotWithShape="1">
                <a:blip r:embed="rId2"/>
                <a:stretch>
                  <a:fillRect l="-2000" b="-32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7620000" cy="4925144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用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sz="2000" dirty="0"/>
                  <a:t>个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/>
                      </a:rPr>
                      <m:t>𝑚</m:t>
                    </m:r>
                  </m:oMath>
                </a14:m>
                <a:r>
                  <a:rPr lang="zh-CN" altLang="en-US" sz="2000" dirty="0"/>
                  <a:t>个</a:t>
                </a:r>
                <a:r>
                  <a:rPr lang="en-US" altLang="zh-CN" sz="2000" dirty="0"/>
                  <a:t>0</a:t>
                </a:r>
                <a:r>
                  <a:rPr lang="zh-CN" altLang="en-US" sz="2000" dirty="0"/>
                  <a:t>组成字符串，使任意前缀的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的个数不能少于</a:t>
                </a:r>
                <a:r>
                  <a:rPr lang="en-US" altLang="zh-CN" sz="2000" dirty="0"/>
                  <a:t>0</a:t>
                </a:r>
                <a:r>
                  <a:rPr lang="zh-CN" altLang="en-US" sz="2000" dirty="0"/>
                  <a:t>的个数，求方案数对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/>
                      </a:rPr>
                      <m:t>𝑃</m:t>
                    </m:r>
                  </m:oMath>
                </a14:m>
                <a:r>
                  <a:rPr lang="zh-CN" altLang="en-US" sz="2000" dirty="0"/>
                  <a:t>取模后的值。</a:t>
                </a:r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>
                        <a:latin typeface="Cambria Math"/>
                      </a:rPr>
                      <m:t>1≤</m:t>
                    </m:r>
                    <m:r>
                      <a:rPr lang="en-US" altLang="zh-CN" sz="2000">
                        <a:latin typeface="Cambria Math"/>
                      </a:rPr>
                      <m:t>𝑚</m:t>
                    </m:r>
                    <m:r>
                      <a:rPr lang="en-US" altLang="zh-CN" sz="2000">
                        <a:latin typeface="Cambria Math"/>
                      </a:rPr>
                      <m:t>≤</m:t>
                    </m:r>
                    <m:r>
                      <a:rPr lang="en-US" altLang="zh-CN" sz="2000">
                        <a:latin typeface="Cambria Math"/>
                      </a:rPr>
                      <m:t>𝑛</m:t>
                    </m:r>
                    <m:r>
                      <a:rPr lang="en-US" altLang="zh-CN" sz="200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CN" sz="2000">
                            <a:latin typeface="Cambria Math"/>
                          </a:rPr>
                          <m:t>6</m:t>
                        </m:r>
                      </m:sup>
                    </m:sSup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设字符串中的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为向</a:t>
                </a:r>
                <a:r>
                  <a:rPr lang="en-US" altLang="zh-CN" sz="2000" dirty="0"/>
                  <a:t>(+1,+1)</a:t>
                </a:r>
                <a:r>
                  <a:rPr lang="zh-CN" altLang="en-US" sz="2000" dirty="0"/>
                  <a:t>方向走，</a:t>
                </a:r>
                <a:r>
                  <a:rPr lang="en-US" altLang="zh-CN" sz="2000" dirty="0"/>
                  <a:t>0</a:t>
                </a:r>
                <a:r>
                  <a:rPr lang="zh-CN" altLang="en-US" sz="2000" dirty="0"/>
                  <a:t>为向</a:t>
                </a:r>
                <a:r>
                  <a:rPr lang="en-US" altLang="zh-CN" sz="2000" dirty="0"/>
                  <a:t>(+1,−1)</a:t>
                </a:r>
                <a:r>
                  <a:rPr lang="zh-CN" altLang="en-US" sz="2000" dirty="0"/>
                  <a:t>方向走。</a:t>
                </a:r>
              </a:p>
              <a:p>
                <a:r>
                  <a:rPr lang="zh-CN" altLang="en-US" sz="2000" dirty="0"/>
                  <a:t>那么相当于求从</a:t>
                </a:r>
                <a:r>
                  <a:rPr lang="en-US" altLang="zh-CN" sz="2000" dirty="0"/>
                  <a:t>(0,0)</a:t>
                </a:r>
                <a:r>
                  <a:rPr lang="zh-CN" altLang="en-US" sz="2000" dirty="0"/>
                  <a:t>走到</a:t>
                </a:r>
                <a:r>
                  <a:rPr lang="en-US" altLang="zh-CN" sz="2000" dirty="0"/>
                  <a:t>(</a:t>
                </a:r>
                <a:r>
                  <a:rPr lang="zh-CN" altLang="en-US" sz="2000" dirty="0"/>
                  <a:t>𝑛</a:t>
                </a:r>
                <a:r>
                  <a:rPr lang="en-US" altLang="zh-CN" sz="2000" dirty="0"/>
                  <a:t>+</a:t>
                </a:r>
                <a:r>
                  <a:rPr lang="zh-CN" altLang="en-US" sz="2000" dirty="0"/>
                  <a:t>𝑚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𝑛−𝑚</a:t>
                </a:r>
                <a:r>
                  <a:rPr lang="en-US" altLang="zh-CN" sz="2000" dirty="0"/>
                  <a:t>)</a:t>
                </a:r>
                <a:r>
                  <a:rPr lang="zh-CN" altLang="en-US" sz="2000" dirty="0"/>
                  <a:t>且不能跨过𝑦</a:t>
                </a:r>
                <a:r>
                  <a:rPr lang="en-US" altLang="zh-CN" sz="2000" dirty="0"/>
                  <a:t>=0</a:t>
                </a:r>
                <a:r>
                  <a:rPr lang="zh-CN" altLang="en-US" sz="2000" dirty="0"/>
                  <a:t>的方案数。</a:t>
                </a:r>
              </a:p>
              <a:p>
                <a:r>
                  <a:rPr lang="zh-CN" altLang="en-US" sz="2000" dirty="0"/>
                  <a:t>总方案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sz="2000">
                            <a:latin typeface="Cambria Math"/>
                          </a:rPr>
                          <m:t>𝑛</m:t>
                        </m:r>
                        <m:r>
                          <a:rPr lang="en-US" altLang="zh-CN" sz="2000">
                            <a:latin typeface="Cambria Math"/>
                          </a:rPr>
                          <m:t>+</m:t>
                        </m:r>
                        <m:r>
                          <a:rPr lang="en-US" altLang="zh-CN" sz="2000">
                            <a:latin typeface="Cambria Math"/>
                          </a:rPr>
                          <m:t>𝑚</m:t>
                        </m:r>
                      </m:sub>
                      <m:sup>
                        <m:r>
                          <a:rPr lang="en-US" altLang="zh-CN" sz="2000">
                            <a:latin typeface="Cambria Math"/>
                          </a:rPr>
                          <m:t>𝑛</m:t>
                        </m:r>
                      </m:sup>
                    </m:sSubSup>
                    <m:r>
                      <a:rPr lang="en-US" altLang="zh-CN" sz="2000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sz="2000" dirty="0"/>
                  <a:t>，然后要减去不合法的即线路通过𝑦</a:t>
                </a:r>
                <a:r>
                  <a:rPr lang="en-US" altLang="zh-CN" sz="2000" dirty="0"/>
                  <a:t>=−1</a:t>
                </a:r>
                <a:r>
                  <a:rPr lang="zh-CN" altLang="en-US" sz="2000" dirty="0"/>
                  <a:t>的。</a:t>
                </a:r>
              </a:p>
              <a:p>
                <a:r>
                  <a:rPr lang="zh-CN" altLang="en-US" sz="2000" dirty="0"/>
                  <a:t>将线路第一次与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/>
                      </a:rPr>
                      <m:t>𝑦</m:t>
                    </m:r>
                    <m:r>
                      <a:rPr lang="en-US" altLang="zh-CN" sz="2000" dirty="0">
                        <a:latin typeface="Cambria Math"/>
                      </a:rPr>
                      <m:t>=−1</m:t>
                    </m:r>
                  </m:oMath>
                </a14:m>
                <a:r>
                  <a:rPr lang="zh-CN" altLang="en-US" sz="2000" dirty="0"/>
                  <a:t>交点的左边</a:t>
                </a:r>
                <a:endParaRPr lang="en-US" altLang="zh-CN" sz="2000" dirty="0"/>
              </a:p>
              <a:p>
                <a:r>
                  <a:rPr lang="zh-CN" altLang="en-US" sz="2000" dirty="0"/>
                  <a:t>沿着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/>
                      </a:rPr>
                      <m:t>𝑦</m:t>
                    </m:r>
                    <m:r>
                      <a:rPr lang="en-US" altLang="zh-CN" sz="2000" dirty="0">
                        <a:latin typeface="Cambria Math"/>
                      </a:rPr>
                      <m:t>=−1</m:t>
                    </m:r>
                  </m:oMath>
                </a14:m>
                <a:r>
                  <a:rPr lang="zh-CN" altLang="en-US" sz="2000" dirty="0"/>
                  <a:t>做对称操作，则最后</a:t>
                </a:r>
                <a:endParaRPr lang="en-US" altLang="zh-CN" sz="2000" dirty="0"/>
              </a:p>
              <a:p>
                <a:r>
                  <a:rPr lang="zh-CN" altLang="en-US" sz="2000" dirty="0"/>
                  <a:t>等价于从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dirty="0">
                            <a:latin typeface="Cambria Math"/>
                          </a:rPr>
                          <m:t>0,−2</m:t>
                        </m:r>
                      </m:e>
                    </m:d>
                  </m:oMath>
                </a14:m>
                <a:r>
                  <a:rPr lang="zh-CN" altLang="en-US" sz="2000" dirty="0"/>
                  <a:t>走到</a:t>
                </a:r>
                <a:endParaRPr lang="en-US" altLang="zh-CN" sz="20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dirty="0">
                            <a:latin typeface="Cambria Math"/>
                          </a:rPr>
                          <m:t>𝑛</m:t>
                        </m:r>
                        <m:r>
                          <a:rPr lang="en-US" altLang="zh-CN" sz="2000" dirty="0">
                            <a:latin typeface="Cambria Math"/>
                          </a:rPr>
                          <m:t>+</m:t>
                        </m:r>
                        <m:r>
                          <a:rPr lang="en-US" altLang="zh-CN" sz="2000" dirty="0">
                            <a:latin typeface="Cambria Math"/>
                          </a:rPr>
                          <m:t>𝑚</m:t>
                        </m:r>
                        <m:r>
                          <a:rPr lang="en-US" altLang="zh-CN" sz="2000" dirty="0">
                            <a:latin typeface="Cambria Math"/>
                          </a:rPr>
                          <m:t>,</m:t>
                        </m:r>
                        <m:r>
                          <a:rPr lang="en-US" altLang="zh-CN" sz="2000" dirty="0">
                            <a:latin typeface="Cambria Math"/>
                          </a:rPr>
                          <m:t>𝑛</m:t>
                        </m:r>
                        <m:r>
                          <a:rPr lang="en-US" altLang="zh-CN" sz="2000" dirty="0">
                            <a:latin typeface="Cambria Math"/>
                          </a:rPr>
                          <m:t>−</m:t>
                        </m:r>
                        <m:r>
                          <a:rPr lang="en-US" altLang="zh-CN" sz="2000" dirty="0"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r>
                  <a:rPr lang="zh-CN" altLang="en-US" sz="2000" dirty="0"/>
                  <a:t>的方案数。</a:t>
                </a:r>
                <a:endParaRPr lang="en-US" altLang="zh-CN" sz="2000" dirty="0"/>
              </a:p>
              <a:p>
                <a:r>
                  <a:rPr lang="zh-CN" altLang="en-US" sz="2000" dirty="0"/>
                  <a:t>因为从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dirty="0">
                            <a:latin typeface="Cambria Math"/>
                          </a:rPr>
                          <m:t>0,−2</m:t>
                        </m:r>
                      </m:e>
                    </m:d>
                  </m:oMath>
                </a14:m>
                <a:r>
                  <a:rPr lang="zh-CN" altLang="en-US" sz="2000" dirty="0"/>
                  <a:t>走到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dirty="0">
                            <a:latin typeface="Cambria Math"/>
                          </a:rPr>
                          <m:t>𝑛</m:t>
                        </m:r>
                        <m:r>
                          <a:rPr lang="en-US" altLang="zh-CN" sz="2000" dirty="0">
                            <a:latin typeface="Cambria Math"/>
                          </a:rPr>
                          <m:t>+</m:t>
                        </m:r>
                        <m:r>
                          <a:rPr lang="en-US" altLang="zh-CN" sz="2000" dirty="0">
                            <a:latin typeface="Cambria Math"/>
                          </a:rPr>
                          <m:t>𝑚</m:t>
                        </m:r>
                        <m:r>
                          <a:rPr lang="en-US" altLang="zh-CN" sz="2000" dirty="0">
                            <a:latin typeface="Cambria Math"/>
                          </a:rPr>
                          <m:t>,</m:t>
                        </m:r>
                        <m:r>
                          <a:rPr lang="en-US" altLang="zh-CN" sz="2000" dirty="0">
                            <a:latin typeface="Cambria Math"/>
                          </a:rPr>
                          <m:t>𝑛</m:t>
                        </m:r>
                        <m:r>
                          <a:rPr lang="en-US" altLang="zh-CN" sz="2000" dirty="0">
                            <a:latin typeface="Cambria Math"/>
                          </a:rPr>
                          <m:t>−</m:t>
                        </m:r>
                        <m:r>
                          <a:rPr lang="en-US" altLang="zh-CN" sz="2000" dirty="0"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需要向上走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/>
                      </a:rPr>
                      <m:t>𝑛</m:t>
                    </m:r>
                    <m:r>
                      <a:rPr lang="en-US" altLang="zh-CN" sz="2000" dirty="0">
                        <a:latin typeface="Cambria Math"/>
                      </a:rPr>
                      <m:t>−</m:t>
                    </m:r>
                    <m:r>
                      <a:rPr lang="en-US" altLang="zh-CN" sz="2000" dirty="0">
                        <a:latin typeface="Cambria Math"/>
                      </a:rPr>
                      <m:t>𝑚</m:t>
                    </m:r>
                    <m:r>
                      <a:rPr lang="en-US" altLang="zh-CN" sz="2000" dirty="0">
                        <a:latin typeface="Cambria Math"/>
                      </a:rPr>
                      <m:t>+2</m:t>
                    </m:r>
                  </m:oMath>
                </a14:m>
                <a:r>
                  <a:rPr lang="zh-CN" altLang="en-US" sz="2000" dirty="0"/>
                  <a:t>次，</a:t>
                </a:r>
                <a:endParaRPr lang="en-US" altLang="zh-CN" sz="2000" dirty="0"/>
              </a:p>
              <a:p>
                <a:r>
                  <a:rPr lang="zh-CN" altLang="en-US" sz="2000" dirty="0"/>
                  <a:t>一共要走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/>
                      </a:rPr>
                      <m:t>𝑛</m:t>
                    </m:r>
                    <m:r>
                      <a:rPr lang="en-US" altLang="zh-CN" sz="2000" dirty="0">
                        <a:latin typeface="Cambria Math"/>
                      </a:rPr>
                      <m:t>+</m:t>
                    </m:r>
                    <m:r>
                      <a:rPr lang="en-US" altLang="zh-CN" sz="2000" dirty="0">
                        <a:latin typeface="Cambria Math"/>
                      </a:rPr>
                      <m:t>𝑚</m:t>
                    </m:r>
                  </m:oMath>
                </a14:m>
                <a:r>
                  <a:rPr lang="zh-CN" altLang="en-US" sz="2000" dirty="0"/>
                  <a:t>次。</a:t>
                </a:r>
                <a:endParaRPr lang="en-US" altLang="zh-CN" sz="2000" dirty="0"/>
              </a:p>
              <a:p>
                <a:pPr>
                  <a:lnSpc>
                    <a:spcPct val="100000"/>
                  </a:lnSpc>
                </a:pPr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7620000" cy="4925144"/>
              </a:xfrm>
              <a:blipFill rotWithShape="1">
                <a:blip r:embed="rId2"/>
                <a:stretch>
                  <a:fillRect t="-9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645024"/>
            <a:ext cx="3413959" cy="27059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卡特兰数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上题中的</a:t>
                </a:r>
                <a:r>
                  <a:rPr lang="en-US" altLang="zh-CN" dirty="0"/>
                  <a:t>n=m</a:t>
                </a:r>
                <a:r>
                  <a:rPr lang="zh-CN" altLang="en-US" dirty="0"/>
                  <a:t>时，答案就是第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个卡特兰数了</a:t>
                </a:r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dirty="0"/>
                  <a:t>卡特兰数又称卡塔兰数，是组合数学中一个常出现在各种计数问题中的数列。以比利时的数学家欧仁</a:t>
                </a:r>
                <a:r>
                  <a:rPr lang="en-US" altLang="zh-CN" dirty="0"/>
                  <a:t>·</a:t>
                </a:r>
                <a:r>
                  <a:rPr lang="zh-CN" altLang="en-US" dirty="0"/>
                  <a:t>查理</a:t>
                </a:r>
                <a:r>
                  <a:rPr lang="en-US" altLang="zh-CN" dirty="0"/>
                  <a:t>·</a:t>
                </a:r>
                <a:r>
                  <a:rPr lang="zh-CN" altLang="en-US" dirty="0"/>
                  <a:t>卡塔兰（</a:t>
                </a:r>
                <a:r>
                  <a:rPr lang="en-US" altLang="zh-CN" dirty="0"/>
                  <a:t>1814–1894</a:t>
                </a:r>
                <a:r>
                  <a:rPr lang="zh-CN" altLang="en-US" dirty="0"/>
                  <a:t>）的名字来命名。</a:t>
                </a:r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dirty="0"/>
                  <a:t>从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开始</a:t>
                </a:r>
                <a:r>
                  <a:rPr lang="en-US" altLang="zh-CN" dirty="0"/>
                  <a:t>1, 1, 2, 5, 14, </a:t>
                </a:r>
                <a:r>
                  <a:rPr lang="en-US" altLang="zh-CN" b="1" dirty="0"/>
                  <a:t>42</a:t>
                </a:r>
                <a:r>
                  <a:rPr lang="en-US" altLang="zh-CN" dirty="0"/>
                  <a:t>, 132, 429, 1430, 4862, 16796</a:t>
                </a:r>
              </a:p>
              <a:p>
                <a:pPr>
                  <a:lnSpc>
                    <a:spcPct val="100000"/>
                  </a:lnSpc>
                </a:pPr>
                <a:r>
                  <a:rPr lang="zh-CN" altLang="en-US" dirty="0"/>
                  <a:t>卡特兰数的一般项公式为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zh-CN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altLang="zh-CN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en-US" altLang="zh-CN">
                            <a:latin typeface="Cambria Math"/>
                          </a:rPr>
                          <m:t>𝑛</m:t>
                        </m:r>
                        <m:r>
                          <a:rPr lang="en-US" altLang="zh-CN">
                            <a:latin typeface="Cambria Math"/>
                          </a:rPr>
                          <m:t>+1</m:t>
                        </m:r>
                      </m:den>
                    </m:f>
                    <m:r>
                      <a:rPr lang="en-US" altLang="zh-CN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>
                                <a:latin typeface="Cambria Math"/>
                              </a:rPr>
                              <m:t>2</m:t>
                            </m:r>
                            <m:r>
                              <a:rPr lang="en-US" altLang="zh-CN"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r>
                          <a:rPr lang="en-US" altLang="zh-CN">
                            <a:latin typeface="Cambria Math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>
                                <a:latin typeface="Cambria Math"/>
                              </a:rPr>
                              <m:t>+1</m:t>
                            </m:r>
                          </m:e>
                        </m:d>
                        <m:r>
                          <a:rPr lang="en-US" altLang="zh-CN">
                            <a:latin typeface="Cambria Math"/>
                          </a:rPr>
                          <m:t>!</m:t>
                        </m:r>
                        <m:r>
                          <a:rPr lang="en-US" altLang="zh-CN">
                            <a:latin typeface="Cambria Math"/>
                          </a:rPr>
                          <m:t>𝑛</m:t>
                        </m:r>
                        <m:r>
                          <a:rPr lang="en-US" altLang="zh-CN"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的另一个表达形式为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zh-CN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>
                                <a:latin typeface="Cambria Math"/>
                              </a:rPr>
                              <m:t>2</m:t>
                            </m:r>
                            <m:r>
                              <a:rPr lang="en-US" altLang="zh-CN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altLang="zh-CN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>
                                <a:latin typeface="Cambria Math"/>
                              </a:rPr>
                              <m:t>2</m:t>
                            </m:r>
                            <m:r>
                              <a:rPr lang="en-US" altLang="zh-CN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>
                                <a:latin typeface="Cambria Math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满足以下递推关系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>
                            <a:latin typeface="Cambria Math"/>
                          </a:rPr>
                          <m:t>𝑛</m:t>
                        </m:r>
                        <m:r>
                          <a:rPr lang="en-US" altLang="zh-CN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CN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>
                            <a:latin typeface="Cambria Math"/>
                          </a:rPr>
                          <m:t>𝑖</m:t>
                        </m:r>
                        <m:r>
                          <a:rPr lang="en-US" altLang="zh-CN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zh-CN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/>
                  <a:t>，也满足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>
                            <a:latin typeface="Cambria Math"/>
                          </a:rPr>
                          <m:t>𝑛</m:t>
                        </m:r>
                        <m:r>
                          <a:rPr lang="en-US" altLang="zh-CN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CN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>
                            <a:latin typeface="Cambria Math"/>
                          </a:rPr>
                          <m:t>2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>
                                <a:latin typeface="Cambria Math"/>
                              </a:rPr>
                              <m:t>2</m:t>
                            </m:r>
                            <m:r>
                              <a:rPr lang="en-US" altLang="zh-CN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>
                                <a:latin typeface="Cambria Math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altLang="zh-CN">
                            <a:latin typeface="Cambria Math"/>
                          </a:rPr>
                          <m:t>𝑛</m:t>
                        </m:r>
                        <m:r>
                          <a:rPr lang="en-US" altLang="zh-CN">
                            <a:latin typeface="Cambria Math"/>
                          </a:rPr>
                          <m:t>+2</m:t>
                        </m:r>
                      </m:den>
                    </m:f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dirty="0"/>
                  <a:t>所有的奇卡特兰数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都满足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𝑛</m:t>
                    </m:r>
                    <m:r>
                      <a:rPr lang="en-US" altLang="zh-CN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altLang="zh-CN">
                        <a:latin typeface="Cambria Math"/>
                      </a:rPr>
                      <m:t>−1</m:t>
                    </m:r>
                  </m:oMath>
                </a14:m>
                <a:r>
                  <a:rPr lang="zh-CN" altLang="en-US" dirty="0"/>
                  <a:t>。所有其他的卡特兰数都是偶数。</a:t>
                </a:r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卡特兰数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n</m:t>
                        </m:r>
                      </m:sub>
                    </m:sSub>
                  </m:oMath>
                </a14:m>
                <a:r>
                  <a:rPr lang="zh-CN" altLang="en-US" dirty="0"/>
                  <a:t>表示所有包含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/>
                      </a:rPr>
                      <m:t>n</m:t>
                    </m:r>
                  </m:oMath>
                </a14:m>
                <a:r>
                  <a:rPr lang="zh-CN" altLang="en-US" dirty="0"/>
                  <a:t>组括号的合法运算式的个数：</a:t>
                </a:r>
                <a:r>
                  <a:rPr lang="en-US" altLang="zh-CN" dirty="0"/>
                  <a:t>((())) ()(()) ()()() (())() (()())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n</m:t>
                        </m:r>
                      </m:sub>
                    </m:sSub>
                  </m:oMath>
                </a14:m>
                <a:r>
                  <a:rPr lang="zh-CN" altLang="en-US" dirty="0"/>
                  <a:t>表示有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/>
                      </a:rPr>
                      <m:t>n</m:t>
                    </m:r>
                    <m:r>
                      <a:rPr lang="en-US" altLang="zh-CN" dirty="0">
                        <a:latin typeface="Cambria Math"/>
                      </a:rPr>
                      <m:t>+1</m:t>
                    </m:r>
                  </m:oMath>
                </a14:m>
                <a:r>
                  <a:rPr lang="zh-CN" altLang="en-US" dirty="0"/>
                  <a:t>个节点的二叉树的个数。</a:t>
                </a:r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n</m:t>
                        </m:r>
                      </m:sub>
                    </m:sSub>
                  </m:oMath>
                </a14:m>
                <a:r>
                  <a:rPr lang="zh-CN" altLang="en-US" dirty="0"/>
                  <a:t>表示所有不同构的含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/>
                      </a:rPr>
                      <m:t>n</m:t>
                    </m:r>
                  </m:oMath>
                </a14:m>
                <a:r>
                  <a:rPr lang="zh-CN" altLang="en-US" dirty="0"/>
                  <a:t>个分枝结点的满二叉树的个数。（一个有根二叉树是满的当且仅当每个结点都有两个子树或没有子树。）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表示所有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个元素依次入栈对应的出栈序的数量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表示所有在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𝑛</m:t>
                    </m:r>
                    <m:r>
                      <a:rPr lang="en-US" altLang="zh-CN">
                        <a:latin typeface="Cambria Math"/>
                      </a:rPr>
                      <m:t>×</m:t>
                    </m:r>
                    <m:r>
                      <a:rPr lang="en-US" altLang="zh-CN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dirty="0"/>
                  <a:t>格点中不越过对角线的单调路径的个数。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表示通过连结顶点而将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/>
                      </a:rPr>
                      <m:t>𝑛</m:t>
                    </m:r>
                    <m:r>
                      <a:rPr lang="en-US" altLang="zh-CN" dirty="0">
                        <a:latin typeface="Cambria Math"/>
                      </a:rPr>
                      <m:t>+2</m:t>
                    </m:r>
                  </m:oMath>
                </a14:m>
                <a:r>
                  <a:rPr lang="zh-CN" altLang="en-US" dirty="0"/>
                  <a:t>边的凸多边形分成三角形的方法个数。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表示用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dirty="0"/>
                  <a:t>个长方形填充一个高度为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dirty="0"/>
                  <a:t>的阶梯状图形的方法个数。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71" r="-47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配图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476672"/>
            <a:ext cx="3979389" cy="20162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708920"/>
            <a:ext cx="3810000" cy="190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5167313"/>
            <a:ext cx="3810000" cy="1009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斐波那契数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0</a:t>
            </a:r>
            <a:r>
              <a:rPr lang="zh-CN" altLang="en-US" dirty="0"/>
              <a:t>开始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8</a:t>
            </a:r>
            <a:r>
              <a:rPr lang="zh-CN" altLang="en-US" dirty="0"/>
              <a:t>，</a:t>
            </a:r>
            <a:r>
              <a:rPr lang="en-US" altLang="zh-CN" dirty="0"/>
              <a:t>13</a:t>
            </a:r>
            <a:r>
              <a:rPr lang="zh-CN" altLang="en-US" dirty="0"/>
              <a:t>，</a:t>
            </a:r>
            <a:r>
              <a:rPr lang="en-US" altLang="zh-CN" dirty="0"/>
              <a:t>21</a:t>
            </a:r>
            <a:r>
              <a:rPr lang="zh-CN" altLang="en-US" dirty="0"/>
              <a:t>，</a:t>
            </a:r>
            <a:r>
              <a:rPr lang="en-US" altLang="zh-CN" dirty="0"/>
              <a:t>34</a:t>
            </a:r>
            <a:r>
              <a:rPr lang="zh-CN" altLang="en-US" dirty="0"/>
              <a:t>，</a:t>
            </a:r>
            <a:r>
              <a:rPr lang="en-US" altLang="zh-CN" dirty="0"/>
              <a:t>55</a:t>
            </a:r>
            <a:r>
              <a:rPr lang="zh-CN" altLang="en-US" dirty="0"/>
              <a:t>，</a:t>
            </a:r>
            <a:r>
              <a:rPr lang="en-US" altLang="zh-CN" dirty="0"/>
              <a:t>89</a:t>
            </a:r>
          </a:p>
          <a:p>
            <a:r>
              <a:rPr lang="en-US" altLang="zh-CN" dirty="0"/>
              <a:t>F</a:t>
            </a:r>
            <a:r>
              <a:rPr lang="en-US" altLang="zh-CN" baseline="-25000" dirty="0"/>
              <a:t>0</a:t>
            </a:r>
            <a:r>
              <a:rPr lang="en-US" altLang="zh-CN" dirty="0"/>
              <a:t>=0</a:t>
            </a:r>
            <a:r>
              <a:rPr lang="zh-CN" altLang="en-US" dirty="0"/>
              <a:t>，</a:t>
            </a:r>
            <a:r>
              <a:rPr lang="en-US" altLang="zh-CN" dirty="0"/>
              <a:t>F</a:t>
            </a:r>
            <a:r>
              <a:rPr lang="en-US" altLang="zh-CN" baseline="-25000" dirty="0"/>
              <a:t>1</a:t>
            </a:r>
            <a:r>
              <a:rPr lang="en-US" altLang="zh-CN" dirty="0"/>
              <a:t>=1</a:t>
            </a:r>
            <a:r>
              <a:rPr lang="zh-CN" altLang="en-US" dirty="0"/>
              <a:t>，</a:t>
            </a:r>
            <a:r>
              <a:rPr lang="en-US" altLang="zh-CN" dirty="0" err="1"/>
              <a:t>F</a:t>
            </a:r>
            <a:r>
              <a:rPr lang="en-US" altLang="zh-CN" baseline="-25000" dirty="0" err="1"/>
              <a:t>n</a:t>
            </a:r>
            <a:r>
              <a:rPr lang="en-US" altLang="zh-CN" dirty="0"/>
              <a:t>=F</a:t>
            </a:r>
            <a:r>
              <a:rPr lang="en-US" altLang="zh-CN" baseline="-25000" dirty="0"/>
              <a:t>n-1</a:t>
            </a:r>
            <a:r>
              <a:rPr lang="en-US" altLang="zh-CN" dirty="0"/>
              <a:t>+F</a:t>
            </a:r>
            <a:r>
              <a:rPr lang="en-US" altLang="zh-CN" baseline="-25000" dirty="0"/>
              <a:t>n-2</a:t>
            </a:r>
            <a:r>
              <a:rPr lang="zh-CN" altLang="en-US" dirty="0"/>
              <a:t>（</a:t>
            </a:r>
            <a:r>
              <a:rPr lang="en-US" altLang="zh-CN" dirty="0"/>
              <a:t>n&gt;=2</a:t>
            </a:r>
            <a:r>
              <a:rPr lang="zh-CN" altLang="en-US" dirty="0"/>
              <a:t>，</a:t>
            </a:r>
            <a:r>
              <a:rPr lang="en-US" altLang="zh-CN" dirty="0" err="1"/>
              <a:t>n∈N</a:t>
            </a:r>
            <a:r>
              <a:rPr lang="en-US" altLang="zh-CN" dirty="0"/>
              <a:t>*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指数级增长，这意味着</a:t>
            </a:r>
            <a:r>
              <a:rPr lang="en-US" altLang="zh-CN" dirty="0"/>
              <a:t>n</a:t>
            </a:r>
            <a:r>
              <a:rPr lang="zh-CN" altLang="en-US" dirty="0"/>
              <a:t>以内的斐波那契数只有</a:t>
            </a:r>
            <a:r>
              <a:rPr lang="en-US" altLang="zh-CN" dirty="0"/>
              <a:t>log(n)</a:t>
            </a:r>
            <a:r>
              <a:rPr lang="zh-CN" altLang="en-US" dirty="0"/>
              <a:t>个</a:t>
            </a:r>
            <a:endParaRPr lang="en-US" altLang="zh-CN" dirty="0"/>
          </a:p>
          <a:p>
            <a:r>
              <a:rPr lang="en-US" altLang="zh-CN" dirty="0"/>
              <a:t>1e9</a:t>
            </a:r>
            <a:r>
              <a:rPr lang="zh-CN" altLang="en-US" dirty="0"/>
              <a:t>范围内只有</a:t>
            </a:r>
            <a:r>
              <a:rPr lang="en-US" altLang="zh-CN" dirty="0"/>
              <a:t>40</a:t>
            </a:r>
            <a:r>
              <a:rPr lang="zh-CN" altLang="en-US" dirty="0"/>
              <a:t>多个</a:t>
            </a:r>
            <a:endParaRPr lang="en-US" altLang="zh-CN" dirty="0"/>
          </a:p>
          <a:p>
            <a:r>
              <a:rPr lang="zh-CN" altLang="en-US" dirty="0"/>
              <a:t>相邻两项的</a:t>
            </a:r>
            <a:r>
              <a:rPr lang="en-US" altLang="zh-CN" dirty="0" err="1"/>
              <a:t>gcd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</a:p>
          <a:p>
            <a:endParaRPr lang="zh-CN" altLang="en-US" dirty="0"/>
          </a:p>
        </p:txBody>
      </p:sp>
      <p:pic>
        <p:nvPicPr>
          <p:cNvPr id="1027" name="Picture 3" descr="C:\Users\Administrator\Desktop\adaf2edda3cc7cd9708e7b573b01213fb90e919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86" y="2492896"/>
            <a:ext cx="4082903" cy="65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邻">
  <a:themeElements>
    <a:clrScheme name="相邻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邻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372</TotalTime>
  <Words>3075</Words>
  <Application>Microsoft Office PowerPoint</Application>
  <PresentationFormat>全屏显示(4:3)</PresentationFormat>
  <Paragraphs>226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微软雅黑</vt:lpstr>
      <vt:lpstr>Arial</vt:lpstr>
      <vt:lpstr>Calibri</vt:lpstr>
      <vt:lpstr>Cambria</vt:lpstr>
      <vt:lpstr>Cambria Math</vt:lpstr>
      <vt:lpstr>相邻</vt:lpstr>
      <vt:lpstr>NOIP数学相关</vt:lpstr>
      <vt:lpstr>排列组合</vt:lpstr>
      <vt:lpstr>组合数</vt:lpstr>
      <vt:lpstr>PowerPoint 演示文稿</vt:lpstr>
      <vt:lpstr>组合数</vt:lpstr>
      <vt:lpstr>卡特兰数</vt:lpstr>
      <vt:lpstr>卡特兰数</vt:lpstr>
      <vt:lpstr>配图</vt:lpstr>
      <vt:lpstr>斐波那契数</vt:lpstr>
      <vt:lpstr>斯特林数</vt:lpstr>
      <vt:lpstr>斯特林数</vt:lpstr>
      <vt:lpstr>Gcd&amp;Lcm</vt:lpstr>
      <vt:lpstr>拓展欧几里得算法</vt:lpstr>
      <vt:lpstr>素数</vt:lpstr>
      <vt:lpstr>欧拉筛法</vt:lpstr>
      <vt:lpstr>欧拉筛法</vt:lpstr>
      <vt:lpstr>模域</vt:lpstr>
      <vt:lpstr>快速幂</vt:lpstr>
      <vt:lpstr>同余方程</vt:lpstr>
      <vt:lpstr>EXCRT</vt:lpstr>
      <vt:lpstr>BSGS</vt:lpstr>
      <vt:lpstr>矩阵入门</vt:lpstr>
      <vt:lpstr>高斯消元</vt:lpstr>
      <vt:lpstr>逆矩阵</vt:lpstr>
      <vt:lpstr>概率与期望入门</vt:lpstr>
      <vt:lpstr>A simple problem</vt:lpstr>
      <vt:lpstr>拉格朗日插值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NOIP数学相关</dc:title>
  <dc:creator>Administrator</dc:creator>
  <cp:lastModifiedBy>admin</cp:lastModifiedBy>
  <cp:revision>49</cp:revision>
  <dcterms:created xsi:type="dcterms:W3CDTF">2018-10-31T06:36:00Z</dcterms:created>
  <dcterms:modified xsi:type="dcterms:W3CDTF">2019-07-17T06:18:40Z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2052-10.1.0.7565</vt:lpwstr>
  </property>
</Properties>
</file>