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80" r:id="rId4"/>
    <p:sldId id="281" r:id="rId5"/>
    <p:sldId id="290" r:id="rId6"/>
    <p:sldId id="291" r:id="rId7"/>
    <p:sldId id="311" r:id="rId8"/>
    <p:sldId id="313" r:id="rId9"/>
    <p:sldId id="316" r:id="rId10"/>
    <p:sldId id="317" r:id="rId11"/>
    <p:sldId id="319" r:id="rId12"/>
    <p:sldId id="259" r:id="rId13"/>
    <p:sldId id="260" r:id="rId14"/>
    <p:sldId id="257" r:id="rId15"/>
    <p:sldId id="258" r:id="rId17"/>
    <p:sldId id="261" r:id="rId18"/>
    <p:sldId id="262" r:id="rId19"/>
    <p:sldId id="263" r:id="rId20"/>
    <p:sldId id="264" r:id="rId21"/>
    <p:sldId id="265" r:id="rId22"/>
    <p:sldId id="266" r:id="rId23"/>
    <p:sldId id="272" r:id="rId24"/>
    <p:sldId id="274" r:id="rId25"/>
    <p:sldId id="287" r:id="rId26"/>
    <p:sldId id="312" r:id="rId27"/>
    <p:sldId id="314" r:id="rId28"/>
    <p:sldId id="321" r:id="rId29"/>
    <p:sldId id="315" r:id="rId30"/>
    <p:sldId id="318" r:id="rId31"/>
    <p:sldId id="283" r:id="rId32"/>
    <p:sldId id="284" r:id="rId33"/>
    <p:sldId id="286" r:id="rId34"/>
    <p:sldId id="292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414" y="-96"/>
      </p:cViewPr>
      <p:guideLst>
        <p:guide orient="horz" pos="21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cap="all" dirty="0">
                <a:solidFill>
                  <a:srgbClr val="93A299">
                    <a:lumMod val="50000"/>
                  </a:srgbClr>
                </a:solidFill>
                <a:latin typeface="Book Antiqua"/>
              </a:rPr>
              <a:t>数学题目选讲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——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绍兴一中 </a:t>
            </a:r>
            <a:r>
              <a:rPr lang="en-US" altLang="zh-CN" dirty="0" err="1">
                <a:latin typeface="Adobe 黑体 Std R" pitchFamily="34" charset="-122"/>
                <a:ea typeface="Adobe 黑体 Std R" pitchFamily="34" charset="-122"/>
              </a:rPr>
              <a:t>Hzyoi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标准算法：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simple</a:t>
            </a:r>
            <a:r>
              <a:rPr lang="zh-CN" altLang="en-US">
                <a:ea typeface="宋体" panose="02010600030101010101" pitchFamily="2" charset="-122"/>
              </a:rPr>
              <a:t>的想法是组合数枚举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部点集，中间乱连边，但这样会发现不连通的二分图被算了多次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那么考虑背包去算</a:t>
            </a:r>
            <a:r>
              <a:rPr lang="en-US" altLang="zh-CN">
                <a:ea typeface="宋体" panose="02010600030101010101" pitchFamily="2" charset="-122"/>
              </a:rPr>
              <a:t>f[i]</a:t>
            </a:r>
            <a:r>
              <a:rPr lang="zh-CN" altLang="en-US">
                <a:ea typeface="宋体" panose="02010600030101010101" pitchFamily="2" charset="-122"/>
              </a:rPr>
              <a:t>为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个点二分图个数，则我们需要</a:t>
            </a:r>
            <a:r>
              <a:rPr lang="en-US" altLang="zh-CN">
                <a:ea typeface="宋体" panose="02010600030101010101" pitchFamily="2" charset="-122"/>
              </a:rPr>
              <a:t>g[i]</a:t>
            </a:r>
            <a:r>
              <a:rPr lang="zh-CN" altLang="en-US">
                <a:ea typeface="宋体" panose="02010600030101010101" pitchFamily="2" charset="-122"/>
              </a:rPr>
              <a:t>为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个点连通二分图个数，如果有了</a:t>
            </a:r>
            <a:r>
              <a:rPr lang="en-US" altLang="zh-CN">
                <a:ea typeface="宋体" panose="02010600030101010101" pitchFamily="2" charset="-122"/>
              </a:rPr>
              <a:t>g</a:t>
            </a:r>
            <a:r>
              <a:rPr lang="zh-CN" altLang="en-US">
                <a:ea typeface="宋体" panose="02010600030101010101" pitchFamily="2" charset="-122"/>
              </a:rPr>
              <a:t>，背包过程类似于枚举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号点所在联通块大小，复杂度</a:t>
            </a:r>
            <a:r>
              <a:rPr lang="en-US" altLang="zh-CN">
                <a:ea typeface="宋体" panose="02010600030101010101" pitchFamily="2" charset="-122"/>
              </a:rPr>
              <a:t>N^2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g</a:t>
            </a:r>
            <a:r>
              <a:rPr lang="zh-CN" altLang="en-US">
                <a:ea typeface="宋体" panose="02010600030101010101" pitchFamily="2" charset="-122"/>
              </a:rPr>
              <a:t>咋求呢，考虑上面那个</a:t>
            </a:r>
            <a:r>
              <a:rPr lang="en-US" altLang="zh-CN">
                <a:ea typeface="宋体" panose="02010600030101010101" pitchFamily="2" charset="-122"/>
              </a:rPr>
              <a:t>simple</a:t>
            </a:r>
            <a:r>
              <a:rPr lang="zh-CN" altLang="en-US">
                <a:ea typeface="宋体" panose="02010600030101010101" pitchFamily="2" charset="-122"/>
              </a:rPr>
              <a:t>的东西求出的解是</a:t>
            </a:r>
            <a:r>
              <a:rPr lang="en-US" altLang="zh-CN">
                <a:ea typeface="宋体" panose="02010600030101010101" pitchFamily="2" charset="-122"/>
              </a:rPr>
              <a:t>H(i)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枚举不合法的情况下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号店所在块大小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（默认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号点为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部），</a:t>
            </a:r>
            <a:r>
              <a:rPr lang="en-US" altLang="zh-CN">
                <a:ea typeface="宋体" panose="02010600030101010101" pitchFamily="2" charset="-122"/>
              </a:rPr>
              <a:t>n-k</a:t>
            </a:r>
            <a:r>
              <a:rPr lang="zh-CN" altLang="en-US">
                <a:ea typeface="宋体" panose="02010600030101010101" pitchFamily="2" charset="-122"/>
              </a:rPr>
              <a:t>的点不和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号点连通，不分</a:t>
            </a:r>
            <a:r>
              <a:rPr lang="en-US" altLang="zh-CN">
                <a:ea typeface="宋体" panose="02010600030101010101" pitchFamily="2" charset="-122"/>
              </a:rPr>
              <a:t>X,Y</a:t>
            </a:r>
            <a:r>
              <a:rPr lang="zh-CN" altLang="en-US">
                <a:ea typeface="宋体" panose="02010600030101010101" pitchFamily="2" charset="-122"/>
              </a:rPr>
              <a:t>部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g(n)=H(n)-g(k)*H(n-k)*2*C(n-1,k-1)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算</a:t>
            </a:r>
            <a:r>
              <a:rPr lang="en-US" altLang="zh-CN">
                <a:ea typeface="宋体" panose="02010600030101010101" pitchFamily="2" charset="-122"/>
              </a:rPr>
              <a:t>H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g</a:t>
            </a:r>
            <a:r>
              <a:rPr lang="zh-CN" altLang="en-US">
                <a:ea typeface="宋体" panose="02010600030101010101" pitchFamily="2" charset="-122"/>
              </a:rPr>
              <a:t>都是</a:t>
            </a:r>
            <a:r>
              <a:rPr lang="en-US" altLang="zh-CN">
                <a:ea typeface="宋体" panose="02010600030101010101" pitchFamily="2" charset="-122"/>
              </a:rPr>
              <a:t>N^2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CF </a:t>
            </a:r>
            <a:r>
              <a:rPr lang="en-US" altLang="zh-CN" b="1" dirty="0"/>
              <a:t>997C Sky Full of </a:t>
            </a:r>
            <a:r>
              <a:rPr lang="en-US" altLang="zh-CN" b="1" dirty="0" smtClean="0"/>
              <a:t>Stars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有一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n×n</a:t>
            </a:r>
            <a:r>
              <a:rPr lang="zh-CN" altLang="en-US" dirty="0"/>
              <a:t>的空白网格图，要求将每个格子染成红色、蓝色或者绿色，并且至少有一行或者一列的颜色相同。两种染色方案不同当且仅当至少有一个格子的染色不同。问不同的染色方案数。</a:t>
            </a:r>
            <a:endParaRPr lang="zh-CN" altLang="en-US" dirty="0"/>
          </a:p>
          <a:p>
            <a:r>
              <a:rPr lang="en-US" altLang="zh-CN" dirty="0"/>
              <a:t>n&lt;=1e5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标准算法：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3^(n*n)-</a:t>
                </a:r>
                <a:r>
                  <a:rPr lang="zh-CN" altLang="en-US" dirty="0" smtClean="0"/>
                  <a:t>每</a:t>
                </a:r>
                <a:r>
                  <a:rPr lang="zh-CN" altLang="en-US" dirty="0"/>
                  <a:t>行每列都有至少 </a:t>
                </a:r>
                <a:r>
                  <a:rPr lang="en-US" altLang="zh-CN" dirty="0" smtClean="0"/>
                  <a:t>2</a:t>
                </a:r>
                <a:r>
                  <a:rPr lang="zh-CN" altLang="en-US" dirty="0"/>
                  <a:t> 种颜色的方案数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不考虑行，</a:t>
                </a:r>
                <a:r>
                  <a:rPr lang="en-US" altLang="zh-CN" dirty="0" smtClean="0"/>
                  <a:t>(3</a:t>
                </a:r>
                <a:r>
                  <a:rPr lang="en-US" altLang="zh-CN" baseline="30000" dirty="0" smtClean="0"/>
                  <a:t>n</a:t>
                </a:r>
                <a:r>
                  <a:rPr lang="en-US" altLang="zh-CN" dirty="0" smtClean="0"/>
                  <a:t>-3)</a:t>
                </a:r>
                <a:r>
                  <a:rPr lang="en-US" altLang="zh-CN" baseline="30000" dirty="0"/>
                  <a:t> </a:t>
                </a:r>
                <a:r>
                  <a:rPr lang="en-US" altLang="zh-CN" baseline="30000" dirty="0" smtClean="0"/>
                  <a:t>n</a:t>
                </a:r>
                <a:r>
                  <a:rPr lang="zh-CN" altLang="en-US" dirty="0" smtClean="0"/>
                  <a:t>，这样会有行只有一种颜色的情况出现</a:t>
                </a:r>
                <a:endParaRPr lang="en-US" altLang="zh-CN" dirty="0" smtClean="0"/>
              </a:p>
              <a:p>
                <a:r>
                  <a:rPr lang="zh-CN" altLang="en-US" dirty="0"/>
                  <a:t>容</a:t>
                </a:r>
                <a:r>
                  <a:rPr lang="zh-CN" altLang="en-US" dirty="0" smtClean="0"/>
                  <a:t>斥</a:t>
                </a:r>
                <a:r>
                  <a:rPr lang="zh-CN" altLang="en-US" dirty="0"/>
                  <a:t>只有一种颜色的</a:t>
                </a:r>
                <a:r>
                  <a:rPr lang="zh-CN" altLang="en-US" dirty="0" smtClean="0"/>
                  <a:t>行有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行，若这些行至少有两种颜色，每列都满足了，否则每列都不能全是这种颜色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Ans</a:t>
                </a:r>
                <a:r>
                  <a:rPr lang="en-US" altLang="zh-CN" dirty="0" smtClean="0"/>
                  <a:t>=3</a:t>
                </a:r>
                <a:r>
                  <a:rPr lang="en-US" altLang="zh-CN" baseline="30000" dirty="0"/>
                  <a:t> n</a:t>
                </a:r>
                <a:r>
                  <a:rPr lang="zh-CN" altLang="en-US" baseline="30000" dirty="0"/>
                  <a:t>*</a:t>
                </a:r>
                <a:r>
                  <a:rPr lang="en-US" altLang="zh-CN" baseline="30000" dirty="0" smtClean="0"/>
                  <a:t>n</a:t>
                </a:r>
                <a:r>
                  <a:rPr lang="en-US" altLang="zh-CN" dirty="0" smtClean="0"/>
                  <a:t>-</a:t>
                </a:r>
                <a:r>
                  <a:rPr lang="en-US" altLang="zh-CN" dirty="0"/>
                  <a:t> (3</a:t>
                </a:r>
                <a:r>
                  <a:rPr lang="en-US" altLang="zh-CN" baseline="30000" dirty="0"/>
                  <a:t>n</a:t>
                </a:r>
                <a:r>
                  <a:rPr lang="en-US" altLang="zh-CN" dirty="0"/>
                  <a:t>-3)</a:t>
                </a:r>
                <a:r>
                  <a:rPr lang="en-US" altLang="zh-CN" baseline="30000" dirty="0"/>
                  <a:t> n </a:t>
                </a:r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baseline="30000" smtClean="0">
                            <a:latin typeface="Cambria Math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(3</m:t>
                            </m:r>
                            <m:r>
                              <m:rPr>
                                <m:nor/>
                              </m:rPr>
                              <a:rPr lang="en-US" altLang="zh-CN" baseline="30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b="0" i="0" baseline="30000" dirty="0" smtClean="0"/>
                              <m:t>-</m:t>
                            </m:r>
                            <m:r>
                              <m:rPr>
                                <m:nor/>
                              </m:rPr>
                              <a:rPr lang="en-US" altLang="zh-CN" b="0" i="0" baseline="30000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-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baseline="30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baseline="30000" dirty="0"/>
                              <m:t>n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(3</m:t>
                            </m:r>
                            <m:r>
                              <m:rPr>
                                <m:nor/>
                              </m:rPr>
                              <a:rPr lang="en-US" altLang="zh-CN" b="0" i="0" baseline="30000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-3)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b="0" i="0" baseline="30000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b="0" i="0" baseline="30000" dirty="0" smtClean="0"/>
                              <m:t>*(</m:t>
                            </m:r>
                            <m:r>
                              <m:rPr>
                                <m:nor/>
                              </m:rPr>
                              <a:rPr lang="en-US" altLang="zh-CN" b="0" i="0" baseline="30000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b="0" i="0" baseline="30000" dirty="0" smtClean="0"/>
                              <m:t>-</m:t>
                            </m:r>
                            <m:r>
                              <m:rPr>
                                <m:nor/>
                              </m:rPr>
                              <a:rPr lang="en-US" altLang="zh-CN" b="0" i="0" baseline="30000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CN" b="0" i="0" baseline="30000" dirty="0" smtClean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1"/>
                <a:stretch>
                  <a:fillRect l="-593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计蒜之道</a:t>
            </a:r>
            <a:r>
              <a:rPr lang="en-US" altLang="zh-CN" dirty="0" smtClean="0"/>
              <a:t>2017 E </a:t>
            </a:r>
            <a:r>
              <a:rPr lang="zh-CN" altLang="en-US" dirty="0" smtClean="0"/>
              <a:t>商</a:t>
            </a:r>
            <a:r>
              <a:rPr lang="zh-CN" altLang="en-US" dirty="0"/>
              <a:t>汤</a:t>
            </a:r>
            <a:r>
              <a:rPr lang="zh-CN" altLang="en-US" dirty="0" smtClean="0"/>
              <a:t>智能机器人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Full-Width-Quoration-Marks"/>
              </a:rPr>
              <a:t>商汤推出了一款智能机器人，可以在一个无限大的二维平面内移动。</a:t>
            </a:r>
            <a:endParaRPr lang="zh-CN" altLang="en-US" dirty="0">
              <a:solidFill>
                <a:srgbClr val="333333"/>
              </a:solidFill>
              <a:latin typeface="Full-Width-Quoration-Marks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Full-Width-Quoration-Marks"/>
              </a:rPr>
              <a:t>机器人初始在 </a:t>
            </a:r>
            <a:r>
              <a:rPr lang="en-US" altLang="zh-CN" dirty="0">
                <a:solidFill>
                  <a:srgbClr val="333333"/>
                </a:solidFill>
                <a:latin typeface="Full-Width-Quoration-Marks"/>
              </a:rPr>
              <a:t>(</a:t>
            </a:r>
            <a:r>
              <a:rPr lang="en-US" altLang="zh-CN" dirty="0" smtClean="0">
                <a:solidFill>
                  <a:srgbClr val="333333"/>
                </a:solidFill>
                <a:latin typeface="KaTeX_Main"/>
              </a:rPr>
              <a:t>0,0</a:t>
            </a:r>
            <a:r>
              <a:rPr lang="en-US" altLang="zh-CN" dirty="0">
                <a:solidFill>
                  <a:srgbClr val="333333"/>
                </a:solidFill>
                <a:latin typeface="KaTeX_Main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ull-Width-Quoration-Marks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Full-Width-Quoration-Marks"/>
              </a:rPr>
              <a:t>点，它想移动</a:t>
            </a:r>
            <a:r>
              <a:rPr lang="zh-CN" altLang="en-US" dirty="0" smtClean="0">
                <a:solidFill>
                  <a:srgbClr val="333333"/>
                </a:solidFill>
                <a:latin typeface="Full-Width-Quoration-Marks"/>
              </a:rPr>
              <a:t>到</a:t>
            </a:r>
            <a:r>
              <a:rPr lang="en-US" altLang="zh-CN" dirty="0" smtClean="0">
                <a:solidFill>
                  <a:srgbClr val="333333"/>
                </a:solidFill>
                <a:latin typeface="Full-Width-Quoration-Marks"/>
              </a:rPr>
              <a:t>(</a:t>
            </a:r>
            <a:r>
              <a:rPr lang="en-US" altLang="zh-CN" i="1" dirty="0" err="1" smtClean="0">
                <a:solidFill>
                  <a:srgbClr val="333333"/>
                </a:solidFill>
                <a:latin typeface="KaTeX_Math"/>
              </a:rPr>
              <a:t>x</a:t>
            </a:r>
            <a:r>
              <a:rPr lang="en-US" altLang="zh-CN" dirty="0" err="1" smtClean="0">
                <a:solidFill>
                  <a:srgbClr val="333333"/>
                </a:solidFill>
                <a:latin typeface="KaTeX_Main"/>
              </a:rPr>
              <a:t>,</a:t>
            </a:r>
            <a:r>
              <a:rPr lang="en-US" altLang="zh-CN" i="1" dirty="0" err="1" smtClean="0">
                <a:solidFill>
                  <a:srgbClr val="333333"/>
                </a:solidFill>
                <a:latin typeface="KaTeX_Math"/>
              </a:rPr>
              <a:t>y</a:t>
            </a:r>
            <a:r>
              <a:rPr lang="en-US" altLang="zh-CN" dirty="0">
                <a:solidFill>
                  <a:srgbClr val="333333"/>
                </a:solidFill>
                <a:latin typeface="KaTeX_Main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ull-Width-Quoration-Marks"/>
              </a:rPr>
              <a:t>点。每次机器人必须向右移动一格，然后再选择向上、向下或向右移动一格。也就是说，如果机器人</a:t>
            </a:r>
            <a:r>
              <a:rPr lang="zh-CN" altLang="en-US" dirty="0" smtClean="0">
                <a:solidFill>
                  <a:srgbClr val="333333"/>
                </a:solidFill>
                <a:latin typeface="Full-Width-Quoration-Marks"/>
              </a:rPr>
              <a:t>当前</a:t>
            </a:r>
            <a:r>
              <a:rPr lang="en-US" altLang="zh-CN" dirty="0" smtClean="0">
                <a:solidFill>
                  <a:srgbClr val="333333"/>
                </a:solidFill>
                <a:latin typeface="KaTeX_Main"/>
              </a:rPr>
              <a:t>(</a:t>
            </a:r>
            <a:r>
              <a:rPr lang="en-US" altLang="zh-CN" i="1" dirty="0" err="1">
                <a:solidFill>
                  <a:srgbClr val="333333"/>
                </a:solidFill>
                <a:latin typeface="KaTeX_Math"/>
              </a:rPr>
              <a:t>a</a:t>
            </a:r>
            <a:r>
              <a:rPr lang="en-US" altLang="zh-CN" dirty="0" err="1">
                <a:solidFill>
                  <a:srgbClr val="333333"/>
                </a:solidFill>
                <a:latin typeface="KaTeX_Main"/>
              </a:rPr>
              <a:t>,</a:t>
            </a:r>
            <a:r>
              <a:rPr lang="en-US" altLang="zh-CN" i="1" dirty="0" err="1">
                <a:solidFill>
                  <a:srgbClr val="333333"/>
                </a:solidFill>
                <a:latin typeface="KaTeX_Math"/>
              </a:rPr>
              <a:t>b</a:t>
            </a:r>
            <a:r>
              <a:rPr lang="en-US" altLang="zh-CN" dirty="0">
                <a:solidFill>
                  <a:srgbClr val="333333"/>
                </a:solidFill>
                <a:latin typeface="KaTeX_Main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ull-Width-Quoration-Marks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Full-Width-Quoration-Marks"/>
              </a:rPr>
              <a:t>点，那么机器人下一步要先移动</a:t>
            </a:r>
            <a:r>
              <a:rPr lang="zh-CN" altLang="en-US" dirty="0" smtClean="0">
                <a:solidFill>
                  <a:srgbClr val="333333"/>
                </a:solidFill>
                <a:latin typeface="Full-Width-Quoration-Marks"/>
              </a:rPr>
              <a:t>到</a:t>
            </a:r>
            <a:r>
              <a:rPr lang="en-US" altLang="zh-CN" dirty="0" smtClean="0">
                <a:solidFill>
                  <a:srgbClr val="333333"/>
                </a:solidFill>
                <a:latin typeface="KaTeX_Main"/>
              </a:rPr>
              <a:t>(</a:t>
            </a:r>
            <a:r>
              <a:rPr lang="en-US" altLang="zh-CN" i="1" dirty="0" smtClean="0">
                <a:solidFill>
                  <a:srgbClr val="333333"/>
                </a:solidFill>
                <a:latin typeface="KaTeX_Math"/>
              </a:rPr>
              <a:t>a</a:t>
            </a:r>
            <a:r>
              <a:rPr lang="en-US" altLang="zh-CN" dirty="0" smtClean="0">
                <a:solidFill>
                  <a:srgbClr val="333333"/>
                </a:solidFill>
                <a:latin typeface="KaTeX_Main"/>
              </a:rPr>
              <a:t>+1,</a:t>
            </a:r>
            <a:r>
              <a:rPr lang="en-US" altLang="zh-CN" i="1" dirty="0" smtClean="0">
                <a:solidFill>
                  <a:srgbClr val="333333"/>
                </a:solidFill>
                <a:latin typeface="KaTeX_Math"/>
              </a:rPr>
              <a:t>b</a:t>
            </a:r>
            <a:r>
              <a:rPr lang="en-US" altLang="zh-CN" dirty="0">
                <a:solidFill>
                  <a:srgbClr val="333333"/>
                </a:solidFill>
                <a:latin typeface="KaTeX_Main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ull-Width-Quoration-Marks"/>
              </a:rPr>
              <a:t>，然后移到 </a:t>
            </a:r>
            <a:r>
              <a:rPr lang="en-US" altLang="zh-CN" dirty="0" smtClean="0">
                <a:solidFill>
                  <a:srgbClr val="333333"/>
                </a:solidFill>
                <a:latin typeface="KaTeX_Main"/>
              </a:rPr>
              <a:t>(</a:t>
            </a:r>
            <a:r>
              <a:rPr lang="en-US" altLang="zh-CN" i="1" dirty="0" smtClean="0">
                <a:solidFill>
                  <a:srgbClr val="333333"/>
                </a:solidFill>
                <a:latin typeface="KaTeX_Math"/>
              </a:rPr>
              <a:t>a</a:t>
            </a:r>
            <a:r>
              <a:rPr lang="en-US" altLang="zh-CN" dirty="0" smtClean="0">
                <a:solidFill>
                  <a:srgbClr val="333333"/>
                </a:solidFill>
                <a:latin typeface="KaTeX_Main"/>
              </a:rPr>
              <a:t>+1,</a:t>
            </a:r>
            <a:r>
              <a:rPr lang="en-US" altLang="zh-CN" i="1" dirty="0" smtClean="0">
                <a:solidFill>
                  <a:srgbClr val="333333"/>
                </a:solidFill>
                <a:latin typeface="KaTeX_Math"/>
              </a:rPr>
              <a:t>b</a:t>
            </a:r>
            <a:r>
              <a:rPr lang="en-US" altLang="zh-CN" dirty="0" smtClean="0">
                <a:solidFill>
                  <a:srgbClr val="333333"/>
                </a:solidFill>
                <a:latin typeface="KaTeX_Main"/>
              </a:rPr>
              <a:t>+1)</a:t>
            </a:r>
            <a:r>
              <a:rPr lang="zh-CN" altLang="en-US" dirty="0" smtClean="0">
                <a:solidFill>
                  <a:srgbClr val="333333"/>
                </a:solidFill>
                <a:latin typeface="Full-Width-Quoration-Marks"/>
              </a:rPr>
              <a:t>、</a:t>
            </a:r>
            <a:r>
              <a:rPr lang="en-US" altLang="zh-CN" dirty="0" smtClean="0">
                <a:solidFill>
                  <a:srgbClr val="333333"/>
                </a:solidFill>
                <a:latin typeface="KaTeX_Main"/>
              </a:rPr>
              <a:t>(</a:t>
            </a:r>
            <a:r>
              <a:rPr lang="en-US" altLang="zh-CN" i="1" dirty="0" smtClean="0">
                <a:solidFill>
                  <a:srgbClr val="333333"/>
                </a:solidFill>
                <a:latin typeface="KaTeX_Math"/>
              </a:rPr>
              <a:t>a</a:t>
            </a:r>
            <a:r>
              <a:rPr lang="en-US" altLang="zh-CN" dirty="0" smtClean="0">
                <a:solidFill>
                  <a:srgbClr val="333333"/>
                </a:solidFill>
                <a:latin typeface="KaTeX_Main"/>
              </a:rPr>
              <a:t>+2,</a:t>
            </a:r>
            <a:r>
              <a:rPr lang="en-US" altLang="zh-CN" i="1" dirty="0" smtClean="0">
                <a:solidFill>
                  <a:srgbClr val="333333"/>
                </a:solidFill>
                <a:latin typeface="KaTeX_Math"/>
              </a:rPr>
              <a:t>b</a:t>
            </a:r>
            <a:r>
              <a:rPr lang="en-US" altLang="zh-CN" dirty="0">
                <a:solidFill>
                  <a:srgbClr val="333333"/>
                </a:solidFill>
                <a:latin typeface="KaTeX_Main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ull-Width-Quoration-Marks"/>
              </a:rPr>
              <a:t> </a:t>
            </a:r>
            <a:r>
              <a:rPr lang="zh-CN" altLang="en-US" dirty="0" smtClean="0">
                <a:solidFill>
                  <a:srgbClr val="333333"/>
                </a:solidFill>
                <a:latin typeface="Full-Width-Quoration-Marks"/>
              </a:rPr>
              <a:t>或</a:t>
            </a:r>
            <a:r>
              <a:rPr lang="en-US" altLang="zh-CN" dirty="0" smtClean="0">
                <a:solidFill>
                  <a:srgbClr val="333333"/>
                </a:solidFill>
                <a:latin typeface="KaTeX_Main"/>
              </a:rPr>
              <a:t>(</a:t>
            </a:r>
            <a:r>
              <a:rPr lang="en-US" altLang="zh-CN" i="1" dirty="0">
                <a:solidFill>
                  <a:srgbClr val="333333"/>
                </a:solidFill>
                <a:latin typeface="KaTeX_Math"/>
              </a:rPr>
              <a:t>a</a:t>
            </a:r>
            <a:r>
              <a:rPr lang="en-US" altLang="zh-CN" dirty="0">
                <a:solidFill>
                  <a:srgbClr val="333333"/>
                </a:solidFill>
                <a:latin typeface="KaTeX_Main"/>
              </a:rPr>
              <a:t>+1,</a:t>
            </a:r>
            <a:r>
              <a:rPr lang="en-US" altLang="zh-CN" i="1" dirty="0">
                <a:solidFill>
                  <a:srgbClr val="333333"/>
                </a:solidFill>
                <a:latin typeface="KaTeX_Math"/>
              </a:rPr>
              <a:t>b</a:t>
            </a:r>
            <a:r>
              <a:rPr lang="en-US" altLang="zh-CN" dirty="0">
                <a:solidFill>
                  <a:srgbClr val="333333"/>
                </a:solidFill>
                <a:latin typeface="KaTeX_Main"/>
              </a:rPr>
              <a:t>−1)</a:t>
            </a:r>
            <a:r>
              <a:rPr lang="zh-CN" altLang="en-US" dirty="0">
                <a:solidFill>
                  <a:srgbClr val="333333"/>
                </a:solidFill>
                <a:latin typeface="Full-Width-Quoration-Marks"/>
              </a:rPr>
              <a:t>。</a:t>
            </a:r>
            <a:endParaRPr lang="zh-CN" altLang="en-US" dirty="0">
              <a:solidFill>
                <a:srgbClr val="333333"/>
              </a:solidFill>
              <a:latin typeface="Full-Width-Quoration-Marks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Full-Width-Quoration-Marks"/>
              </a:rPr>
              <a:t>那么，机器人</a:t>
            </a:r>
            <a:r>
              <a:rPr lang="zh-CN" altLang="en-US" dirty="0" smtClean="0">
                <a:solidFill>
                  <a:srgbClr val="333333"/>
                </a:solidFill>
                <a:latin typeface="Full-Width-Quoration-Marks"/>
              </a:rPr>
              <a:t>从</a:t>
            </a:r>
            <a:r>
              <a:rPr lang="en-US" altLang="zh-CN" dirty="0" smtClean="0">
                <a:solidFill>
                  <a:srgbClr val="333333"/>
                </a:solidFill>
                <a:latin typeface="Full-Width-Quoration-Marks"/>
              </a:rPr>
              <a:t>(</a:t>
            </a:r>
            <a:r>
              <a:rPr lang="en-US" altLang="zh-CN" dirty="0" smtClean="0">
                <a:solidFill>
                  <a:srgbClr val="333333"/>
                </a:solidFill>
                <a:latin typeface="KaTeX_Main"/>
              </a:rPr>
              <a:t>0,0</a:t>
            </a:r>
            <a:r>
              <a:rPr lang="en-US" altLang="zh-CN" dirty="0">
                <a:solidFill>
                  <a:srgbClr val="333333"/>
                </a:solidFill>
                <a:latin typeface="KaTeX_Main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ull-Width-Quoration-Marks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Full-Width-Quoration-Marks"/>
              </a:rPr>
              <a:t>点移动</a:t>
            </a:r>
            <a:r>
              <a:rPr lang="zh-CN" altLang="en-US" dirty="0" smtClean="0">
                <a:solidFill>
                  <a:srgbClr val="333333"/>
                </a:solidFill>
                <a:latin typeface="Full-Width-Quoration-Marks"/>
              </a:rPr>
              <a:t>到</a:t>
            </a:r>
            <a:r>
              <a:rPr lang="en-US" altLang="zh-CN" dirty="0" smtClean="0">
                <a:solidFill>
                  <a:srgbClr val="333333"/>
                </a:solidFill>
                <a:latin typeface="KaTeX_Main"/>
              </a:rPr>
              <a:t>(</a:t>
            </a:r>
            <a:r>
              <a:rPr lang="en-US" altLang="zh-CN" i="1" dirty="0" err="1">
                <a:solidFill>
                  <a:srgbClr val="333333"/>
                </a:solidFill>
                <a:latin typeface="KaTeX_Math"/>
              </a:rPr>
              <a:t>x</a:t>
            </a:r>
            <a:r>
              <a:rPr lang="en-US" altLang="zh-CN" dirty="0" err="1">
                <a:solidFill>
                  <a:srgbClr val="333333"/>
                </a:solidFill>
                <a:latin typeface="KaTeX_Main"/>
              </a:rPr>
              <a:t>,</a:t>
            </a:r>
            <a:r>
              <a:rPr lang="en-US" altLang="zh-CN" i="1" dirty="0" err="1">
                <a:solidFill>
                  <a:srgbClr val="333333"/>
                </a:solidFill>
                <a:latin typeface="KaTeX_Math"/>
              </a:rPr>
              <a:t>y</a:t>
            </a:r>
            <a:r>
              <a:rPr lang="en-US" altLang="zh-CN" dirty="0">
                <a:solidFill>
                  <a:srgbClr val="333333"/>
                </a:solidFill>
                <a:latin typeface="KaTeX_Main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ull-Width-Quoration-Marks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Full-Width-Quoration-Marks"/>
              </a:rPr>
              <a:t>点，一共有多少种方案？输出答案对 </a:t>
            </a:r>
            <a:r>
              <a:rPr lang="en-US" altLang="zh-CN" dirty="0" smtClean="0">
                <a:solidFill>
                  <a:srgbClr val="333333"/>
                </a:solidFill>
                <a:latin typeface="KaTeX_Main"/>
              </a:rPr>
              <a:t>100003</a:t>
            </a:r>
            <a:r>
              <a:rPr lang="zh-CN" altLang="en-US" dirty="0">
                <a:solidFill>
                  <a:srgbClr val="333333"/>
                </a:solidFill>
                <a:latin typeface="Full-Width-Quoration-Marks"/>
              </a:rPr>
              <a:t> 取模的结果。</a:t>
            </a:r>
            <a:endParaRPr lang="zh-CN" altLang="en-US" dirty="0">
              <a:solidFill>
                <a:srgbClr val="333333"/>
              </a:solidFill>
              <a:latin typeface="Full-Width-Quoration-Marks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Full-Width-Quoration-Marks"/>
              </a:rPr>
              <a:t>x,y&lt;=1e18</a:t>
            </a:r>
            <a:endParaRPr lang="en-US" altLang="zh-CN" b="0" i="0" dirty="0">
              <a:solidFill>
                <a:srgbClr val="333333"/>
              </a:solidFill>
              <a:effectLst/>
              <a:latin typeface="Full-Width-Quoration-Mark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标准算法：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首先把坐标转</a:t>
                </a:r>
                <a:r>
                  <a:rPr lang="en-US" altLang="zh-CN" dirty="0" smtClean="0"/>
                  <a:t>45</a:t>
                </a:r>
                <a:r>
                  <a:rPr lang="zh-CN" altLang="en-US" dirty="0" smtClean="0"/>
                  <a:t>度</a:t>
                </a:r>
                <a:r>
                  <a:rPr lang="en-US" altLang="zh-CN" dirty="0" smtClean="0"/>
                  <a:t>X=(</a:t>
                </a:r>
                <a:r>
                  <a:rPr lang="en-US" altLang="zh-CN" dirty="0" err="1" smtClean="0"/>
                  <a:t>x+y</a:t>
                </a:r>
                <a:r>
                  <a:rPr lang="en-US" altLang="zh-CN" dirty="0" smtClean="0"/>
                  <a:t>)/2,Y=(x-y)/2,Z=X+Y</a:t>
                </a:r>
              </a:p>
              <a:p>
                <a:r>
                  <a:rPr lang="zh-CN" altLang="en-US" dirty="0" smtClean="0"/>
                  <a:t>则变成了可以向上、右、右上走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枚举向右上走的次数，之后就是组合数问题了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Ans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sup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𝑌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𝑌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因为模数</a:t>
                </a:r>
                <a:r>
                  <a:rPr lang="en-US" altLang="zh-CN" dirty="0" smtClean="0"/>
                  <a:t>100003</a:t>
                </a:r>
                <a:r>
                  <a:rPr lang="zh-CN" altLang="en-US" dirty="0" smtClean="0"/>
                  <a:t>是一个素数，所以可以</a:t>
                </a:r>
                <a:r>
                  <a:rPr lang="en-US" altLang="zh-CN" dirty="0" err="1" smtClean="0"/>
                  <a:t>lucas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</a:t>
                </a:r>
                <a:r>
                  <a:rPr lang="en-US" altLang="zh-CN" dirty="0" smtClean="0"/>
                  <a:t>100003</a:t>
                </a:r>
                <a:r>
                  <a:rPr lang="zh-CN" altLang="en-US" dirty="0" smtClean="0"/>
                  <a:t>进制下每一位独立，用数位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解决，有减法要处理退位，从低到高做较方便</a:t>
                </a:r>
                <a:endParaRPr lang="en-US" altLang="zh-CN" dirty="0" smtClean="0"/>
              </a:p>
              <a:p>
                <a:r>
                  <a:rPr lang="en-US" altLang="zh-CN" dirty="0"/>
                  <a:t>f</a:t>
                </a:r>
                <a:r>
                  <a:rPr lang="en-US" altLang="zh-CN" dirty="0" smtClean="0"/>
                  <a:t>[i][t]</a:t>
                </a:r>
                <a:r>
                  <a:rPr lang="zh-CN" altLang="en-US" dirty="0" smtClean="0"/>
                  <a:t>表示到第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位，第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位是否要退位的答案，枚举第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位取</a:t>
                </a:r>
                <a:r>
                  <a:rPr lang="en-US" altLang="zh-CN" dirty="0" smtClean="0"/>
                  <a:t>j</a:t>
                </a:r>
              </a:p>
              <a:p>
                <a:r>
                  <a:rPr lang="en-US" altLang="zh-CN" dirty="0" smtClean="0"/>
                  <a:t>f[i+1][1]+=f[i][t]*C(Z[i]-t+100003-j,Y[i])*C(Y[i],j)</a:t>
                </a:r>
              </a:p>
              <a:p>
                <a:r>
                  <a:rPr lang="en-US" altLang="zh-CN" dirty="0"/>
                  <a:t>f[i+1</a:t>
                </a:r>
                <a:r>
                  <a:rPr lang="en-US" altLang="zh-CN" dirty="0" smtClean="0"/>
                  <a:t>][0]+=</a:t>
                </a:r>
                <a:r>
                  <a:rPr lang="en-US" altLang="zh-CN" dirty="0"/>
                  <a:t>f[i][t]*C(Z[i]-</a:t>
                </a:r>
                <a:r>
                  <a:rPr lang="en-US" altLang="zh-CN" dirty="0" smtClean="0"/>
                  <a:t>t-</a:t>
                </a:r>
                <a:r>
                  <a:rPr lang="en-US" altLang="zh-CN" dirty="0" err="1" smtClean="0"/>
                  <a:t>j,Y</a:t>
                </a:r>
                <a:r>
                  <a:rPr lang="en-US" altLang="zh-CN" dirty="0" smtClean="0"/>
                  <a:t>[i</a:t>
                </a:r>
                <a:r>
                  <a:rPr lang="en-US" altLang="zh-CN" dirty="0"/>
                  <a:t>])*C(Y[i],j)</a:t>
                </a:r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09040"/>
                <a:ext cx="8229600" cy="4937760"/>
              </a:xfrm>
              <a:blipFill rotWithShape="1">
                <a:blip r:embed="rId1"/>
                <a:stretch>
                  <a:fillRect l="-593" t="-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316E3 Summer 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一个数列</a:t>
            </a:r>
            <a:r>
              <a:rPr lang="en-US" altLang="zh-CN" dirty="0"/>
              <a:t>A</a:t>
            </a:r>
            <a:r>
              <a:rPr lang="zh-CN" altLang="en-US" dirty="0"/>
              <a:t>三种操作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1 x y</a:t>
            </a:r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位置的数字修改为</a:t>
            </a:r>
            <a:r>
              <a:rPr lang="en-US" altLang="zh-CN" dirty="0"/>
              <a:t>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2 x y</a:t>
            </a:r>
            <a:r>
              <a:rPr lang="zh-CN" altLang="en-US" dirty="0"/>
              <a:t>求</a:t>
            </a:r>
            <a:r>
              <a:rPr lang="en-US" altLang="zh-CN" dirty="0"/>
              <a:t>[</a:t>
            </a:r>
            <a:r>
              <a:rPr lang="en-US" altLang="zh-CN" dirty="0" err="1"/>
              <a:t>x,y</a:t>
            </a:r>
            <a:r>
              <a:rPr lang="en-US" altLang="zh-CN" dirty="0"/>
              <a:t>]</a:t>
            </a:r>
            <a:r>
              <a:rPr lang="zh-CN" altLang="en-US" dirty="0"/>
              <a:t>区间的数字的和，和函数为如下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3 x y z</a:t>
            </a:r>
            <a:r>
              <a:rPr lang="zh-CN" altLang="en-US" dirty="0"/>
              <a:t>将</a:t>
            </a:r>
            <a:r>
              <a:rPr lang="en-US" altLang="zh-CN" dirty="0"/>
              <a:t>[</a:t>
            </a:r>
            <a:r>
              <a:rPr lang="en-US" altLang="zh-CN" dirty="0" err="1"/>
              <a:t>x,y</a:t>
            </a:r>
            <a:r>
              <a:rPr lang="en-US" altLang="zh-CN" dirty="0"/>
              <a:t>]</a:t>
            </a:r>
            <a:r>
              <a:rPr lang="zh-CN" altLang="en-US" dirty="0"/>
              <a:t>区间的数字统一加</a:t>
            </a:r>
            <a:r>
              <a:rPr lang="en-US" altLang="zh-CN" dirty="0"/>
              <a:t>z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%1e9+9</a:t>
            </a:r>
            <a:endParaRPr lang="en-US" altLang="zh-CN" dirty="0"/>
          </a:p>
        </p:txBody>
      </p:sp>
      <p:pic>
        <p:nvPicPr>
          <p:cNvPr id="1026" name="Picture 2" descr="C:\Users\Administrator\Desktop\20130613025142937 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46005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标准算法：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考虑一个矩阵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𝑓𝑖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  <m:r>
                          <a:rPr lang="en-US" altLang="zh-CN" i="1">
                            <a:latin typeface="Cambria Math"/>
                          </a:rPr>
                          <m:t>  </m:t>
                        </m:r>
                        <m:r>
                          <a:rPr lang="en-US" altLang="zh-CN" i="1">
                            <a:latin typeface="Cambria Math"/>
                          </a:rPr>
                          <m:t>𝑓𝑖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那么</a:t>
                </a:r>
                <a:r>
                  <a:rPr lang="en-US" altLang="zh-CN" dirty="0" smtClean="0"/>
                  <a:t>a*</a:t>
                </a:r>
                <a:r>
                  <a:rPr lang="en-US" altLang="zh-CN" dirty="0" err="1" smtClean="0"/>
                  <a:t>fk</a:t>
                </a:r>
                <a:r>
                  <a:rPr lang="en-US" altLang="zh-CN" dirty="0" smtClean="0"/>
                  <a:t>=a*</a:t>
                </a:r>
                <a:r>
                  <a:rPr lang="en-US" altLang="zh-CN" dirty="0" err="1" smtClean="0"/>
                  <a:t>A^k</a:t>
                </a:r>
                <a:endParaRPr lang="en-US" altLang="zh-CN" dirty="0" smtClean="0"/>
              </a:p>
              <a:p>
                <a:r>
                  <a:rPr lang="zh-CN" altLang="en-US" dirty="0"/>
                  <a:t>线段树</a:t>
                </a:r>
                <a:r>
                  <a:rPr lang="zh-CN" altLang="en-US" dirty="0" smtClean="0"/>
                  <a:t>上维护这样的矩阵的和</a:t>
                </a:r>
                <a:r>
                  <a:rPr lang="en-US" altLang="zh-CN" dirty="0" smtClean="0"/>
                  <a:t>SM</a:t>
                </a:r>
              </a:p>
              <a:p>
                <a:r>
                  <a:rPr lang="en-US" altLang="zh-CN" dirty="0" err="1" smtClean="0"/>
                  <a:t>Upd</a:t>
                </a:r>
                <a:r>
                  <a:rPr lang="zh-CN" altLang="en-US" dirty="0" smtClean="0"/>
                  <a:t>时对右孩子的</a:t>
                </a:r>
                <a:r>
                  <a:rPr lang="en-US" altLang="zh-CN" dirty="0" smtClean="0"/>
                  <a:t>SM</a:t>
                </a:r>
                <a:r>
                  <a:rPr lang="zh-CN" altLang="en-US" dirty="0" smtClean="0"/>
                  <a:t>右乘</a:t>
                </a:r>
                <a:r>
                  <a:rPr lang="en-US" altLang="zh-CN" dirty="0" smtClean="0"/>
                  <a:t>A^(Mid-L+1)</a:t>
                </a:r>
                <a:r>
                  <a:rPr lang="zh-CN" altLang="en-US" dirty="0" smtClean="0"/>
                  <a:t>再累加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求区间和时同理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1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TCO14 Wildcard </a:t>
            </a:r>
            <a:r>
              <a:rPr lang="en-US" altLang="zh-CN" dirty="0" err="1"/>
              <a:t>CountTables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问有多少</a:t>
            </a:r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/>
              <a:t>的矩阵，每个数都在</a:t>
            </a:r>
            <a:r>
              <a:rPr lang="en-US" altLang="zh-CN" dirty="0"/>
              <a:t>[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en-US" altLang="zh-CN" dirty="0"/>
              <a:t>]</a:t>
            </a:r>
            <a:r>
              <a:rPr lang="zh-CN" altLang="en-US" dirty="0"/>
              <a:t>内，任两行</a:t>
            </a:r>
            <a:r>
              <a:rPr lang="zh-CN" altLang="en-US" dirty="0" smtClean="0"/>
              <a:t>不完全相同</a:t>
            </a:r>
            <a:r>
              <a:rPr lang="zh-CN" altLang="en-US" dirty="0"/>
              <a:t>，任两列不完全相同。</a:t>
            </a:r>
            <a:endParaRPr lang="zh-CN" altLang="en-US" dirty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C&lt;=4000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标准算法：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先保证任意两行不相同，然后对列进行容斥。</a:t>
                </a:r>
              </a:p>
              <a:p>
                <a:r>
                  <a:rPr lang="zh-CN" altLang="en-US" dirty="0"/>
                  <a:t>设</a:t>
                </a:r>
                <a:r>
                  <a:rPr lang="en-US" altLang="zh-CN" dirty="0" err="1"/>
                  <a:t>fm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列时的答案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err="1"/>
                  <a:t>fm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altLang="zh-CN" b="0" i="1" baseline="30000" smtClean="0"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𝑆</m:t>
                        </m:r>
                        <m:r>
                          <a:rPr lang="en-US" altLang="zh-CN" b="0" i="1" baseline="-25000" dirty="0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baseline="-25000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baseline="-25000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𝑓𝑖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O(m*m)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1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r>
              <a:rPr lang="en-US" altLang="zh-CN" dirty="0" smtClean="0"/>
              <a:t>LCM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给定一个序列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次询问区间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LCM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1e9+7</a:t>
            </a:r>
            <a:r>
              <a:rPr lang="zh-CN" altLang="en-US" dirty="0" smtClean="0"/>
              <a:t>取模的值</a:t>
            </a:r>
            <a:endParaRPr lang="en-US" altLang="zh-CN" dirty="0" smtClean="0"/>
          </a:p>
          <a:p>
            <a:r>
              <a:rPr lang="en-US" altLang="zh-CN" dirty="0" smtClean="0"/>
              <a:t>N&lt;=1e5,q&lt;=1e5,a[i]&lt;=1e9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SP</a:t>
            </a:r>
            <a:r>
              <a:rPr lang="en-US" altLang="zh-CN"/>
              <a:t>OJ</a:t>
            </a:r>
            <a:r>
              <a:rPr lang="zh-CN" altLang="en-US"/>
              <a:t> SELTEAM - Selecting Teams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有n名球员，其中至多有k名球员被选中，在这些球员中，选择他们中的一部分来组成一个球队，并且所选球队的球员被任命为球队的队长。</a:t>
            </a:r>
            <a:endParaRPr lang="zh-CN" altLang="en-US"/>
          </a:p>
          <a:p>
            <a:r>
              <a:rPr lang="zh-CN" altLang="en-US"/>
              <a:t>给定n和k，确定存在多少可能的配置。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zh-CN" altLang="en-US">
                <a:sym typeface="+mn-ea"/>
              </a:rPr>
              <a:t>被选中</a:t>
            </a:r>
            <a:r>
              <a:rPr lang="zh-CN" altLang="en-US"/>
              <a:t>的球员不同，或球队中的球员不同，或者队长不同，则两种配置会有所不同。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10000</a:t>
            </a:r>
            <a:r>
              <a:rPr lang="zh-CN" altLang="zh-CN">
                <a:ea typeface="宋体" panose="02010600030101010101" pitchFamily="2" charset="-122"/>
              </a:rPr>
              <a:t>组询问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1 &lt;= k &lt;= n &lt;= 100000</a:t>
            </a:r>
            <a:endParaRPr lang="zh-CN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%8388608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标准算法：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考虑离线，枚举</a:t>
            </a:r>
            <a:r>
              <a:rPr lang="en-US" altLang="zh-CN" dirty="0" smtClean="0"/>
              <a:t>r</a:t>
            </a:r>
            <a:r>
              <a:rPr lang="zh-CN" altLang="en-US" dirty="0" smtClean="0"/>
              <a:t>维护</a:t>
            </a:r>
            <a:r>
              <a:rPr lang="en-US" altLang="zh-CN" dirty="0" smtClean="0"/>
              <a:t>f[i]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[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,r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LCM</a:t>
            </a:r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en-US" altLang="zh-CN" dirty="0" smtClean="0"/>
              <a:t>r</a:t>
            </a:r>
            <a:r>
              <a:rPr lang="zh-CN" altLang="en-US" dirty="0" smtClean="0"/>
              <a:t>右移一位带来的影响是什么呢</a:t>
            </a:r>
            <a:endParaRPr lang="en-US" altLang="zh-CN" dirty="0" smtClean="0"/>
          </a:p>
          <a:p>
            <a:r>
              <a:rPr lang="en-US" altLang="zh-CN" dirty="0" smtClean="0"/>
              <a:t>LCM</a:t>
            </a:r>
            <a:r>
              <a:rPr lang="zh-CN" altLang="en-US" dirty="0" smtClean="0"/>
              <a:t>可以每个质因子分开做最后再相乘，而对于每个质因子，求</a:t>
            </a:r>
            <a:r>
              <a:rPr lang="en-US" altLang="zh-CN" dirty="0" smtClean="0"/>
              <a:t>LCM</a:t>
            </a:r>
            <a:r>
              <a:rPr lang="zh-CN" altLang="en-US" dirty="0" smtClean="0"/>
              <a:t>就是求指数的</a:t>
            </a:r>
            <a:r>
              <a:rPr lang="en-US" altLang="zh-CN" dirty="0" smtClean="0"/>
              <a:t>MAX</a:t>
            </a:r>
            <a:endParaRPr lang="en-US" altLang="zh-CN" dirty="0" smtClean="0"/>
          </a:p>
          <a:p>
            <a:r>
              <a:rPr lang="zh-CN" altLang="en-US" dirty="0" smtClean="0"/>
              <a:t>于是</a:t>
            </a:r>
            <a:r>
              <a:rPr lang="en-US" altLang="zh-CN" dirty="0" smtClean="0"/>
              <a:t>a[r+1]</a:t>
            </a:r>
            <a:r>
              <a:rPr lang="zh-CN" altLang="en-US" dirty="0" smtClean="0"/>
              <a:t>对某一质因子的影响就是它会把之前的</a:t>
            </a:r>
            <a:r>
              <a:rPr lang="en-US" altLang="zh-CN" dirty="0" smtClean="0"/>
              <a:t>MAX</a:t>
            </a:r>
            <a:r>
              <a:rPr lang="zh-CN" altLang="en-US" dirty="0" smtClean="0"/>
              <a:t>小于本身的都取</a:t>
            </a:r>
            <a:r>
              <a:rPr lang="en-US" altLang="zh-CN" dirty="0" smtClean="0"/>
              <a:t>MAX</a:t>
            </a:r>
            <a:r>
              <a:rPr lang="zh-CN" altLang="en-US" dirty="0" smtClean="0"/>
              <a:t>成</a:t>
            </a:r>
            <a:r>
              <a:rPr lang="en-US" altLang="zh-CN" dirty="0" smtClean="0"/>
              <a:t>a[r+1]</a:t>
            </a:r>
            <a:r>
              <a:rPr lang="zh-CN" altLang="en-US" dirty="0" smtClean="0"/>
              <a:t>的指数</a:t>
            </a:r>
            <a:endParaRPr lang="en-US" altLang="zh-CN" dirty="0" smtClean="0"/>
          </a:p>
          <a:p>
            <a:r>
              <a:rPr lang="zh-CN" altLang="en-US" dirty="0" smtClean="0"/>
              <a:t>这可以用单调栈和区间乘法实现</a:t>
            </a:r>
            <a:endParaRPr lang="en-US" altLang="zh-CN" dirty="0" smtClean="0"/>
          </a:p>
          <a:p>
            <a:r>
              <a:rPr lang="zh-CN" altLang="en-US" dirty="0" smtClean="0"/>
              <a:t>而一个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有效的质因子只有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故总复杂度</a:t>
            </a:r>
            <a:r>
              <a:rPr lang="en-US" altLang="zh-CN" dirty="0" smtClean="0"/>
              <a:t>n*log*</a:t>
            </a:r>
            <a:r>
              <a:rPr lang="en-US" altLang="zh-CN" dirty="0" err="1" smtClean="0"/>
              <a:t>log+q</a:t>
            </a:r>
            <a:r>
              <a:rPr lang="en-US" altLang="zh-CN" dirty="0" smtClean="0"/>
              <a:t>*log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CodeForces 364D Ghd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给出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个数，</a:t>
            </a:r>
            <a:r>
              <a:rPr lang="en-US" altLang="zh-CN">
                <a:ea typeface="宋体" panose="02010600030101010101" pitchFamily="2" charset="-122"/>
              </a:rPr>
              <a:t>A1……An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需要在其中选择</a:t>
            </a:r>
            <a:r>
              <a:rPr lang="en-US" altLang="zh-CN">
                <a:ea typeface="宋体" panose="02010600030101010101" pitchFamily="2" charset="-122"/>
              </a:rPr>
              <a:t>M</a:t>
            </a:r>
            <a:r>
              <a:rPr lang="zh-CN" altLang="en-US">
                <a:ea typeface="宋体" panose="02010600030101010101" pitchFamily="2" charset="-122"/>
              </a:rPr>
              <a:t>个数使这些数的</a:t>
            </a:r>
            <a:r>
              <a:rPr lang="en-US" altLang="zh-CN">
                <a:ea typeface="宋体" panose="02010600030101010101" pitchFamily="2" charset="-122"/>
              </a:rPr>
              <a:t>GCD</a:t>
            </a:r>
            <a:r>
              <a:rPr lang="zh-CN" altLang="en-US">
                <a:ea typeface="宋体" panose="02010600030101010101" pitchFamily="2" charset="-122"/>
              </a:rPr>
              <a:t>最大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N&lt;=1e6,A&lt;=1e12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M&gt;=N/2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emmmmm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HZY给一棵有根树，开始每个点是黑色的，每轮操作会随机选一个点，然后把这个点到根路径上的所有点染白，问要把所有点全部染白期望需要几轮？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标准算法：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首先，我们只需要考虑叶子</a:t>
            </a:r>
            <a:endParaRPr lang="zh-CN" altLang="en-US"/>
          </a:p>
          <a:p>
            <a:r>
              <a:rPr lang="zh-CN" altLang="en-US"/>
              <a:t>叶子选过游戏结束，游戏结束叶子必须被选</a:t>
            </a:r>
            <a:endParaRPr lang="zh-CN" altLang="en-US"/>
          </a:p>
          <a:p>
            <a:r>
              <a:rPr lang="en-US" altLang="zh-CN"/>
              <a:t>f[i]</a:t>
            </a:r>
            <a:r>
              <a:rPr lang="zh-CN" altLang="en-US">
                <a:ea typeface="宋体" panose="02010600030101010101" pitchFamily="2" charset="-122"/>
              </a:rPr>
              <a:t>表示要选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个叶子的期望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f[i]=(i/n)*(f[i-1]+1)+((n-i)/n)*(f[i]+1)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f[0</a:t>
            </a:r>
            <a:r>
              <a:rPr lang="en-US" altLang="zh-CN">
                <a:ea typeface="宋体" panose="02010600030101010101" pitchFamily="2" charset="-122"/>
              </a:rPr>
              <a:t>]</a:t>
            </a:r>
            <a:r>
              <a:rPr lang="zh-CN" altLang="en-US">
                <a:ea typeface="宋体" panose="02010600030101010101" pitchFamily="2" charset="-122"/>
              </a:rPr>
              <a:t>即是答案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原题忘了</a:t>
            </a:r>
            <a:r>
              <a:rPr lang="en-US" altLang="zh-CN"/>
              <a:t>*2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有一张图，有俩人甲和乙初始在俩个点</a:t>
            </a:r>
            <a:r>
              <a:rPr lang="en-US" altLang="zh-CN"/>
              <a:t>A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，每天这俩人都会随机选一条出边往外走（可以有重边），问期望要几天它们才能碰到（边上碰到不算）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加强</a:t>
            </a:r>
            <a:r>
              <a:rPr lang="en-US" altLang="zh-CN">
                <a:ea typeface="宋体" panose="02010600030101010101" pitchFamily="2" charset="-122"/>
              </a:rPr>
              <a:t>*1</a:t>
            </a:r>
            <a:r>
              <a:rPr lang="zh-CN" altLang="en-US">
                <a:ea typeface="宋体" panose="02010600030101010101" pitchFamily="2" charset="-122"/>
              </a:rPr>
              <a:t>：边有长度，问到它们碰到为止俩人期望经过的总长度为多少。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加强</a:t>
            </a:r>
            <a:r>
              <a:rPr lang="en-US" altLang="zh-CN">
                <a:ea typeface="宋体" panose="02010600030101010101" pitchFamily="2" charset="-122"/>
              </a:rPr>
              <a:t>*2</a:t>
            </a:r>
            <a:r>
              <a:rPr lang="zh-CN" altLang="en-US">
                <a:ea typeface="宋体" panose="02010600030101010101" pitchFamily="2" charset="-122"/>
              </a:rPr>
              <a:t>：多组询问，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每次会变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加强</a:t>
            </a:r>
            <a:r>
              <a:rPr lang="en-US" altLang="zh-CN">
                <a:ea typeface="宋体" panose="02010600030101010101" pitchFamily="2" charset="-122"/>
              </a:rPr>
              <a:t>*3</a:t>
            </a:r>
            <a:r>
              <a:rPr lang="zh-CN" altLang="en-US">
                <a:ea typeface="宋体" panose="02010600030101010101" pitchFamily="2" charset="-122"/>
              </a:rPr>
              <a:t>：所有边的长度每次会变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n&lt;=10,m&lt;=100,T&lt;=10000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标准算法：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原题做法：搞</a:t>
            </a:r>
            <a:r>
              <a:rPr lang="en-US" altLang="zh-CN"/>
              <a:t>n^2</a:t>
            </a:r>
            <a:r>
              <a:rPr lang="zh-CN" altLang="en-US">
                <a:ea typeface="宋体" panose="02010600030101010101" pitchFamily="2" charset="-122"/>
              </a:rPr>
              <a:t>个状态，状态</a:t>
            </a:r>
            <a:r>
              <a:rPr lang="en-US" altLang="zh-CN">
                <a:ea typeface="宋体" panose="02010600030101010101" pitchFamily="2" charset="-122"/>
              </a:rPr>
              <a:t>x,y</a:t>
            </a:r>
            <a:r>
              <a:rPr lang="zh-CN" altLang="en-US">
                <a:ea typeface="宋体" panose="02010600030101010101" pitchFamily="2" charset="-122"/>
              </a:rPr>
              <a:t>表示一个人在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，另一人在</a:t>
            </a:r>
            <a:r>
              <a:rPr lang="en-US" altLang="zh-CN">
                <a:ea typeface="宋体" panose="02010600030101010101" pitchFamily="2" charset="-122"/>
              </a:rPr>
              <a:t>y</a:t>
            </a:r>
            <a:r>
              <a:rPr lang="zh-CN" altLang="en-US">
                <a:ea typeface="宋体" panose="02010600030101010101" pitchFamily="2" charset="-122"/>
              </a:rPr>
              <a:t>，期望几天结束，建立方程组，高斯消元求解即可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加强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：转移中的</a:t>
            </a:r>
            <a:r>
              <a:rPr lang="en-US" altLang="zh-CN">
                <a:ea typeface="宋体" panose="02010600030101010101" pitchFamily="2" charset="-122"/>
              </a:rPr>
              <a:t>+1</a:t>
            </a:r>
            <a:r>
              <a:rPr lang="zh-CN" altLang="en-US">
                <a:ea typeface="宋体" panose="02010600030101010101" pitchFamily="2" charset="-122"/>
              </a:rPr>
              <a:t>变成长度即可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加强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：预处理一遍，每次询问时取出来回答即可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续上页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  <a:sym typeface="+mn-ea"/>
              </a:rPr>
              <a:t>加强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：高斯消元做的是什么呢，每个状态之间有转移系数，每个方程是该状态与其他状态的系数以及等式右边的常数，消完后是这个状态等于右边一个常数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那么如果边的长度会变咋办呢，一开始就不是在等式右边记常数，而是记一个向量表示每条边对这个状态的影响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这样消出来的是什么呢，左边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K*K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为状态数，本题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n^2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）的矩阵是只有主对角线有值，右边不是一个常数，每行多出一个向量这就是状态值与边权的关系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每次询问直接算就行了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CodeForces 865C Gotta Go Fast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一个游戏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关，每关有</a:t>
            </a:r>
            <a:r>
              <a:rPr lang="en-US" altLang="zh-CN">
                <a:ea typeface="宋体" panose="02010600030101010101" pitchFamily="2" charset="-122"/>
              </a:rPr>
              <a:t>pi</a:t>
            </a:r>
            <a:r>
              <a:rPr lang="zh-CN" altLang="en-US">
                <a:ea typeface="宋体" panose="02010600030101010101" pitchFamily="2" charset="-122"/>
              </a:rPr>
              <a:t>的概率花你</a:t>
            </a:r>
            <a:r>
              <a:rPr lang="en-US" altLang="zh-CN">
                <a:ea typeface="宋体" panose="02010600030101010101" pitchFamily="2" charset="-122"/>
              </a:rPr>
              <a:t>ai</a:t>
            </a:r>
            <a:r>
              <a:rPr lang="zh-CN" altLang="en-US">
                <a:ea typeface="宋体" panose="02010600030101010101" pitchFamily="2" charset="-122"/>
              </a:rPr>
              <a:t>秒的时间，</a:t>
            </a:r>
            <a:r>
              <a:rPr lang="en-US" altLang="zh-CN">
                <a:ea typeface="宋体" panose="02010600030101010101" pitchFamily="2" charset="-122"/>
              </a:rPr>
              <a:t>1-pi</a:t>
            </a:r>
            <a:r>
              <a:rPr lang="zh-CN" altLang="en-US">
                <a:ea typeface="宋体" panose="02010600030101010101" pitchFamily="2" charset="-122"/>
              </a:rPr>
              <a:t>的概率花你</a:t>
            </a:r>
            <a:r>
              <a:rPr lang="en-US" altLang="zh-CN">
                <a:ea typeface="宋体" panose="02010600030101010101" pitchFamily="2" charset="-122"/>
              </a:rPr>
              <a:t>bi</a:t>
            </a:r>
            <a:r>
              <a:rPr lang="zh-CN" altLang="en-US">
                <a:ea typeface="宋体" panose="02010600030101010101" pitchFamily="2" charset="-122"/>
              </a:rPr>
              <a:t>秒的时间。若游戏计时器在</a:t>
            </a:r>
            <a:r>
              <a:rPr lang="en-US" altLang="zh-CN">
                <a:ea typeface="宋体" panose="02010600030101010101" pitchFamily="2" charset="-122"/>
              </a:rPr>
              <a:t>m</a:t>
            </a:r>
            <a:r>
              <a:rPr lang="zh-CN" altLang="en-US">
                <a:ea typeface="宋体" panose="02010600030101010101" pitchFamily="2" charset="-122"/>
              </a:rPr>
              <a:t>秒内通过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关即算完成游戏，每关你可以选择不玩了，从头开始，这会使得你当前的游戏计时器归零。问你期望要花多长时间才能完成这个游戏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n&lt;=50,m&lt;=5000,a&lt;=100,b&lt;=100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标准算法：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f[i][j]</a:t>
            </a:r>
            <a:r>
              <a:rPr lang="zh-CN" altLang="en-US">
                <a:ea typeface="宋体" panose="02010600030101010101" pitchFamily="2" charset="-122"/>
              </a:rPr>
              <a:t>表示到第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关，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游戏计时器为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时完成游戏期望时间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f[i][j]=min(f[1][0],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pi*f[i+1][j+a[i]]+(1-pi)*f[i+1][j+b[i]])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转移有个环，而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f[1][0]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就是答案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二分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f[1][0],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然后跑这个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dp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方程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如果真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·f[1][0]&lt;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你的二分值，那跑出的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dp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中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f[1][0]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也会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二分值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codeforces </a:t>
            </a:r>
            <a:r>
              <a:rPr lang="zh-CN" altLang="en-US"/>
              <a:t>915G Coprime Arrays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当含n个数字的数组的总gcd=1时，认为这个数组互质。</a:t>
            </a:r>
            <a:endParaRPr lang="zh-CN" altLang="en-US"/>
          </a:p>
          <a:p>
            <a:r>
              <a:rPr lang="zh-CN" altLang="en-US"/>
              <a:t>给定n和k，求       ，其中sum(i)为n个数字的数组，每个数字均&lt;=i，总gcd=1的方案数。</a:t>
            </a:r>
            <a:endParaRPr lang="zh-CN" altLang="en-US"/>
          </a:p>
          <a:p>
            <a:r>
              <a:rPr lang="zh-CN" altLang="en-US"/>
              <a:t>n&lt;=2*10^6。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7660" y="1578610"/>
          <a:ext cx="1034415" cy="58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762000" imgH="431800" progId="Equation.KSEE3">
                  <p:embed/>
                </p:oleObj>
              </mc:Choice>
              <mc:Fallback>
                <p:oleObj name="" r:id="rId1" imgW="7620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67660" y="1578610"/>
                        <a:ext cx="1034415" cy="58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标准算法：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枚举选几人，再枚举队长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但是这个式子计算仍需</a:t>
            </a:r>
            <a:r>
              <a:rPr lang="en-US" altLang="zh-CN"/>
              <a:t>T*n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发现模数有些特殊，8388608=2^23</a:t>
            </a:r>
            <a:endParaRPr lang="zh-CN" altLang="en-US"/>
          </a:p>
          <a:p>
            <a:r>
              <a:rPr lang="zh-CN" altLang="en-US"/>
              <a:t>那么上面的式子当</a:t>
            </a:r>
            <a:r>
              <a:rPr lang="en-US" altLang="zh-CN"/>
              <a:t>i&gt;23</a:t>
            </a:r>
            <a:r>
              <a:rPr lang="zh-CN" altLang="en-US">
                <a:ea typeface="宋体" panose="02010600030101010101" pitchFamily="2" charset="-122"/>
              </a:rPr>
              <a:t>时都是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1723390"/>
            <a:ext cx="4015105" cy="8604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标准算法：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sum(i)^i</a:t>
            </a:r>
            <a:r>
              <a:rPr lang="zh-CN" altLang="en-US">
                <a:ea typeface="宋体" panose="02010600030101010101" pitchFamily="2" charset="-122"/>
              </a:rPr>
              <a:t>异</a:t>
            </a:r>
            <a:r>
              <a:rPr lang="zh-CN" altLang="en-US">
                <a:ea typeface="宋体" panose="02010600030101010101" pitchFamily="2" charset="-122"/>
              </a:rPr>
              <a:t>或这个运算在加减中没什么优秀性质，看到这个一般可以确定是要把所有</a:t>
            </a:r>
            <a:r>
              <a:rPr lang="en-US" altLang="zh-CN">
                <a:ea typeface="宋体" panose="02010600030101010101" pitchFamily="2" charset="-122"/>
              </a:rPr>
              <a:t>sum</a:t>
            </a:r>
            <a:r>
              <a:rPr lang="zh-CN" altLang="en-US">
                <a:ea typeface="宋体" panose="02010600030101010101" pitchFamily="2" charset="-122"/>
              </a:rPr>
              <a:t>求出来，出题人这样搞的目的是减少输出不让瓶颈在输出上</a:t>
            </a:r>
            <a:endParaRPr lang="zh-CN" altLang="en-US"/>
          </a:p>
          <a:p>
            <a:r>
              <a:rPr lang="zh-CN" altLang="en-US"/>
              <a:t>先考虑只求一个</a:t>
            </a:r>
            <a:r>
              <a:rPr lang="en-US" altLang="zh-CN"/>
              <a:t>sum(m)</a:t>
            </a:r>
            <a:endParaRPr lang="en-US" altLang="zh-CN"/>
          </a:p>
          <a:p>
            <a:r>
              <a:rPr lang="zh-CN" altLang="en-US">
                <a:ea typeface="宋体" panose="02010600030101010101" pitchFamily="2" charset="-122"/>
              </a:rPr>
              <a:t>所有情况是</a:t>
            </a:r>
            <a:r>
              <a:rPr lang="en-US" altLang="zh-CN">
                <a:ea typeface="宋体" panose="02010600030101010101" pitchFamily="2" charset="-122"/>
              </a:rPr>
              <a:t>m^n</a:t>
            </a:r>
            <a:r>
              <a:rPr lang="zh-CN" altLang="en-US">
                <a:ea typeface="宋体" panose="02010600030101010101" pitchFamily="2" charset="-122"/>
              </a:rPr>
              <a:t>，但</a:t>
            </a:r>
            <a:r>
              <a:rPr lang="en-US" altLang="zh-CN">
                <a:ea typeface="宋体" panose="02010600030101010101" pitchFamily="2" charset="-122"/>
              </a:rPr>
              <a:t>gcd</a:t>
            </a:r>
            <a:r>
              <a:rPr lang="zh-CN" altLang="en-US">
                <a:ea typeface="宋体" panose="02010600030101010101" pitchFamily="2" charset="-122"/>
              </a:rPr>
              <a:t>显然不一定为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，减去</a:t>
            </a:r>
            <a:r>
              <a:rPr lang="en-US" altLang="zh-CN">
                <a:ea typeface="宋体" panose="02010600030101010101" pitchFamily="2" charset="-122"/>
              </a:rPr>
              <a:t>gcd</a:t>
            </a:r>
            <a:r>
              <a:rPr lang="zh-CN" altLang="en-US">
                <a:ea typeface="宋体" panose="02010600030101010101" pitchFamily="2" charset="-122"/>
              </a:rPr>
              <a:t>为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gcd</a:t>
            </a:r>
            <a:r>
              <a:rPr lang="zh-CN" altLang="en-US">
                <a:ea typeface="宋体" panose="02010600030101010101" pitchFamily="2" charset="-122"/>
              </a:rPr>
              <a:t>为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咋算呢，显然所有数得是偶数，那就</a:t>
            </a:r>
            <a:r>
              <a:rPr lang="en-US" altLang="zh-CN">
                <a:ea typeface="宋体" panose="02010600030101010101" pitchFamily="2" charset="-122"/>
              </a:rPr>
              <a:t>(m/2)^n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这样会有</a:t>
            </a:r>
            <a:r>
              <a:rPr lang="en-US" altLang="zh-CN">
                <a:ea typeface="宋体" panose="02010600030101010101" pitchFamily="2" charset="-122"/>
              </a:rPr>
              <a:t>gcd</a:t>
            </a:r>
            <a:r>
              <a:rPr lang="zh-CN" altLang="en-US">
                <a:ea typeface="宋体" panose="02010600030101010101" pitchFamily="2" charset="-122"/>
              </a:rPr>
              <a:t>为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6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的混进去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事实上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g[i]=</a:t>
            </a:r>
            <a:r>
              <a:rPr lang="en-US" altLang="zh-CN">
                <a:ea typeface="宋体" panose="02010600030101010101" pitchFamily="2" charset="-122"/>
              </a:rPr>
              <a:t>(m/i)^n</a:t>
            </a:r>
            <a:r>
              <a:rPr lang="zh-CN" altLang="en-US">
                <a:ea typeface="宋体" panose="02010600030101010101" pitchFamily="2" charset="-122"/>
              </a:rPr>
              <a:t>包含了所有</a:t>
            </a:r>
            <a:r>
              <a:rPr lang="en-US" altLang="zh-CN">
                <a:ea typeface="宋体" panose="02010600030101010101" pitchFamily="2" charset="-122"/>
              </a:rPr>
              <a:t>gcd</a:t>
            </a:r>
            <a:r>
              <a:rPr lang="zh-CN" altLang="en-US">
                <a:ea typeface="宋体" panose="02010600030101010101" pitchFamily="2" charset="-122"/>
              </a:rPr>
              <a:t>是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的倍数的情况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那么</a:t>
            </a:r>
            <a:r>
              <a:rPr lang="en-US" altLang="zh-CN">
                <a:ea typeface="宋体" panose="02010600030101010101" pitchFamily="2" charset="-122"/>
              </a:rPr>
              <a:t>f[i]=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所有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gcd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的情况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=g[i]-[i\j]f[j]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这样的复杂度是调和级数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O(nlogn)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但是题目需要求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sum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接上页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算</a:t>
            </a:r>
            <a:r>
              <a:rPr lang="en-US" altLang="zh-CN"/>
              <a:t>f</a:t>
            </a:r>
            <a:r>
              <a:rPr lang="zh-CN" altLang="en-US">
                <a:ea typeface="宋体" panose="02010600030101010101" pitchFamily="2" charset="-122"/>
              </a:rPr>
              <a:t>显得比较困难，但</a:t>
            </a:r>
            <a:r>
              <a:rPr lang="en-US" altLang="zh-CN">
                <a:ea typeface="宋体" panose="02010600030101010101" pitchFamily="2" charset="-122"/>
              </a:rPr>
              <a:t>g</a:t>
            </a:r>
            <a:r>
              <a:rPr lang="zh-CN" altLang="en-US">
                <a:ea typeface="宋体" panose="02010600030101010101" pitchFamily="2" charset="-122"/>
              </a:rPr>
              <a:t>的式子还是比较简单的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考虑计算</a:t>
            </a:r>
            <a:r>
              <a:rPr lang="en-US" altLang="zh-CN">
                <a:ea typeface="宋体" panose="02010600030101010101" pitchFamily="2" charset="-122"/>
              </a:rPr>
              <a:t>g[i]</a:t>
            </a:r>
            <a:r>
              <a:rPr lang="zh-CN" altLang="en-US">
                <a:ea typeface="宋体" panose="02010600030101010101" pitchFamily="2" charset="-122"/>
              </a:rPr>
              <a:t>对计算</a:t>
            </a:r>
            <a:r>
              <a:rPr lang="en-US" altLang="zh-CN">
                <a:ea typeface="宋体" panose="02010600030101010101" pitchFamily="2" charset="-122"/>
              </a:rPr>
              <a:t>sum</a:t>
            </a:r>
            <a:r>
              <a:rPr lang="zh-CN" altLang="en-US">
                <a:ea typeface="宋体" panose="02010600030101010101" pitchFamily="2" charset="-122"/>
              </a:rPr>
              <a:t>时的贡献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系数</a:t>
            </a:r>
            <a:r>
              <a:rPr lang="en-US" altLang="zh-CN">
                <a:ea typeface="宋体" panose="02010600030101010101" pitchFamily="2" charset="-122"/>
              </a:rPr>
              <a:t>)h[i]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根据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f[i]=g[i]-[i\j]f[j]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，可以推出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h[i]=1-[j\i]h[j]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，这其实就是莫比乌斯函数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μ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那么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sum(m)=h[i]*(m/i)^n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发现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m/i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每当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m+i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才会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+1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一次，考虑在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sum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上差分一下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这样差分的标记数量还是调和级数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总复杂度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O(n(logn+logk))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pPr marL="114300" indent="0" algn="l" defTabSz="914400">
              <a:spcBef>
                <a:spcPct val="20000"/>
              </a:spcBef>
              <a:buClr>
                <a:srgbClr val="93A299"/>
              </a:buClr>
              <a:buFont typeface="Arial" panose="020B0604020202020204" pitchFamily="34" charset="0"/>
              <a:buNone/>
            </a:pPr>
            <a:endParaRPr lang="en-US" altLang="zh-CN" sz="6600" dirty="0" smtClean="0">
              <a:solidFill>
                <a:srgbClr val="564B3C"/>
              </a:solidFill>
              <a:latin typeface="Century Gothic" charset="0"/>
              <a:ea typeface="+mn-ea"/>
              <a:cs typeface="+mn-ea"/>
              <a:sym typeface="+mn-ea"/>
            </a:endParaRPr>
          </a:p>
          <a:p>
            <a:pPr marL="114300" indent="0" algn="l" defTabSz="914400">
              <a:spcBef>
                <a:spcPct val="20000"/>
              </a:spcBef>
              <a:buClr>
                <a:srgbClr val="93A299"/>
              </a:buClr>
              <a:buFont typeface="Arial" panose="020B0604020202020204" pitchFamily="34" charset="0"/>
              <a:buNone/>
            </a:pPr>
            <a:r>
              <a:rPr lang="en-US" altLang="zh-CN" sz="6600" dirty="0" smtClean="0">
                <a:solidFill>
                  <a:srgbClr val="564B3C"/>
                </a:solidFill>
                <a:latin typeface="Century Gothic" charset="0"/>
                <a:ea typeface="+mn-ea"/>
                <a:cs typeface="+mn-ea"/>
                <a:sym typeface="+mn-ea"/>
              </a:rPr>
              <a:t>   THINK   YOU</a:t>
            </a:r>
            <a:endParaRPr lang="en-US" altLang="zh-CN" sz="6600" dirty="0" smtClean="0"/>
          </a:p>
          <a:p>
            <a:pPr marL="114300" indent="0" algn="l" defTabSz="914400">
              <a:spcBef>
                <a:spcPct val="20000"/>
              </a:spcBef>
              <a:buClr>
                <a:srgbClr val="93A299"/>
              </a:buClr>
              <a:buFont typeface="Arial" panose="020B0604020202020204" pitchFamily="34" charset="0"/>
              <a:buNone/>
            </a:pPr>
            <a:r>
              <a:rPr lang="en-US" altLang="zh-CN" sz="6600" dirty="0" smtClean="0">
                <a:solidFill>
                  <a:srgbClr val="564B3C"/>
                </a:solidFill>
                <a:latin typeface="Century Gothic" charset="0"/>
                <a:ea typeface="+mn-ea"/>
                <a:cs typeface="+mn-ea"/>
                <a:sym typeface="+mn-ea"/>
              </a:rPr>
              <a:t>	    GL&amp;HF</a:t>
            </a:r>
            <a:endParaRPr lang="zh-CN" altLang="en-US" sz="6600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小猫咪和小狐狸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个物品</a:t>
            </a:r>
            <a:r>
              <a:rPr lang="zh-CN" altLang="en-US"/>
              <a:t>全部放进 m 个本质相同的盒子里，不能有空盒子，一共有多少种方案。这是非常 trivial 的第二类斯特林数，可以用 S(n,m) 表示。</a:t>
            </a:r>
            <a:endParaRPr lang="zh-CN" altLang="en-US"/>
          </a:p>
          <a:p>
            <a:r>
              <a:rPr lang="zh-CN" altLang="en-US"/>
              <a:t>定义每种方案的权值为各个盒子物品个数的乘积，求所有方案的权值和。</a:t>
            </a:r>
            <a:endParaRPr lang="zh-CN" altLang="en-US"/>
          </a:p>
          <a:p>
            <a:r>
              <a:rPr lang="en-US" altLang="zh-CN"/>
              <a:t>n,m&lt;=1e6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标准算法：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每个集合的大小相乘算的是什么</a:t>
            </a:r>
            <a:endParaRPr lang="zh-CN" altLang="en-US"/>
          </a:p>
          <a:p>
            <a:r>
              <a:rPr lang="zh-CN" altLang="en-US"/>
              <a:t>乘法原理反过来</a:t>
            </a:r>
            <a:endParaRPr lang="zh-CN" altLang="en-US"/>
          </a:p>
          <a:p>
            <a:r>
              <a:rPr lang="zh-CN" altLang="en-US"/>
              <a:t>就是每个集合选一个数的方案数</a:t>
            </a:r>
            <a:endParaRPr lang="zh-CN" altLang="en-US"/>
          </a:p>
          <a:p>
            <a:r>
              <a:rPr lang="zh-CN" altLang="en-US"/>
              <a:t>枚举选的数</a:t>
            </a:r>
            <a:r>
              <a:rPr lang="en-US" altLang="zh-CN"/>
              <a:t>C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m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因为每个集合已经有了个数，集合本质不同，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剩下的数随便放，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m^(n-m)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原题忘了</a:t>
            </a:r>
            <a:r>
              <a:rPr lang="en-US" altLang="zh-CN"/>
              <a:t>*1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个房间，每个房间有一个钥匙，钥匙等概率的出现在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个房间内，每个房间中只会出现且仅出现一个钥匙。你能放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次炸门的膜法，问你能进入所有房间的概率。特殊要求：不能炸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号房间的门。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</a:t>
            </a:r>
            <a:r>
              <a:rPr lang="zh-CN" altLang="en-US">
                <a:ea typeface="宋体" panose="02010600030101010101" pitchFamily="2" charset="-122"/>
              </a:rPr>
              <a:t>组询问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T&lt;=2000,k&lt;=n&lt;=2000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标准算法：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门和钥匙的对应关系是个排列，排列是一个一个的环，其中每个环炸一次就可以把环取完，所以题目的要求就是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！个排列中组成</a:t>
            </a:r>
            <a:r>
              <a:rPr lang="en-US" altLang="zh-CN">
                <a:ea typeface="宋体" panose="02010600030101010101" pitchFamily="2" charset="-122"/>
              </a:rPr>
              <a:t>&lt;=k</a:t>
            </a:r>
            <a:r>
              <a:rPr lang="zh-CN" altLang="en-US">
                <a:ea typeface="宋体" panose="02010600030101010101" pitchFamily="2" charset="-122"/>
              </a:rPr>
              <a:t>个环的排列数量，这就是第一类斯特林数的定义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不能炸一号门其实很简单，就是一号点不能单独为环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答案就是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8850" y="3327400"/>
          <a:ext cx="3141345" cy="111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14500" imgH="609600" progId="Equation.KSEE3">
                  <p:embed/>
                </p:oleObj>
              </mc:Choice>
              <mc:Fallback>
                <p:oleObj name="" r:id="rId1" imgW="1714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8850" y="3327400"/>
                        <a:ext cx="3141345" cy="1116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经典无向图计数三合一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点都有标号</a:t>
            </a:r>
            <a:endParaRPr lang="en-US" altLang="zh-CN"/>
          </a:p>
          <a:p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个点的连通图个数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sym typeface="+mn-ea"/>
              </a:rPr>
              <a:t>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个点的欧拉回路图个数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sym typeface="+mn-ea"/>
              </a:rPr>
              <a:t>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个点的二分图个数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n&lt;=5000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标准算法：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记</a:t>
            </a:r>
            <a:r>
              <a:rPr lang="en-US" altLang="zh-CN"/>
              <a:t>G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=2^((n-1)n/2)=</a:t>
            </a:r>
            <a:r>
              <a:rPr lang="zh-CN" altLang="en-US">
                <a:ea typeface="宋体" panose="02010600030101010101" pitchFamily="2" charset="-122"/>
              </a:rPr>
              <a:t>所有图个数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连通图个数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=G(n)-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不连通的图个数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枚举这个不连通的图中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号点所在联通块大小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k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连通图个数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=G(n)-C(n,k)*G(n-k)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类似：欧拉回路图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所有点度数都是偶数的图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考虑与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号点有边的点，挖掉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号点后它们度数是奇数，就等于没有度数限制，那么为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G(n-1)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，最后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号点向所有度为奇数的点连边即可满足条件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然后在考虑欧拉回路个数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=G(n-1)-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不连通的欧拉回路图个数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转移类似，复杂度均为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N^2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3675</Words>
  <Application>WPS 演示</Application>
  <PresentationFormat>全屏显示(4:3)</PresentationFormat>
  <Paragraphs>235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5" baseType="lpstr">
      <vt:lpstr>Arial</vt:lpstr>
      <vt:lpstr>宋体</vt:lpstr>
      <vt:lpstr>Wingdings</vt:lpstr>
      <vt:lpstr>Wingdings 3</vt:lpstr>
      <vt:lpstr>Wingdings</vt:lpstr>
      <vt:lpstr>Book Antiqua</vt:lpstr>
      <vt:lpstr>Adobe 黑体 Std R</vt:lpstr>
      <vt:lpstr>Gill Sans MT</vt:lpstr>
      <vt:lpstr>Bookman Old Style</vt:lpstr>
      <vt:lpstr>Segoe Print</vt:lpstr>
      <vt:lpstr>黑体</vt:lpstr>
      <vt:lpstr>微软雅黑</vt:lpstr>
      <vt:lpstr>Arial Unicode MS</vt:lpstr>
      <vt:lpstr>华文新魏</vt:lpstr>
      <vt:lpstr>Calibri</vt:lpstr>
      <vt:lpstr>Full-Width-Quoration-Marks</vt:lpstr>
      <vt:lpstr>KaTeX_Main</vt:lpstr>
      <vt:lpstr>KaTeX_Math</vt:lpstr>
      <vt:lpstr>Century Gothic</vt:lpstr>
      <vt:lpstr>Symbol</vt:lpstr>
      <vt:lpstr>质朴</vt:lpstr>
      <vt:lpstr>Equation.KSEE3</vt:lpstr>
      <vt:lpstr>Equation.KSEE3</vt:lpstr>
      <vt:lpstr>数学题目选讲</vt:lpstr>
      <vt:lpstr>SPOJ SELTEAM - Selecting Teams</vt:lpstr>
      <vt:lpstr>标准算法：</vt:lpstr>
      <vt:lpstr>小猫咪和小狐狸</vt:lpstr>
      <vt:lpstr>标准算法：</vt:lpstr>
      <vt:lpstr>原题忘了*1</vt:lpstr>
      <vt:lpstr>标准算法：</vt:lpstr>
      <vt:lpstr>经典无向图计数四合一</vt:lpstr>
      <vt:lpstr>标准算法：</vt:lpstr>
      <vt:lpstr>标准算法：</vt:lpstr>
      <vt:lpstr>CF 997C Sky Full of Stars</vt:lpstr>
      <vt:lpstr>标准算法： </vt:lpstr>
      <vt:lpstr>计蒜之道2017 E 商汤智能机器人</vt:lpstr>
      <vt:lpstr>标准算法： </vt:lpstr>
      <vt:lpstr>CF 316E3 Summer Homework</vt:lpstr>
      <vt:lpstr>标准算法： </vt:lpstr>
      <vt:lpstr>TCO14 Wildcard CountTables</vt:lpstr>
      <vt:lpstr>标准算法： </vt:lpstr>
      <vt:lpstr>区间LCM</vt:lpstr>
      <vt:lpstr>标准算法： </vt:lpstr>
      <vt:lpstr>CodeForces 364D Ghd</vt:lpstr>
      <vt:lpstr>emmmmm</vt:lpstr>
      <vt:lpstr>标准算法：</vt:lpstr>
      <vt:lpstr>原题忘了*2</vt:lpstr>
      <vt:lpstr>标准算法：</vt:lpstr>
      <vt:lpstr>续上页</vt:lpstr>
      <vt:lpstr>CodeForces 865C Gotta Go Fast</vt:lpstr>
      <vt:lpstr>标准算法：</vt:lpstr>
      <vt:lpstr>codeforces 915G Coprime Arrays</vt:lpstr>
      <vt:lpstr>标准算法：</vt:lpstr>
      <vt:lpstr>接上页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图论题目选讲</dc:title>
  <dc:creator>Administrator</dc:creator>
  <cp:lastModifiedBy>可乐鸡翅</cp:lastModifiedBy>
  <cp:revision>52</cp:revision>
  <dcterms:created xsi:type="dcterms:W3CDTF">2018-11-02T11:36:00Z</dcterms:created>
  <dcterms:modified xsi:type="dcterms:W3CDTF">2018-11-07T12:27:28Z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2052-10.1.0.7565</vt:lpwstr>
  </property>
</Properties>
</file>