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355" r:id="rId2"/>
    <p:sldId id="398" r:id="rId3"/>
    <p:sldId id="353" r:id="rId4"/>
    <p:sldId id="354" r:id="rId5"/>
    <p:sldId id="360" r:id="rId6"/>
    <p:sldId id="357" r:id="rId7"/>
    <p:sldId id="358" r:id="rId8"/>
    <p:sldId id="361" r:id="rId9"/>
    <p:sldId id="362" r:id="rId10"/>
    <p:sldId id="363" r:id="rId11"/>
    <p:sldId id="364" r:id="rId12"/>
    <p:sldId id="365" r:id="rId13"/>
    <p:sldId id="382" r:id="rId14"/>
    <p:sldId id="381" r:id="rId15"/>
    <p:sldId id="383" r:id="rId16"/>
    <p:sldId id="384" r:id="rId17"/>
    <p:sldId id="367" r:id="rId18"/>
    <p:sldId id="368" r:id="rId19"/>
    <p:sldId id="369" r:id="rId20"/>
    <p:sldId id="370" r:id="rId21"/>
    <p:sldId id="371" r:id="rId22"/>
    <p:sldId id="373" r:id="rId23"/>
    <p:sldId id="374" r:id="rId24"/>
    <p:sldId id="375" r:id="rId25"/>
    <p:sldId id="376" r:id="rId26"/>
    <p:sldId id="378" r:id="rId27"/>
    <p:sldId id="386" r:id="rId28"/>
    <p:sldId id="387" r:id="rId29"/>
    <p:sldId id="388" r:id="rId30"/>
    <p:sldId id="389" r:id="rId31"/>
    <p:sldId id="390" r:id="rId32"/>
    <p:sldId id="421" r:id="rId33"/>
    <p:sldId id="423" r:id="rId34"/>
    <p:sldId id="256" r:id="rId35"/>
    <p:sldId id="257" r:id="rId36"/>
    <p:sldId id="295" r:id="rId37"/>
    <p:sldId id="259" r:id="rId38"/>
    <p:sldId id="291" r:id="rId39"/>
    <p:sldId id="292" r:id="rId40"/>
    <p:sldId id="296" r:id="rId41"/>
    <p:sldId id="297" r:id="rId42"/>
    <p:sldId id="300" r:id="rId43"/>
    <p:sldId id="306" r:id="rId44"/>
    <p:sldId id="305" r:id="rId45"/>
    <p:sldId id="307" r:id="rId46"/>
    <p:sldId id="311" r:id="rId47"/>
    <p:sldId id="347" r:id="rId48"/>
    <p:sldId id="348" r:id="rId49"/>
    <p:sldId id="349" r:id="rId50"/>
    <p:sldId id="350" r:id="rId51"/>
    <p:sldId id="351" r:id="rId52"/>
    <p:sldId id="309" r:id="rId53"/>
    <p:sldId id="315" r:id="rId54"/>
    <p:sldId id="314" r:id="rId55"/>
    <p:sldId id="316" r:id="rId56"/>
    <p:sldId id="317" r:id="rId57"/>
    <p:sldId id="319" r:id="rId58"/>
    <p:sldId id="323" r:id="rId59"/>
    <p:sldId id="325" r:id="rId60"/>
    <p:sldId id="326" r:id="rId61"/>
    <p:sldId id="327" r:id="rId62"/>
    <p:sldId id="328" r:id="rId63"/>
    <p:sldId id="330" r:id="rId64"/>
    <p:sldId id="329" r:id="rId65"/>
    <p:sldId id="332" r:id="rId66"/>
    <p:sldId id="335" r:id="rId67"/>
    <p:sldId id="336" r:id="rId68"/>
    <p:sldId id="337" r:id="rId69"/>
    <p:sldId id="340" r:id="rId70"/>
    <p:sldId id="341" r:id="rId71"/>
    <p:sldId id="342" r:id="rId72"/>
    <p:sldId id="343" r:id="rId73"/>
    <p:sldId id="344" r:id="rId74"/>
    <p:sldId id="345" r:id="rId75"/>
    <p:sldId id="419" r:id="rId76"/>
    <p:sldId id="420" r:id="rId77"/>
    <p:sldId id="356" r:id="rId78"/>
    <p:sldId id="393" r:id="rId79"/>
    <p:sldId id="397" r:id="rId80"/>
    <p:sldId id="392" r:id="rId81"/>
    <p:sldId id="394" r:id="rId82"/>
    <p:sldId id="395" r:id="rId83"/>
    <p:sldId id="396" r:id="rId84"/>
    <p:sldId id="426" r:id="rId85"/>
    <p:sldId id="399" r:id="rId86"/>
    <p:sldId id="400" r:id="rId87"/>
    <p:sldId id="401" r:id="rId88"/>
    <p:sldId id="402" r:id="rId89"/>
    <p:sldId id="403" r:id="rId90"/>
    <p:sldId id="404" r:id="rId91"/>
    <p:sldId id="405" r:id="rId92"/>
    <p:sldId id="407" r:id="rId93"/>
    <p:sldId id="408" r:id="rId94"/>
    <p:sldId id="409" r:id="rId95"/>
    <p:sldId id="410" r:id="rId96"/>
    <p:sldId id="411" r:id="rId97"/>
    <p:sldId id="412" r:id="rId98"/>
    <p:sldId id="413" r:id="rId99"/>
    <p:sldId id="414" r:id="rId100"/>
    <p:sldId id="415" r:id="rId101"/>
    <p:sldId id="417" r:id="rId102"/>
    <p:sldId id="416" r:id="rId103"/>
    <p:sldId id="418" r:id="rId104"/>
    <p:sldId id="424" r:id="rId105"/>
    <p:sldId id="289" r:id="rId10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55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zh-CN" altLang="en-US" smtClean="0"/>
              <a:t>单击此处编辑母版标题样式</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2019/7/22</a:t>
            </a:fld>
            <a:endParaRPr lang="zh-CN" altLang="en-US"/>
          </a:p>
        </p:txBody>
      </p:sp>
      <p:sp>
        <p:nvSpPr>
          <p:cNvPr id="8" name="Slide Number Placeholder 7"/>
          <p:cNvSpPr>
            <a:spLocks noGrp="1"/>
          </p:cNvSpPr>
          <p:nvPr>
            <p:ph type="sldNum" sz="quarter" idx="11"/>
          </p:nvPr>
        </p:nvSpPr>
        <p:spPr/>
        <p:txBody>
          <a:bodyPr/>
          <a:lstStyle/>
          <a:p>
            <a:fld id="{0C913308-F349-4B6D-A68A-DD1791B4A57B}" type="slidenum">
              <a:rPr lang="zh-CN" altLang="en-US" smtClean="0"/>
              <a:t>‹#›</a:t>
            </a:fld>
            <a:endParaRPr lang="zh-CN" altLang="en-US"/>
          </a:p>
        </p:txBody>
      </p:sp>
      <p:sp>
        <p:nvSpPr>
          <p:cNvPr id="9" name="Footer Placeholder 8"/>
          <p:cNvSpPr>
            <a:spLocks noGrp="1"/>
          </p:cNvSpPr>
          <p:nvPr>
            <p:ph type="ftr" sz="quarter" idx="12"/>
          </p:nvPr>
        </p:nvSpPr>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2019/7/22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2019/7/22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2019/7/22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zh-CN" altLang="en-US" smtClean="0"/>
              <a:t>单击此处编辑母版标题样式</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2019/7/22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30820CF-B880-4189-942D-D702A7CBA730}" type="datetimeFigureOut">
              <a:rPr lang="zh-CN" altLang="en-US" smtClean="0"/>
              <a:t>2019/7/22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Title 8"/>
          <p:cNvSpPr>
            <a:spLocks noGrp="1"/>
          </p:cNvSpPr>
          <p:nvPr>
            <p:ph type="title"/>
          </p:nvPr>
        </p:nvSpPr>
        <p:spPr>
          <a:xfrm>
            <a:off x="914400" y="1544715"/>
            <a:ext cx="7315200" cy="1154097"/>
          </a:xfrm>
        </p:spPr>
        <p:txBody>
          <a:bodyPr/>
          <a:lstStyle/>
          <a:p>
            <a:r>
              <a:rPr lang="zh-CN" altLang="en-US" smtClean="0"/>
              <a:t>单击此处编辑母版标题样式</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530820CF-B880-4189-942D-D702A7CBA730}" type="datetimeFigureOut">
              <a:rPr lang="zh-CN" altLang="en-US" smtClean="0"/>
              <a:t>2019/7/22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0" name="Title 9"/>
          <p:cNvSpPr>
            <a:spLocks noGrp="1"/>
          </p:cNvSpPr>
          <p:nvPr>
            <p:ph type="title"/>
          </p:nvPr>
        </p:nvSpPr>
        <p:spPr>
          <a:xfrm>
            <a:off x="914400" y="1544715"/>
            <a:ext cx="7315200" cy="1154097"/>
          </a:xfrm>
        </p:spPr>
        <p:txBody>
          <a:bodyPr/>
          <a:lstStyle/>
          <a:p>
            <a:r>
              <a:rPr lang="zh-CN" altLang="en-US" smtClean="0"/>
              <a:t>单击此处编辑母版标题样式</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t>2019/7/22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2019/7/22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2019/7/22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2019/7/22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530820CF-B880-4189-942D-D702A7CBA730}" type="datetimeFigureOut">
              <a:rPr lang="zh-CN" altLang="en-US" smtClean="0"/>
              <a:t>2019/7/22</a:t>
            </a:fld>
            <a:endParaRPr lang="zh-CN" alt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0C913308-F349-4B6D-A68A-DD1791B4A57B}" type="slidenum">
              <a:rPr lang="zh-CN" altLang="en-US" smtClean="0"/>
              <a:t>‹#›</a:t>
            </a:fld>
            <a:endParaRPr lang="zh-CN" alt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zh-CN" alt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123728" y="1628800"/>
            <a:ext cx="8100392" cy="2595025"/>
          </a:xfrm>
        </p:spPr>
        <p:txBody>
          <a:bodyPr>
            <a:normAutofit/>
          </a:bodyPr>
          <a:lstStyle/>
          <a:p>
            <a:r>
              <a:rPr lang="zh-CN" altLang="en-US" sz="8800" dirty="0" smtClean="0"/>
              <a:t>树相关</a:t>
            </a:r>
            <a:endParaRPr lang="zh-CN" altLang="en-US" sz="8800" dirty="0"/>
          </a:p>
        </p:txBody>
      </p:sp>
      <p:sp>
        <p:nvSpPr>
          <p:cNvPr id="3" name="副标题 2"/>
          <p:cNvSpPr>
            <a:spLocks noGrp="1"/>
          </p:cNvSpPr>
          <p:nvPr>
            <p:ph type="subTitle" idx="1"/>
          </p:nvPr>
        </p:nvSpPr>
        <p:spPr>
          <a:xfrm>
            <a:off x="4644008" y="4365104"/>
            <a:ext cx="7315200" cy="1144632"/>
          </a:xfrm>
        </p:spPr>
        <p:txBody>
          <a:bodyPr>
            <a:normAutofit/>
          </a:bodyPr>
          <a:lstStyle/>
          <a:p>
            <a:r>
              <a:rPr lang="en-US" altLang="zh-CN" sz="3200" dirty="0" smtClean="0">
                <a:solidFill>
                  <a:schemeClr val="tx2"/>
                </a:solidFill>
                <a:latin typeface="Microsoft Yi Baiti" pitchFamily="66" charset="0"/>
                <a:ea typeface="Microsoft Yi Baiti" pitchFamily="66" charset="0"/>
                <a:cs typeface="+mj-cs"/>
              </a:rPr>
              <a:t>By zhan8855</a:t>
            </a:r>
            <a:endParaRPr lang="zh-CN" altLang="en-US" sz="3200" dirty="0">
              <a:solidFill>
                <a:schemeClr val="tx2"/>
              </a:solidFill>
              <a:latin typeface="Microsoft Yi Baiti" pitchFamily="66" charset="0"/>
              <a:ea typeface="Microsoft Yi Baiti" pitchFamily="66" charset="0"/>
              <a:cs typeface="+mj-cs"/>
            </a:endParaRPr>
          </a:p>
        </p:txBody>
      </p:sp>
    </p:spTree>
    <p:extLst>
      <p:ext uri="{BB962C8B-B14F-4D97-AF65-F5344CB8AC3E}">
        <p14:creationId xmlns:p14="http://schemas.microsoft.com/office/powerpoint/2010/main" val="19191492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1.2.1 </a:t>
            </a:r>
            <a:r>
              <a:rPr lang="zh-CN" altLang="en-US" sz="3600" dirty="0" smtClean="0"/>
              <a:t>定义</a:t>
            </a:r>
            <a:endParaRPr lang="zh-CN" altLang="en-US" sz="3600" dirty="0"/>
          </a:p>
        </p:txBody>
      </p:sp>
      <p:sp>
        <p:nvSpPr>
          <p:cNvPr id="7" name="内容占位符 6"/>
          <p:cNvSpPr>
            <a:spLocks noGrp="1"/>
          </p:cNvSpPr>
          <p:nvPr>
            <p:ph idx="1"/>
          </p:nvPr>
        </p:nvSpPr>
        <p:spPr>
          <a:xfrm>
            <a:off x="1043608" y="1700808"/>
            <a:ext cx="7315200" cy="5157192"/>
          </a:xfrm>
        </p:spPr>
        <p:txBody>
          <a:bodyPr>
            <a:normAutofit/>
          </a:bodyPr>
          <a:lstStyle/>
          <a:p>
            <a:endParaRPr lang="en-US" altLang="zh-CN" dirty="0" smtClean="0"/>
          </a:p>
          <a:p>
            <a:r>
              <a:rPr lang="zh-CN" altLang="en-US" dirty="0" smtClean="0"/>
              <a:t>树的重心是到</a:t>
            </a:r>
            <a:r>
              <a:rPr lang="zh-CN" altLang="en-US" dirty="0"/>
              <a:t>树上所有点距离之和最小的</a:t>
            </a:r>
            <a:r>
              <a:rPr lang="zh-CN" altLang="en-US" dirty="0" smtClean="0"/>
              <a:t>点</a:t>
            </a:r>
            <a:r>
              <a:rPr lang="zh-CN" altLang="en-US" dirty="0"/>
              <a:t>。</a:t>
            </a:r>
            <a:endParaRPr lang="en-US" altLang="zh-CN" dirty="0" smtClean="0"/>
          </a:p>
          <a:p>
            <a:endParaRPr lang="en-US" altLang="zh-CN" dirty="0"/>
          </a:p>
          <a:p>
            <a:r>
              <a:rPr lang="zh-CN" altLang="en-US" dirty="0" smtClean="0"/>
              <a:t>重心的充要条件</a:t>
            </a:r>
            <a:r>
              <a:rPr lang="zh-CN" altLang="en-US" dirty="0"/>
              <a:t>：最大的子树大小不超过全树的一半</a:t>
            </a:r>
            <a:r>
              <a:rPr lang="zh-CN" altLang="en-US" dirty="0" smtClean="0"/>
              <a:t>。</a:t>
            </a:r>
            <a:endParaRPr lang="en-US" altLang="zh-CN" dirty="0" smtClean="0"/>
          </a:p>
          <a:p>
            <a:pPr marL="45720" indent="0">
              <a:buNone/>
            </a:pPr>
            <a:r>
              <a:rPr lang="zh-CN" altLang="en-US" dirty="0"/>
              <a:t/>
            </a:r>
            <a:br>
              <a:rPr lang="zh-CN" altLang="en-US" dirty="0"/>
            </a:br>
            <a:r>
              <a:rPr lang="zh-CN" altLang="en-US" dirty="0"/>
              <a:t> </a:t>
            </a:r>
            <a:br>
              <a:rPr lang="zh-CN" altLang="en-US" dirty="0"/>
            </a:br>
            <a:r>
              <a:rPr lang="zh-CN" altLang="en-US" dirty="0"/>
              <a:t> </a:t>
            </a:r>
            <a:br>
              <a:rPr lang="zh-CN" altLang="en-US" dirty="0"/>
            </a:br>
            <a:endParaRPr lang="en-US" altLang="zh-CN" dirty="0" smtClean="0"/>
          </a:p>
        </p:txBody>
      </p:sp>
    </p:spTree>
    <p:extLst>
      <p:ext uri="{BB962C8B-B14F-4D97-AF65-F5344CB8AC3E}">
        <p14:creationId xmlns:p14="http://schemas.microsoft.com/office/powerpoint/2010/main" val="261238599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4.5 DFS</a:t>
            </a:r>
            <a:r>
              <a:rPr lang="zh-CN" altLang="en-US" sz="3600" dirty="0" smtClean="0"/>
              <a:t>生成树</a:t>
            </a:r>
            <a:endParaRPr lang="en-US" altLang="zh-CN" sz="3600" dirty="0"/>
          </a:p>
        </p:txBody>
      </p:sp>
      <p:sp>
        <p:nvSpPr>
          <p:cNvPr id="7" name="内容占位符 6"/>
          <p:cNvSpPr>
            <a:spLocks noGrp="1"/>
          </p:cNvSpPr>
          <p:nvPr>
            <p:ph idx="1"/>
          </p:nvPr>
        </p:nvSpPr>
        <p:spPr>
          <a:xfrm>
            <a:off x="1043608" y="1700808"/>
            <a:ext cx="7560840" cy="5157192"/>
          </a:xfrm>
        </p:spPr>
        <p:txBody>
          <a:bodyPr>
            <a:normAutofit/>
          </a:bodyPr>
          <a:lstStyle/>
          <a:p>
            <a:endParaRPr lang="en-US" altLang="zh-CN" dirty="0" smtClean="0"/>
          </a:p>
          <a:p>
            <a:r>
              <a:rPr lang="en-US" altLang="zh-CN" dirty="0" smtClean="0"/>
              <a:t>DFS</a:t>
            </a:r>
            <a:r>
              <a:rPr lang="zh-CN" altLang="en-US" dirty="0" smtClean="0"/>
              <a:t>生成树没有横叉边。</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15514732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4.5 DFS</a:t>
            </a:r>
            <a:r>
              <a:rPr lang="zh-CN" altLang="en-US" sz="3600" dirty="0" smtClean="0"/>
              <a:t>生成树</a:t>
            </a:r>
            <a:endParaRPr lang="en-US" altLang="zh-CN" sz="3600" dirty="0"/>
          </a:p>
        </p:txBody>
      </p:sp>
      <p:sp>
        <p:nvSpPr>
          <p:cNvPr id="7" name="内容占位符 6"/>
          <p:cNvSpPr>
            <a:spLocks noGrp="1"/>
          </p:cNvSpPr>
          <p:nvPr>
            <p:ph idx="1"/>
          </p:nvPr>
        </p:nvSpPr>
        <p:spPr>
          <a:xfrm>
            <a:off x="1043608" y="1700808"/>
            <a:ext cx="7560840" cy="5157192"/>
          </a:xfrm>
        </p:spPr>
        <p:txBody>
          <a:bodyPr>
            <a:normAutofit/>
          </a:bodyPr>
          <a:lstStyle/>
          <a:p>
            <a:endParaRPr lang="en-US" altLang="zh-CN" dirty="0" smtClean="0"/>
          </a:p>
          <a:p>
            <a:r>
              <a:rPr lang="en-US" altLang="zh-CN" dirty="0" smtClean="0"/>
              <a:t>DFS</a:t>
            </a:r>
            <a:r>
              <a:rPr lang="zh-CN" altLang="en-US" dirty="0" smtClean="0"/>
              <a:t>生成树没有横叉边。</a:t>
            </a:r>
            <a:endParaRPr lang="en-US" altLang="zh-CN" dirty="0"/>
          </a:p>
          <a:p>
            <a:endParaRPr lang="en-US" altLang="zh-CN" dirty="0" smtClean="0"/>
          </a:p>
          <a:p>
            <a:r>
              <a:rPr lang="zh-CN" altLang="en-US" dirty="0" smtClean="0"/>
              <a:t>可用于求解特殊</a:t>
            </a:r>
            <a:r>
              <a:rPr lang="zh-CN" altLang="en-US" dirty="0"/>
              <a:t>的</a:t>
            </a:r>
            <a:r>
              <a:rPr lang="zh-CN" altLang="en-US" dirty="0" smtClean="0"/>
              <a:t>环问题。</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130871530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4.6 BFS</a:t>
            </a:r>
            <a:r>
              <a:rPr lang="zh-CN" altLang="en-US" sz="3600" dirty="0" smtClean="0"/>
              <a:t>生成树</a:t>
            </a:r>
            <a:endParaRPr lang="en-US" altLang="zh-CN" sz="3600" dirty="0"/>
          </a:p>
        </p:txBody>
      </p:sp>
      <p:sp>
        <p:nvSpPr>
          <p:cNvPr id="7" name="内容占位符 6"/>
          <p:cNvSpPr>
            <a:spLocks noGrp="1"/>
          </p:cNvSpPr>
          <p:nvPr>
            <p:ph idx="1"/>
          </p:nvPr>
        </p:nvSpPr>
        <p:spPr>
          <a:xfrm>
            <a:off x="1043608" y="1700808"/>
            <a:ext cx="7560840" cy="5157192"/>
          </a:xfrm>
        </p:spPr>
        <p:txBody>
          <a:bodyPr>
            <a:normAutofit/>
          </a:bodyPr>
          <a:lstStyle/>
          <a:p>
            <a:endParaRPr lang="en-US" altLang="zh-CN" dirty="0" smtClean="0"/>
          </a:p>
          <a:p>
            <a:r>
              <a:rPr lang="en-US" altLang="zh-CN" dirty="0"/>
              <a:t>B</a:t>
            </a:r>
            <a:r>
              <a:rPr lang="en-US" altLang="zh-CN" dirty="0" smtClean="0"/>
              <a:t>FS</a:t>
            </a:r>
            <a:r>
              <a:rPr lang="zh-CN" altLang="en-US" dirty="0" smtClean="0"/>
              <a:t>生成树没有返祖边。</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185764784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4.6 BFS</a:t>
            </a:r>
            <a:r>
              <a:rPr lang="zh-CN" altLang="en-US" sz="3600" dirty="0" smtClean="0"/>
              <a:t>生成树</a:t>
            </a:r>
            <a:endParaRPr lang="en-US" altLang="zh-CN" sz="3600" dirty="0"/>
          </a:p>
        </p:txBody>
      </p:sp>
      <p:sp>
        <p:nvSpPr>
          <p:cNvPr id="7" name="内容占位符 6"/>
          <p:cNvSpPr>
            <a:spLocks noGrp="1"/>
          </p:cNvSpPr>
          <p:nvPr>
            <p:ph idx="1"/>
          </p:nvPr>
        </p:nvSpPr>
        <p:spPr>
          <a:xfrm>
            <a:off x="1043608" y="1700808"/>
            <a:ext cx="7560840" cy="5157192"/>
          </a:xfrm>
        </p:spPr>
        <p:txBody>
          <a:bodyPr>
            <a:normAutofit/>
          </a:bodyPr>
          <a:lstStyle/>
          <a:p>
            <a:endParaRPr lang="en-US" altLang="zh-CN" dirty="0" smtClean="0"/>
          </a:p>
          <a:p>
            <a:r>
              <a:rPr lang="en-US" altLang="zh-CN" dirty="0"/>
              <a:t>B</a:t>
            </a:r>
            <a:r>
              <a:rPr lang="en-US" altLang="zh-CN" dirty="0" smtClean="0"/>
              <a:t>FS</a:t>
            </a:r>
            <a:r>
              <a:rPr lang="zh-CN" altLang="en-US" dirty="0" smtClean="0"/>
              <a:t>生成树没有返祖边。</a:t>
            </a:r>
            <a:endParaRPr lang="en-US" altLang="zh-CN" dirty="0" smtClean="0"/>
          </a:p>
          <a:p>
            <a:endParaRPr lang="en-US" altLang="zh-CN" dirty="0"/>
          </a:p>
          <a:p>
            <a:r>
              <a:rPr lang="zh-CN" altLang="en-US" dirty="0" smtClean="0"/>
              <a:t>适用于</a:t>
            </a:r>
            <a:r>
              <a:rPr lang="zh-CN" altLang="en-US" smtClean="0"/>
              <a:t>某些动态规划对树</a:t>
            </a:r>
            <a:r>
              <a:rPr lang="zh-CN" altLang="en-US" dirty="0" smtClean="0"/>
              <a:t>的计数。</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303350083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4 </a:t>
            </a:r>
            <a:r>
              <a:rPr lang="zh-CN" altLang="en-US" sz="3600" dirty="0"/>
              <a:t>更多</a:t>
            </a:r>
            <a:r>
              <a:rPr lang="zh-CN" altLang="en-US" sz="3600" dirty="0" smtClean="0"/>
              <a:t>练习（中等）</a:t>
            </a:r>
            <a:endParaRPr lang="zh-CN" altLang="en-US" sz="3600" dirty="0"/>
          </a:p>
        </p:txBody>
      </p:sp>
      <p:sp>
        <p:nvSpPr>
          <p:cNvPr id="7" name="内容占位符 6"/>
          <p:cNvSpPr>
            <a:spLocks noGrp="1"/>
          </p:cNvSpPr>
          <p:nvPr>
            <p:ph idx="1"/>
          </p:nvPr>
        </p:nvSpPr>
        <p:spPr>
          <a:xfrm>
            <a:off x="1043608" y="1700808"/>
            <a:ext cx="7560840" cy="5157192"/>
          </a:xfrm>
        </p:spPr>
        <p:txBody>
          <a:bodyPr>
            <a:normAutofit/>
          </a:bodyPr>
          <a:lstStyle/>
          <a:p>
            <a:endParaRPr lang="en-US" altLang="zh-CN" dirty="0" smtClean="0"/>
          </a:p>
          <a:p>
            <a:r>
              <a:rPr lang="en-US" altLang="zh-CN" dirty="0"/>
              <a:t>[BZOJ1576]  Safe Travel</a:t>
            </a:r>
          </a:p>
          <a:p>
            <a:r>
              <a:rPr lang="en-US" altLang="zh-CN" dirty="0" smtClean="0"/>
              <a:t>[</a:t>
            </a:r>
            <a:r>
              <a:rPr lang="en-US" altLang="zh-CN" dirty="0"/>
              <a:t>BZOJ2001]  </a:t>
            </a:r>
            <a:r>
              <a:rPr lang="zh-CN" altLang="en-US" dirty="0"/>
              <a:t>城市建设</a:t>
            </a:r>
            <a:endParaRPr lang="en-US" altLang="zh-CN" dirty="0"/>
          </a:p>
          <a:p>
            <a:r>
              <a:rPr lang="en-US" altLang="zh-CN" dirty="0"/>
              <a:t>[BZOJ2654]  Tree</a:t>
            </a:r>
            <a:endParaRPr lang="zh-CN" altLang="zh-CN" dirty="0"/>
          </a:p>
          <a:p>
            <a:r>
              <a:rPr lang="en-US" altLang="zh-CN" dirty="0" smtClean="0"/>
              <a:t>[BZOJ3206]  </a:t>
            </a:r>
            <a:r>
              <a:rPr lang="zh-CN" altLang="en-US" dirty="0" smtClean="0"/>
              <a:t>道路费用</a:t>
            </a:r>
            <a:endParaRPr lang="en-US" altLang="zh-CN" dirty="0" smtClean="0"/>
          </a:p>
          <a:p>
            <a:r>
              <a:rPr lang="en-US" altLang="zh-CN" dirty="0"/>
              <a:t>[BZOJ3440]  </a:t>
            </a:r>
            <a:r>
              <a:rPr lang="zh-CN" altLang="zh-CN" dirty="0"/>
              <a:t>传球游戏</a:t>
            </a:r>
          </a:p>
          <a:p>
            <a:r>
              <a:rPr lang="en-US" altLang="zh-CN" dirty="0"/>
              <a:t>[BZOJ3551]  Peaks</a:t>
            </a:r>
            <a:r>
              <a:rPr lang="zh-CN" altLang="en-US" dirty="0"/>
              <a:t>加强</a:t>
            </a:r>
            <a:r>
              <a:rPr lang="zh-CN" altLang="en-US" dirty="0" smtClean="0"/>
              <a:t>版</a:t>
            </a:r>
            <a:endParaRPr lang="en-US" altLang="zh-CN" dirty="0" smtClean="0"/>
          </a:p>
          <a:p>
            <a:r>
              <a:rPr lang="en-US" altLang="zh-CN" dirty="0" smtClean="0"/>
              <a:t>[BZOJ3714]  </a:t>
            </a:r>
            <a:r>
              <a:rPr lang="en-US" altLang="zh-CN" dirty="0" err="1" smtClean="0"/>
              <a:t>Kuglarz</a:t>
            </a:r>
            <a:endParaRPr lang="en-US" altLang="zh-CN" dirty="0" smtClean="0"/>
          </a:p>
          <a:p>
            <a:r>
              <a:rPr lang="en-US" altLang="zh-CN" dirty="0"/>
              <a:t>[Codeforces632F]  Magic </a:t>
            </a:r>
            <a:r>
              <a:rPr lang="en-US" altLang="zh-CN" dirty="0" smtClean="0"/>
              <a:t>Matrix</a:t>
            </a:r>
            <a:endParaRPr lang="en-US" altLang="zh-CN" dirty="0"/>
          </a:p>
          <a:p>
            <a:r>
              <a:rPr lang="en-US" altLang="zh-CN" dirty="0" smtClean="0"/>
              <a:t>[</a:t>
            </a:r>
            <a:r>
              <a:rPr lang="en-US" altLang="zh-CN" dirty="0"/>
              <a:t>Codeforces814E]  An unavoidable detour for </a:t>
            </a:r>
            <a:r>
              <a:rPr lang="en-US" altLang="zh-CN" dirty="0" smtClean="0"/>
              <a:t>home</a:t>
            </a:r>
          </a:p>
          <a:p>
            <a:r>
              <a:rPr lang="en-US" altLang="zh-CN" dirty="0" smtClean="0"/>
              <a:t>[</a:t>
            </a:r>
            <a:r>
              <a:rPr lang="en-US" altLang="zh-CN" dirty="0"/>
              <a:t>Codeforces715B]  Complete The </a:t>
            </a:r>
            <a:r>
              <a:rPr lang="en-US" altLang="zh-CN" dirty="0" smtClean="0"/>
              <a:t>Graph</a:t>
            </a:r>
          </a:p>
          <a:p>
            <a:r>
              <a:rPr lang="en-US" altLang="zh-CN" dirty="0"/>
              <a:t>[Codeforces487E]  Tourists</a:t>
            </a:r>
          </a:p>
          <a:p>
            <a:endParaRPr lang="zh-CN" altLang="zh-CN" dirty="0" smtClean="0"/>
          </a:p>
          <a:p>
            <a:endParaRPr lang="en-US" altLang="zh-CN" dirty="0"/>
          </a:p>
          <a:p>
            <a:endParaRPr lang="zh-CN" altLang="zh-CN" dirty="0"/>
          </a:p>
        </p:txBody>
      </p:sp>
    </p:spTree>
    <p:extLst>
      <p:ext uri="{BB962C8B-B14F-4D97-AF65-F5344CB8AC3E}">
        <p14:creationId xmlns:p14="http://schemas.microsoft.com/office/powerpoint/2010/main" val="323346260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43608" y="1628800"/>
            <a:ext cx="7315200" cy="2595025"/>
          </a:xfrm>
        </p:spPr>
        <p:txBody>
          <a:bodyPr>
            <a:normAutofit/>
          </a:bodyPr>
          <a:lstStyle/>
          <a:p>
            <a:r>
              <a:rPr lang="zh-CN" altLang="en-US" sz="6600" dirty="0" smtClean="0"/>
              <a:t>谢谢观看</a:t>
            </a:r>
            <a:endParaRPr lang="zh-CN" altLang="en-US" sz="6600" dirty="0"/>
          </a:p>
        </p:txBody>
      </p:sp>
      <p:sp>
        <p:nvSpPr>
          <p:cNvPr id="3" name="副标题 2"/>
          <p:cNvSpPr>
            <a:spLocks noGrp="1"/>
          </p:cNvSpPr>
          <p:nvPr>
            <p:ph type="subTitle" idx="1"/>
          </p:nvPr>
        </p:nvSpPr>
        <p:spPr>
          <a:xfrm>
            <a:off x="4644008" y="4365104"/>
            <a:ext cx="7315200" cy="1144632"/>
          </a:xfrm>
        </p:spPr>
        <p:txBody>
          <a:bodyPr>
            <a:normAutofit/>
          </a:bodyPr>
          <a:lstStyle/>
          <a:p>
            <a:r>
              <a:rPr lang="en-US" altLang="zh-CN" sz="3200" dirty="0" smtClean="0">
                <a:solidFill>
                  <a:schemeClr val="tx2"/>
                </a:solidFill>
                <a:latin typeface="Microsoft Yi Baiti" pitchFamily="66" charset="0"/>
                <a:ea typeface="Microsoft Yi Baiti" pitchFamily="66" charset="0"/>
                <a:cs typeface="+mj-cs"/>
              </a:rPr>
              <a:t>By zhan8855</a:t>
            </a:r>
            <a:endParaRPr lang="zh-CN" altLang="en-US" sz="3200" dirty="0">
              <a:solidFill>
                <a:schemeClr val="tx2"/>
              </a:solidFill>
              <a:latin typeface="Microsoft Yi Baiti" pitchFamily="66" charset="0"/>
              <a:ea typeface="Microsoft Yi Baiti" pitchFamily="66" charset="0"/>
              <a:cs typeface="+mj-cs"/>
            </a:endParaRPr>
          </a:p>
        </p:txBody>
      </p:sp>
    </p:spTree>
    <p:extLst>
      <p:ext uri="{BB962C8B-B14F-4D97-AF65-F5344CB8AC3E}">
        <p14:creationId xmlns:p14="http://schemas.microsoft.com/office/powerpoint/2010/main" val="19140073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1.2.1 </a:t>
            </a:r>
            <a:r>
              <a:rPr lang="zh-CN" altLang="en-US" sz="3600" dirty="0" smtClean="0"/>
              <a:t>定义</a:t>
            </a:r>
            <a:endParaRPr lang="zh-CN" altLang="en-US" sz="3600" dirty="0"/>
          </a:p>
        </p:txBody>
      </p:sp>
      <p:sp>
        <p:nvSpPr>
          <p:cNvPr id="7" name="内容占位符 6"/>
          <p:cNvSpPr>
            <a:spLocks noGrp="1"/>
          </p:cNvSpPr>
          <p:nvPr>
            <p:ph idx="1"/>
          </p:nvPr>
        </p:nvSpPr>
        <p:spPr>
          <a:xfrm>
            <a:off x="1043608" y="1700808"/>
            <a:ext cx="7315200" cy="5157192"/>
          </a:xfrm>
        </p:spPr>
        <p:txBody>
          <a:bodyPr>
            <a:normAutofit/>
          </a:bodyPr>
          <a:lstStyle/>
          <a:p>
            <a:endParaRPr lang="en-US" altLang="zh-CN" dirty="0" smtClean="0"/>
          </a:p>
          <a:p>
            <a:r>
              <a:rPr lang="zh-CN" altLang="en-US" dirty="0" smtClean="0"/>
              <a:t>树的重心是到</a:t>
            </a:r>
            <a:r>
              <a:rPr lang="zh-CN" altLang="en-US" dirty="0"/>
              <a:t>树上所有点距离之和最小的点</a:t>
            </a:r>
            <a:r>
              <a:rPr lang="zh-CN" altLang="en-US" dirty="0" smtClean="0"/>
              <a:t>。</a:t>
            </a:r>
            <a:endParaRPr lang="en-US" altLang="zh-CN" dirty="0" smtClean="0"/>
          </a:p>
          <a:p>
            <a:endParaRPr lang="en-US" altLang="zh-CN" dirty="0"/>
          </a:p>
          <a:p>
            <a:r>
              <a:rPr lang="zh-CN" altLang="en-US" dirty="0" smtClean="0"/>
              <a:t>重心的充要条件</a:t>
            </a:r>
            <a:r>
              <a:rPr lang="zh-CN" altLang="en-US" dirty="0"/>
              <a:t>：最大的子树大小不超过全树的一半</a:t>
            </a:r>
            <a:r>
              <a:rPr lang="zh-CN" altLang="en-US" dirty="0" smtClean="0"/>
              <a:t>。</a:t>
            </a:r>
            <a:endParaRPr lang="en-US" altLang="zh-CN" dirty="0" smtClean="0"/>
          </a:p>
          <a:p>
            <a:endParaRPr lang="en-US" altLang="zh-CN" dirty="0"/>
          </a:p>
          <a:p>
            <a:r>
              <a:rPr lang="zh-CN" altLang="en-US" dirty="0"/>
              <a:t>通常可以一遍</a:t>
            </a:r>
            <a:r>
              <a:rPr lang="en-US" altLang="zh-CN" dirty="0"/>
              <a:t>DFS</a:t>
            </a:r>
            <a:r>
              <a:rPr lang="zh-CN" altLang="en-US" dirty="0" smtClean="0"/>
              <a:t>求解。</a:t>
            </a:r>
            <a:r>
              <a:rPr lang="zh-CN" altLang="en-US" dirty="0"/>
              <a:t/>
            </a:r>
            <a:br>
              <a:rPr lang="zh-CN" altLang="en-US" dirty="0"/>
            </a:br>
            <a:r>
              <a:rPr lang="zh-CN" altLang="en-US" dirty="0"/>
              <a:t> </a:t>
            </a:r>
            <a:br>
              <a:rPr lang="zh-CN" altLang="en-US" dirty="0"/>
            </a:br>
            <a:r>
              <a:rPr lang="zh-CN" altLang="en-US" dirty="0"/>
              <a:t> </a:t>
            </a:r>
            <a:br>
              <a:rPr lang="zh-CN" altLang="en-US" dirty="0"/>
            </a:br>
            <a:r>
              <a:rPr lang="zh-CN" altLang="en-US" dirty="0"/>
              <a:t> </a:t>
            </a:r>
            <a:br>
              <a:rPr lang="zh-CN" altLang="en-US" dirty="0"/>
            </a:br>
            <a:endParaRPr lang="en-US" altLang="zh-CN" dirty="0" smtClean="0"/>
          </a:p>
        </p:txBody>
      </p:sp>
    </p:spTree>
    <p:extLst>
      <p:ext uri="{BB962C8B-B14F-4D97-AF65-F5344CB8AC3E}">
        <p14:creationId xmlns:p14="http://schemas.microsoft.com/office/powerpoint/2010/main" val="17648671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1.2.2 </a:t>
            </a:r>
            <a:r>
              <a:rPr lang="zh-CN" altLang="en-US" sz="3600" dirty="0" smtClean="0"/>
              <a:t>例题选讲</a:t>
            </a:r>
            <a:endParaRPr lang="zh-CN" altLang="en-US" sz="3600" dirty="0"/>
          </a:p>
        </p:txBody>
      </p:sp>
      <p:sp>
        <p:nvSpPr>
          <p:cNvPr id="7" name="内容占位符 6"/>
          <p:cNvSpPr>
            <a:spLocks noGrp="1"/>
          </p:cNvSpPr>
          <p:nvPr>
            <p:ph idx="1"/>
          </p:nvPr>
        </p:nvSpPr>
        <p:spPr>
          <a:xfrm>
            <a:off x="1043608" y="1700808"/>
            <a:ext cx="7315200" cy="5157192"/>
          </a:xfrm>
        </p:spPr>
        <p:txBody>
          <a:bodyPr>
            <a:normAutofit/>
          </a:bodyPr>
          <a:lstStyle/>
          <a:p>
            <a:endParaRPr lang="en-US" altLang="zh-CN" dirty="0" smtClean="0"/>
          </a:p>
          <a:p>
            <a:r>
              <a:rPr lang="en-US" altLang="zh-CN" dirty="0"/>
              <a:t>[Codeforces709E] Centroids</a:t>
            </a:r>
          </a:p>
          <a:p>
            <a:r>
              <a:rPr lang="zh-CN" altLang="en-US" dirty="0"/>
              <a:t>题意：</a:t>
            </a:r>
          </a:p>
          <a:p>
            <a:r>
              <a:rPr lang="zh-CN" altLang="en-US" dirty="0"/>
              <a:t>给出一</a:t>
            </a:r>
            <a:r>
              <a:rPr lang="zh-CN" altLang="en-US" dirty="0" smtClean="0"/>
              <a:t>棵</a:t>
            </a:r>
            <a:r>
              <a:rPr lang="en-US" altLang="zh-CN" dirty="0" smtClean="0"/>
              <a:t>N</a:t>
            </a:r>
            <a:r>
              <a:rPr lang="zh-CN" altLang="en-US" dirty="0" smtClean="0"/>
              <a:t>个点的树</a:t>
            </a:r>
            <a:r>
              <a:rPr lang="zh-CN" altLang="en-US" dirty="0"/>
              <a:t>，对于树的所有节点，询问</a:t>
            </a:r>
            <a:r>
              <a:rPr lang="zh-CN" altLang="en-US" dirty="0" smtClean="0"/>
              <a:t>如果</a:t>
            </a:r>
            <a:r>
              <a:rPr lang="zh-CN" altLang="en-US" dirty="0"/>
              <a:t>删掉一条边再加上一条边，能否将其改为</a:t>
            </a:r>
            <a:r>
              <a:rPr lang="zh-CN" altLang="en-US" dirty="0" smtClean="0"/>
              <a:t>重心</a:t>
            </a:r>
            <a:r>
              <a:rPr lang="zh-CN" altLang="en-US" dirty="0"/>
              <a:t>。 </a:t>
            </a:r>
            <a:endParaRPr lang="en-US" altLang="zh-CN" dirty="0" smtClean="0"/>
          </a:p>
          <a:p>
            <a:r>
              <a:rPr lang="en-US" altLang="zh-CN" dirty="0" smtClean="0"/>
              <a:t>N</a:t>
            </a:r>
            <a:r>
              <a:rPr lang="zh-CN" altLang="en-US" dirty="0" smtClean="0"/>
              <a:t>≤</a:t>
            </a:r>
            <a:r>
              <a:rPr lang="en-US" altLang="zh-CN" dirty="0" smtClean="0"/>
              <a:t>400000</a:t>
            </a:r>
          </a:p>
        </p:txBody>
      </p:sp>
    </p:spTree>
    <p:extLst>
      <p:ext uri="{BB962C8B-B14F-4D97-AF65-F5344CB8AC3E}">
        <p14:creationId xmlns:p14="http://schemas.microsoft.com/office/powerpoint/2010/main" val="37233930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43608" y="1628800"/>
            <a:ext cx="7315200" cy="2595025"/>
          </a:xfrm>
        </p:spPr>
        <p:txBody>
          <a:bodyPr>
            <a:normAutofit/>
          </a:bodyPr>
          <a:lstStyle/>
          <a:p>
            <a:r>
              <a:rPr lang="zh-CN" altLang="en-US" sz="5400" dirty="0" smtClean="0"/>
              <a:t>*</a:t>
            </a:r>
            <a:r>
              <a:rPr lang="en-US" altLang="zh-CN" sz="5400" dirty="0" smtClean="0"/>
              <a:t>1.2 </a:t>
            </a:r>
            <a:r>
              <a:rPr lang="zh-CN" altLang="en-US" sz="5400" dirty="0"/>
              <a:t>点分治</a:t>
            </a:r>
          </a:p>
        </p:txBody>
      </p:sp>
    </p:spTree>
    <p:extLst>
      <p:ext uri="{BB962C8B-B14F-4D97-AF65-F5344CB8AC3E}">
        <p14:creationId xmlns:p14="http://schemas.microsoft.com/office/powerpoint/2010/main" val="40896588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*1.2.1 </a:t>
            </a:r>
            <a:r>
              <a:rPr lang="zh-CN" altLang="en-US" sz="3600" dirty="0" smtClean="0"/>
              <a:t>方法概述</a:t>
            </a:r>
            <a:endParaRPr lang="zh-CN" altLang="en-US" sz="3600" dirty="0"/>
          </a:p>
        </p:txBody>
      </p:sp>
      <p:sp>
        <p:nvSpPr>
          <p:cNvPr id="7" name="内容占位符 6"/>
          <p:cNvSpPr>
            <a:spLocks noGrp="1"/>
          </p:cNvSpPr>
          <p:nvPr>
            <p:ph idx="1"/>
          </p:nvPr>
        </p:nvSpPr>
        <p:spPr>
          <a:xfrm>
            <a:off x="1043608" y="1700808"/>
            <a:ext cx="7315200" cy="5157192"/>
          </a:xfrm>
        </p:spPr>
        <p:txBody>
          <a:bodyPr>
            <a:normAutofit/>
          </a:bodyPr>
          <a:lstStyle/>
          <a:p>
            <a:endParaRPr lang="en-US" altLang="zh-CN" dirty="0" smtClean="0"/>
          </a:p>
          <a:p>
            <a:r>
              <a:rPr lang="zh-CN" altLang="en-US" dirty="0"/>
              <a:t>点分</a:t>
            </a:r>
            <a:r>
              <a:rPr lang="zh-CN" altLang="en-US" dirty="0" smtClean="0"/>
              <a:t>治的一般思路是寻找树的重心、删去重心把树分为若干部分、再寻找各部分重心</a:t>
            </a:r>
            <a:r>
              <a:rPr lang="en-US" altLang="zh-CN" dirty="0" smtClean="0"/>
              <a:t>……</a:t>
            </a:r>
            <a:r>
              <a:rPr lang="zh-CN" altLang="en-US" dirty="0" smtClean="0"/>
              <a:t>的递归过程，并在各个重心处统计答案。</a:t>
            </a:r>
            <a:endParaRPr lang="en-US" altLang="zh-CN" dirty="0" smtClean="0"/>
          </a:p>
        </p:txBody>
      </p:sp>
    </p:spTree>
    <p:extLst>
      <p:ext uri="{BB962C8B-B14F-4D97-AF65-F5344CB8AC3E}">
        <p14:creationId xmlns:p14="http://schemas.microsoft.com/office/powerpoint/2010/main" val="23227801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*1.2.1 </a:t>
            </a:r>
            <a:r>
              <a:rPr lang="zh-CN" altLang="en-US" sz="3600" dirty="0" smtClean="0"/>
              <a:t>方法概述</a:t>
            </a:r>
            <a:endParaRPr lang="zh-CN" altLang="en-US" sz="3600" dirty="0"/>
          </a:p>
        </p:txBody>
      </p:sp>
      <p:sp>
        <p:nvSpPr>
          <p:cNvPr id="7" name="内容占位符 6"/>
          <p:cNvSpPr>
            <a:spLocks noGrp="1"/>
          </p:cNvSpPr>
          <p:nvPr>
            <p:ph idx="1"/>
          </p:nvPr>
        </p:nvSpPr>
        <p:spPr>
          <a:xfrm>
            <a:off x="1043608" y="1700808"/>
            <a:ext cx="7315200" cy="5157192"/>
          </a:xfrm>
        </p:spPr>
        <p:txBody>
          <a:bodyPr>
            <a:normAutofit/>
          </a:bodyPr>
          <a:lstStyle/>
          <a:p>
            <a:endParaRPr lang="en-US" altLang="zh-CN" dirty="0" smtClean="0"/>
          </a:p>
          <a:p>
            <a:r>
              <a:rPr lang="zh-CN" altLang="en-US" dirty="0"/>
              <a:t>点分</a:t>
            </a:r>
            <a:r>
              <a:rPr lang="zh-CN" altLang="en-US" dirty="0" smtClean="0"/>
              <a:t>治的一般思路是寻找树的重心、删去重心把树分为若干部分、再寻找各部分重心</a:t>
            </a:r>
            <a:r>
              <a:rPr lang="en-US" altLang="zh-CN" dirty="0" smtClean="0"/>
              <a:t>……</a:t>
            </a:r>
            <a:r>
              <a:rPr lang="zh-CN" altLang="en-US" dirty="0" smtClean="0"/>
              <a:t>的递归过程，并在各个重心处统计答案。</a:t>
            </a:r>
            <a:endParaRPr lang="en-US" altLang="zh-CN" dirty="0" smtClean="0"/>
          </a:p>
          <a:p>
            <a:endParaRPr lang="en-US" altLang="zh-CN" dirty="0"/>
          </a:p>
          <a:p>
            <a:r>
              <a:rPr lang="zh-CN" altLang="en-US" dirty="0" smtClean="0"/>
              <a:t>通常用于全树链计数。</a:t>
            </a:r>
            <a:endParaRPr lang="en-US" altLang="zh-CN" dirty="0" smtClean="0"/>
          </a:p>
        </p:txBody>
      </p:sp>
    </p:spTree>
    <p:extLst>
      <p:ext uri="{BB962C8B-B14F-4D97-AF65-F5344CB8AC3E}">
        <p14:creationId xmlns:p14="http://schemas.microsoft.com/office/powerpoint/2010/main" val="24125587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*1.2.2 </a:t>
            </a:r>
            <a:r>
              <a:rPr lang="zh-CN" altLang="en-US" sz="3600" dirty="0" smtClean="0"/>
              <a:t>例题选讲</a:t>
            </a:r>
            <a:endParaRPr lang="zh-CN" altLang="en-US" sz="3600" dirty="0"/>
          </a:p>
        </p:txBody>
      </p:sp>
      <p:sp>
        <p:nvSpPr>
          <p:cNvPr id="7" name="内容占位符 6"/>
          <p:cNvSpPr>
            <a:spLocks noGrp="1"/>
          </p:cNvSpPr>
          <p:nvPr>
            <p:ph idx="1"/>
          </p:nvPr>
        </p:nvSpPr>
        <p:spPr>
          <a:xfrm>
            <a:off x="1043608" y="1700808"/>
            <a:ext cx="7315200" cy="5157192"/>
          </a:xfrm>
        </p:spPr>
        <p:txBody>
          <a:bodyPr>
            <a:normAutofit/>
          </a:bodyPr>
          <a:lstStyle/>
          <a:p>
            <a:endParaRPr lang="en-US" altLang="zh-CN" dirty="0" smtClean="0"/>
          </a:p>
          <a:p>
            <a:r>
              <a:rPr lang="en-US" altLang="zh-CN" dirty="0"/>
              <a:t>[BZOJ3697]  </a:t>
            </a:r>
            <a:r>
              <a:rPr lang="zh-CN" altLang="zh-CN" dirty="0"/>
              <a:t>采药人的路径</a:t>
            </a:r>
          </a:p>
          <a:p>
            <a:r>
              <a:rPr lang="zh-CN" altLang="zh-CN" dirty="0"/>
              <a:t>题意：</a:t>
            </a:r>
          </a:p>
          <a:p>
            <a:r>
              <a:rPr lang="zh-CN" altLang="zh-CN" dirty="0"/>
              <a:t>给</a:t>
            </a:r>
            <a:r>
              <a:rPr lang="zh-CN" altLang="zh-CN" dirty="0" smtClean="0"/>
              <a:t>出</a:t>
            </a:r>
            <a:r>
              <a:rPr lang="zh-CN" altLang="en-US" dirty="0" smtClean="0"/>
              <a:t>一棵</a:t>
            </a:r>
            <a:r>
              <a:rPr lang="en-US" altLang="zh-CN" dirty="0" smtClean="0"/>
              <a:t>N</a:t>
            </a:r>
            <a:r>
              <a:rPr lang="zh-CN" altLang="en-US" dirty="0" smtClean="0"/>
              <a:t>个点的树</a:t>
            </a:r>
            <a:r>
              <a:rPr lang="zh-CN" altLang="zh-CN" dirty="0" smtClean="0"/>
              <a:t>，</a:t>
            </a:r>
            <a:r>
              <a:rPr lang="zh-CN" altLang="zh-CN" dirty="0"/>
              <a:t>边权为</a:t>
            </a:r>
            <a:r>
              <a:rPr lang="en-US" altLang="zh-CN" dirty="0"/>
              <a:t>0</a:t>
            </a:r>
            <a:r>
              <a:rPr lang="zh-CN" altLang="zh-CN" dirty="0"/>
              <a:t>或</a:t>
            </a:r>
            <a:r>
              <a:rPr lang="en-US" altLang="zh-CN" dirty="0"/>
              <a:t>1</a:t>
            </a:r>
            <a:r>
              <a:rPr lang="zh-CN" altLang="zh-CN" dirty="0" smtClean="0"/>
              <a:t>。</a:t>
            </a:r>
            <a:r>
              <a:rPr lang="zh-CN" altLang="en-US" dirty="0" smtClean="0"/>
              <a:t>求能被划分成两段</a:t>
            </a:r>
            <a:r>
              <a:rPr lang="zh-CN" altLang="en-US" dirty="0"/>
              <a:t>、</a:t>
            </a:r>
            <a:r>
              <a:rPr lang="zh-CN" altLang="zh-CN" dirty="0" smtClean="0"/>
              <a:t>每</a:t>
            </a:r>
            <a:r>
              <a:rPr lang="zh-CN" altLang="en-US" dirty="0" smtClean="0"/>
              <a:t>段</a:t>
            </a:r>
            <a:r>
              <a:rPr lang="en-US" altLang="zh-CN" dirty="0" smtClean="0"/>
              <a:t>0</a:t>
            </a:r>
            <a:r>
              <a:rPr lang="zh-CN" altLang="zh-CN" dirty="0"/>
              <a:t>的个数与</a:t>
            </a:r>
            <a:r>
              <a:rPr lang="en-US" altLang="zh-CN" dirty="0"/>
              <a:t>1</a:t>
            </a:r>
            <a:r>
              <a:rPr lang="zh-CN" altLang="zh-CN" dirty="0"/>
              <a:t>的个数</a:t>
            </a:r>
            <a:r>
              <a:rPr lang="zh-CN" altLang="zh-CN" dirty="0" smtClean="0"/>
              <a:t>相等</a:t>
            </a:r>
            <a:r>
              <a:rPr lang="zh-CN" altLang="en-US" dirty="0" smtClean="0"/>
              <a:t>的简单路径数。</a:t>
            </a:r>
            <a:endParaRPr lang="en-US" altLang="zh-CN" dirty="0" smtClean="0"/>
          </a:p>
          <a:p>
            <a:r>
              <a:rPr lang="en-US" altLang="zh-CN" dirty="0" smtClean="0"/>
              <a:t>N</a:t>
            </a:r>
            <a:r>
              <a:rPr lang="zh-CN" altLang="en-US" dirty="0" smtClean="0"/>
              <a:t>≤</a:t>
            </a:r>
            <a:r>
              <a:rPr lang="en-US" altLang="zh-CN" dirty="0" smtClean="0"/>
              <a:t>100000</a:t>
            </a:r>
          </a:p>
        </p:txBody>
      </p:sp>
    </p:spTree>
    <p:extLst>
      <p:ext uri="{BB962C8B-B14F-4D97-AF65-F5344CB8AC3E}">
        <p14:creationId xmlns:p14="http://schemas.microsoft.com/office/powerpoint/2010/main" val="13828181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43608" y="1628800"/>
            <a:ext cx="7315200" cy="2595025"/>
          </a:xfrm>
        </p:spPr>
        <p:txBody>
          <a:bodyPr>
            <a:normAutofit/>
          </a:bodyPr>
          <a:lstStyle/>
          <a:p>
            <a:r>
              <a:rPr lang="en-US" altLang="zh-CN" sz="5400" dirty="0" smtClean="0"/>
              <a:t>1.3 </a:t>
            </a:r>
            <a:r>
              <a:rPr lang="zh-CN" altLang="en-US" sz="5400" dirty="0"/>
              <a:t>最长链</a:t>
            </a:r>
          </a:p>
        </p:txBody>
      </p:sp>
    </p:spTree>
    <p:extLst>
      <p:ext uri="{BB962C8B-B14F-4D97-AF65-F5344CB8AC3E}">
        <p14:creationId xmlns:p14="http://schemas.microsoft.com/office/powerpoint/2010/main" val="38525463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1.3.1 </a:t>
            </a:r>
            <a:r>
              <a:rPr lang="zh-CN" altLang="en-US" sz="3600" dirty="0" smtClean="0"/>
              <a:t>定义</a:t>
            </a:r>
            <a:endParaRPr lang="zh-CN" altLang="en-US" sz="3600" dirty="0"/>
          </a:p>
        </p:txBody>
      </p:sp>
      <p:sp>
        <p:nvSpPr>
          <p:cNvPr id="7" name="内容占位符 6"/>
          <p:cNvSpPr>
            <a:spLocks noGrp="1"/>
          </p:cNvSpPr>
          <p:nvPr>
            <p:ph idx="1"/>
          </p:nvPr>
        </p:nvSpPr>
        <p:spPr>
          <a:xfrm>
            <a:off x="1043608" y="1700808"/>
            <a:ext cx="7315200" cy="5157192"/>
          </a:xfrm>
        </p:spPr>
        <p:txBody>
          <a:bodyPr>
            <a:normAutofit/>
          </a:bodyPr>
          <a:lstStyle/>
          <a:p>
            <a:endParaRPr lang="en-US" altLang="zh-CN" dirty="0" smtClean="0"/>
          </a:p>
          <a:p>
            <a:r>
              <a:rPr lang="zh-CN" altLang="en-US" dirty="0" smtClean="0"/>
              <a:t>最长链又称直径，是连接树上最远点对的路径。</a:t>
            </a:r>
            <a:endParaRPr lang="en-US" altLang="zh-CN" dirty="0" smtClean="0"/>
          </a:p>
        </p:txBody>
      </p:sp>
    </p:spTree>
    <p:extLst>
      <p:ext uri="{BB962C8B-B14F-4D97-AF65-F5344CB8AC3E}">
        <p14:creationId xmlns:p14="http://schemas.microsoft.com/office/powerpoint/2010/main" val="17122228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1.3.1 </a:t>
            </a:r>
            <a:r>
              <a:rPr lang="zh-CN" altLang="en-US" sz="3600" dirty="0" smtClean="0"/>
              <a:t>定义</a:t>
            </a:r>
            <a:endParaRPr lang="zh-CN" altLang="en-US" sz="3600" dirty="0"/>
          </a:p>
        </p:txBody>
      </p:sp>
      <p:sp>
        <p:nvSpPr>
          <p:cNvPr id="7" name="内容占位符 6"/>
          <p:cNvSpPr>
            <a:spLocks noGrp="1"/>
          </p:cNvSpPr>
          <p:nvPr>
            <p:ph idx="1"/>
          </p:nvPr>
        </p:nvSpPr>
        <p:spPr>
          <a:xfrm>
            <a:off x="1043608" y="1700808"/>
            <a:ext cx="7315200" cy="5157192"/>
          </a:xfrm>
        </p:spPr>
        <p:txBody>
          <a:bodyPr>
            <a:normAutofit/>
          </a:bodyPr>
          <a:lstStyle/>
          <a:p>
            <a:endParaRPr lang="en-US" altLang="zh-CN" dirty="0" smtClean="0"/>
          </a:p>
          <a:p>
            <a:r>
              <a:rPr lang="zh-CN" altLang="en-US" dirty="0" smtClean="0"/>
              <a:t>最长链又称直径，是连接树上最远点对的路径。</a:t>
            </a:r>
            <a:endParaRPr lang="en-US" altLang="zh-CN" dirty="0" smtClean="0"/>
          </a:p>
          <a:p>
            <a:endParaRPr lang="en-US" altLang="zh-CN" dirty="0"/>
          </a:p>
          <a:p>
            <a:r>
              <a:rPr lang="zh-CN" altLang="en-US" dirty="0" smtClean="0"/>
              <a:t>通常可以两遍</a:t>
            </a:r>
            <a:r>
              <a:rPr lang="en-US" altLang="zh-CN" dirty="0" smtClean="0"/>
              <a:t>BFS</a:t>
            </a:r>
            <a:r>
              <a:rPr lang="zh-CN" altLang="en-US" dirty="0" smtClean="0"/>
              <a:t>或者一遍</a:t>
            </a:r>
            <a:r>
              <a:rPr lang="en-US" altLang="zh-CN" dirty="0" smtClean="0"/>
              <a:t>DFS</a:t>
            </a:r>
            <a:r>
              <a:rPr lang="zh-CN" altLang="en-US" dirty="0" smtClean="0"/>
              <a:t>求解。</a:t>
            </a:r>
            <a:endParaRPr lang="en-US" altLang="zh-CN" dirty="0" smtClean="0"/>
          </a:p>
        </p:txBody>
      </p:sp>
    </p:spTree>
    <p:extLst>
      <p:ext uri="{BB962C8B-B14F-4D97-AF65-F5344CB8AC3E}">
        <p14:creationId xmlns:p14="http://schemas.microsoft.com/office/powerpoint/2010/main" val="38367055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899592" y="980728"/>
            <a:ext cx="7315200" cy="1154097"/>
          </a:xfrm>
        </p:spPr>
        <p:txBody>
          <a:bodyPr/>
          <a:lstStyle/>
          <a:p>
            <a:r>
              <a:rPr lang="zh-CN" altLang="en-US" dirty="0" smtClean="0"/>
              <a:t>目录</a:t>
            </a:r>
            <a:endParaRPr lang="zh-CN" altLang="en-US" dirty="0"/>
          </a:p>
        </p:txBody>
      </p:sp>
      <p:sp>
        <p:nvSpPr>
          <p:cNvPr id="7" name="内容占位符 6"/>
          <p:cNvSpPr>
            <a:spLocks noGrp="1"/>
          </p:cNvSpPr>
          <p:nvPr>
            <p:ph idx="1"/>
          </p:nvPr>
        </p:nvSpPr>
        <p:spPr>
          <a:xfrm>
            <a:off x="1361256" y="1916832"/>
            <a:ext cx="7315200" cy="4176464"/>
          </a:xfrm>
        </p:spPr>
        <p:txBody>
          <a:bodyPr>
            <a:normAutofit/>
          </a:bodyPr>
          <a:lstStyle/>
          <a:p>
            <a:pPr marL="45720" indent="0">
              <a:buNone/>
            </a:pPr>
            <a:endParaRPr lang="en-US" altLang="zh-CN" dirty="0" smtClean="0"/>
          </a:p>
          <a:p>
            <a:r>
              <a:rPr lang="en-US" altLang="zh-CN" sz="2800" dirty="0" smtClean="0"/>
              <a:t>1 </a:t>
            </a:r>
            <a:r>
              <a:rPr lang="zh-CN" altLang="en-US" sz="2800" dirty="0" smtClean="0"/>
              <a:t>树的基础算法</a:t>
            </a:r>
            <a:endParaRPr lang="en-US" altLang="zh-CN" sz="2800" dirty="0" smtClean="0"/>
          </a:p>
          <a:p>
            <a:r>
              <a:rPr lang="en-US" altLang="zh-CN" sz="2800" dirty="0" smtClean="0"/>
              <a:t>2 </a:t>
            </a:r>
            <a:r>
              <a:rPr lang="zh-CN" altLang="en-US" sz="2800" dirty="0" smtClean="0"/>
              <a:t>树上信息的维护</a:t>
            </a:r>
            <a:endParaRPr lang="en-US" altLang="zh-CN" sz="2800" dirty="0" smtClean="0"/>
          </a:p>
          <a:p>
            <a:r>
              <a:rPr lang="en-US" altLang="zh-CN" sz="2800" dirty="0" smtClean="0"/>
              <a:t>3 </a:t>
            </a:r>
            <a:r>
              <a:rPr lang="zh-CN" altLang="en-US" sz="2800" dirty="0" smtClean="0"/>
              <a:t>树的计数</a:t>
            </a:r>
            <a:endParaRPr lang="en-US" altLang="zh-CN" sz="2800" dirty="0" smtClean="0"/>
          </a:p>
          <a:p>
            <a:r>
              <a:rPr lang="en-US" altLang="zh-CN" sz="2800" dirty="0" smtClean="0"/>
              <a:t>4 </a:t>
            </a:r>
            <a:r>
              <a:rPr lang="zh-CN" altLang="en-US" sz="2800" dirty="0" smtClean="0"/>
              <a:t>无向图的生成树</a:t>
            </a:r>
            <a:endParaRPr lang="en-US" altLang="zh-CN" sz="2800" dirty="0" smtClean="0"/>
          </a:p>
        </p:txBody>
      </p:sp>
    </p:spTree>
    <p:extLst>
      <p:ext uri="{BB962C8B-B14F-4D97-AF65-F5344CB8AC3E}">
        <p14:creationId xmlns:p14="http://schemas.microsoft.com/office/powerpoint/2010/main" val="23521312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1.3.1 </a:t>
            </a:r>
            <a:r>
              <a:rPr lang="zh-CN" altLang="en-US" sz="3600" dirty="0" smtClean="0"/>
              <a:t>定义</a:t>
            </a:r>
            <a:endParaRPr lang="zh-CN" altLang="en-US" sz="3600" dirty="0"/>
          </a:p>
        </p:txBody>
      </p:sp>
      <p:sp>
        <p:nvSpPr>
          <p:cNvPr id="7" name="内容占位符 6"/>
          <p:cNvSpPr>
            <a:spLocks noGrp="1"/>
          </p:cNvSpPr>
          <p:nvPr>
            <p:ph idx="1"/>
          </p:nvPr>
        </p:nvSpPr>
        <p:spPr>
          <a:xfrm>
            <a:off x="1043608" y="1700808"/>
            <a:ext cx="7315200" cy="5157192"/>
          </a:xfrm>
        </p:spPr>
        <p:txBody>
          <a:bodyPr>
            <a:normAutofit/>
          </a:bodyPr>
          <a:lstStyle/>
          <a:p>
            <a:endParaRPr lang="en-US" altLang="zh-CN" dirty="0" smtClean="0"/>
          </a:p>
          <a:p>
            <a:r>
              <a:rPr lang="zh-CN" altLang="en-US" dirty="0" smtClean="0"/>
              <a:t>最长链又称直径，是连接树上最远点对的路径。</a:t>
            </a:r>
            <a:endParaRPr lang="en-US" altLang="zh-CN" dirty="0" smtClean="0"/>
          </a:p>
          <a:p>
            <a:endParaRPr lang="en-US" altLang="zh-CN" dirty="0"/>
          </a:p>
          <a:p>
            <a:r>
              <a:rPr lang="zh-CN" altLang="en-US" dirty="0" smtClean="0"/>
              <a:t>通常可以两遍</a:t>
            </a:r>
            <a:r>
              <a:rPr lang="en-US" altLang="zh-CN" dirty="0" smtClean="0"/>
              <a:t>BFS</a:t>
            </a:r>
            <a:r>
              <a:rPr lang="zh-CN" altLang="en-US" dirty="0" smtClean="0"/>
              <a:t>或者一遍</a:t>
            </a:r>
            <a:r>
              <a:rPr lang="en-US" altLang="zh-CN" dirty="0" smtClean="0"/>
              <a:t>DFS</a:t>
            </a:r>
            <a:r>
              <a:rPr lang="zh-CN" altLang="en-US" dirty="0" smtClean="0"/>
              <a:t>求解。</a:t>
            </a:r>
            <a:endParaRPr lang="en-US" altLang="zh-CN" dirty="0" smtClean="0"/>
          </a:p>
          <a:p>
            <a:endParaRPr lang="en-US" altLang="zh-CN" dirty="0"/>
          </a:p>
          <a:p>
            <a:r>
              <a:rPr lang="zh-CN" altLang="en-US" dirty="0" smtClean="0"/>
              <a:t>注意如果树有负权边，前一种方法会出错。</a:t>
            </a:r>
            <a:endParaRPr lang="en-US" altLang="zh-CN" dirty="0" smtClean="0"/>
          </a:p>
        </p:txBody>
      </p:sp>
    </p:spTree>
    <p:extLst>
      <p:ext uri="{BB962C8B-B14F-4D97-AF65-F5344CB8AC3E}">
        <p14:creationId xmlns:p14="http://schemas.microsoft.com/office/powerpoint/2010/main" val="18433070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1.3.2 </a:t>
            </a:r>
            <a:r>
              <a:rPr lang="zh-CN" altLang="en-US" sz="3600" dirty="0" smtClean="0"/>
              <a:t>例题选讲</a:t>
            </a:r>
            <a:endParaRPr lang="zh-CN" altLang="en-US" sz="3600" dirty="0"/>
          </a:p>
        </p:txBody>
      </p:sp>
      <p:sp>
        <p:nvSpPr>
          <p:cNvPr id="7" name="内容占位符 6"/>
          <p:cNvSpPr>
            <a:spLocks noGrp="1"/>
          </p:cNvSpPr>
          <p:nvPr>
            <p:ph idx="1"/>
          </p:nvPr>
        </p:nvSpPr>
        <p:spPr>
          <a:xfrm>
            <a:off x="1043608" y="1700808"/>
            <a:ext cx="7315200" cy="5157192"/>
          </a:xfrm>
        </p:spPr>
        <p:txBody>
          <a:bodyPr>
            <a:normAutofit/>
          </a:bodyPr>
          <a:lstStyle/>
          <a:p>
            <a:endParaRPr lang="en-US" altLang="zh-CN" dirty="0" smtClean="0"/>
          </a:p>
          <a:p>
            <a:r>
              <a:rPr lang="en-US" altLang="zh-CN" dirty="0"/>
              <a:t>[51nod1766]  </a:t>
            </a:r>
            <a:r>
              <a:rPr lang="zh-CN" altLang="zh-CN" dirty="0"/>
              <a:t>树上最远点对</a:t>
            </a:r>
          </a:p>
          <a:p>
            <a:r>
              <a:rPr lang="zh-CN" altLang="zh-CN" dirty="0"/>
              <a:t>题意：</a:t>
            </a:r>
          </a:p>
          <a:p>
            <a:r>
              <a:rPr lang="zh-CN" altLang="zh-CN" dirty="0"/>
              <a:t>给出一</a:t>
            </a:r>
            <a:r>
              <a:rPr lang="zh-CN" altLang="zh-CN" dirty="0" smtClean="0"/>
              <a:t>棵</a:t>
            </a:r>
            <a:r>
              <a:rPr lang="en-US" altLang="zh-CN" dirty="0" smtClean="0"/>
              <a:t>N</a:t>
            </a:r>
            <a:r>
              <a:rPr lang="zh-CN" altLang="en-US" dirty="0" smtClean="0"/>
              <a:t>个点的</a:t>
            </a:r>
            <a:r>
              <a:rPr lang="zh-CN" altLang="zh-CN" dirty="0" smtClean="0"/>
              <a:t>树，</a:t>
            </a:r>
            <a:r>
              <a:rPr lang="en-US" altLang="zh-CN" dirty="0" smtClean="0"/>
              <a:t>Q</a:t>
            </a:r>
            <a:r>
              <a:rPr lang="zh-CN" altLang="zh-CN" dirty="0" smtClean="0"/>
              <a:t>次</a:t>
            </a:r>
            <a:r>
              <a:rPr lang="zh-CN" altLang="zh-CN" dirty="0"/>
              <a:t>询问一点编号在区间</a:t>
            </a:r>
            <a:r>
              <a:rPr lang="en-US" altLang="zh-CN" dirty="0"/>
              <a:t>[l1,r1]</a:t>
            </a:r>
            <a:r>
              <a:rPr lang="zh-CN" altLang="zh-CN" dirty="0"/>
              <a:t>内，另一点编号在区间</a:t>
            </a:r>
            <a:r>
              <a:rPr lang="en-US" altLang="zh-CN" dirty="0"/>
              <a:t>[l2,r2]</a:t>
            </a:r>
            <a:r>
              <a:rPr lang="zh-CN" altLang="zh-CN" dirty="0"/>
              <a:t>内</a:t>
            </a:r>
            <a:r>
              <a:rPr lang="zh-CN" altLang="zh-CN" dirty="0" smtClean="0"/>
              <a:t>的</a:t>
            </a:r>
            <a:r>
              <a:rPr lang="zh-CN" altLang="en-US" dirty="0" smtClean="0"/>
              <a:t>所有点对距离最大值</a:t>
            </a:r>
            <a:r>
              <a:rPr lang="zh-CN" altLang="zh-CN" dirty="0" smtClean="0"/>
              <a:t>。</a:t>
            </a:r>
            <a:endParaRPr lang="en-US" altLang="zh-CN" dirty="0" smtClean="0"/>
          </a:p>
          <a:p>
            <a:r>
              <a:rPr lang="en-US" altLang="zh-CN" dirty="0" smtClean="0"/>
              <a:t>N, Q</a:t>
            </a:r>
            <a:r>
              <a:rPr lang="zh-CN" altLang="en-US" dirty="0" smtClean="0"/>
              <a:t>≤</a:t>
            </a:r>
            <a:r>
              <a:rPr lang="en-US" altLang="zh-CN" dirty="0" smtClean="0"/>
              <a:t>100000</a:t>
            </a:r>
          </a:p>
        </p:txBody>
      </p:sp>
    </p:spTree>
    <p:extLst>
      <p:ext uri="{BB962C8B-B14F-4D97-AF65-F5344CB8AC3E}">
        <p14:creationId xmlns:p14="http://schemas.microsoft.com/office/powerpoint/2010/main" val="21603689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43608" y="1628800"/>
            <a:ext cx="7315200" cy="2595025"/>
          </a:xfrm>
        </p:spPr>
        <p:txBody>
          <a:bodyPr>
            <a:normAutofit/>
          </a:bodyPr>
          <a:lstStyle/>
          <a:p>
            <a:r>
              <a:rPr lang="en-US" altLang="zh-CN" sz="5400" dirty="0" smtClean="0"/>
              <a:t>1.4 </a:t>
            </a:r>
            <a:r>
              <a:rPr lang="zh-CN" altLang="en-US" sz="5400" dirty="0" smtClean="0"/>
              <a:t>最近公共祖先</a:t>
            </a:r>
            <a:endParaRPr lang="zh-CN" altLang="en-US" sz="5400" dirty="0"/>
          </a:p>
        </p:txBody>
      </p:sp>
    </p:spTree>
    <p:extLst>
      <p:ext uri="{BB962C8B-B14F-4D97-AF65-F5344CB8AC3E}">
        <p14:creationId xmlns:p14="http://schemas.microsoft.com/office/powerpoint/2010/main" val="26157837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1.4.1 </a:t>
            </a:r>
            <a:r>
              <a:rPr lang="zh-CN" altLang="en-US" sz="3600" dirty="0" smtClean="0"/>
              <a:t>定义</a:t>
            </a:r>
            <a:endParaRPr lang="zh-CN" altLang="en-US" sz="3600" dirty="0"/>
          </a:p>
        </p:txBody>
      </p:sp>
      <p:sp>
        <p:nvSpPr>
          <p:cNvPr id="7" name="内容占位符 6"/>
          <p:cNvSpPr>
            <a:spLocks noGrp="1"/>
          </p:cNvSpPr>
          <p:nvPr>
            <p:ph idx="1"/>
          </p:nvPr>
        </p:nvSpPr>
        <p:spPr>
          <a:xfrm>
            <a:off x="1043608" y="1700808"/>
            <a:ext cx="7315200" cy="5157192"/>
          </a:xfrm>
        </p:spPr>
        <p:txBody>
          <a:bodyPr>
            <a:normAutofit/>
          </a:bodyPr>
          <a:lstStyle/>
          <a:p>
            <a:endParaRPr lang="en-US" altLang="zh-CN" dirty="0" smtClean="0"/>
          </a:p>
          <a:p>
            <a:r>
              <a:rPr lang="zh-CN" altLang="en-US" dirty="0" smtClean="0"/>
              <a:t>最近公共祖先简称</a:t>
            </a:r>
            <a:r>
              <a:rPr lang="en-US" altLang="zh-CN" dirty="0"/>
              <a:t>LCA</a:t>
            </a:r>
            <a:r>
              <a:rPr lang="zh-CN" altLang="en-US" dirty="0" smtClean="0"/>
              <a:t>。在</a:t>
            </a:r>
            <a:r>
              <a:rPr lang="zh-CN" altLang="en-US" dirty="0"/>
              <a:t>一棵有根树中，连接两点的路径上</a:t>
            </a:r>
            <a:r>
              <a:rPr lang="zh-CN" altLang="en-US" dirty="0" smtClean="0"/>
              <a:t>深度最</a:t>
            </a:r>
            <a:r>
              <a:rPr lang="zh-CN" altLang="en-US" dirty="0"/>
              <a:t>浅的点就是这两点的</a:t>
            </a:r>
            <a:r>
              <a:rPr lang="en-US" altLang="zh-CN" dirty="0"/>
              <a:t>LCA</a:t>
            </a:r>
            <a:r>
              <a:rPr lang="zh-CN" altLang="en-US" dirty="0"/>
              <a:t>。</a:t>
            </a:r>
            <a:endParaRPr lang="en-US" altLang="zh-CN" dirty="0" smtClean="0"/>
          </a:p>
        </p:txBody>
      </p:sp>
    </p:spTree>
    <p:extLst>
      <p:ext uri="{BB962C8B-B14F-4D97-AF65-F5344CB8AC3E}">
        <p14:creationId xmlns:p14="http://schemas.microsoft.com/office/powerpoint/2010/main" val="8931481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1.4.1 </a:t>
            </a:r>
            <a:r>
              <a:rPr lang="zh-CN" altLang="en-US" sz="3600" dirty="0" smtClean="0"/>
              <a:t>定义</a:t>
            </a:r>
            <a:endParaRPr lang="zh-CN" altLang="en-US" sz="3600" dirty="0"/>
          </a:p>
        </p:txBody>
      </p:sp>
      <p:sp>
        <p:nvSpPr>
          <p:cNvPr id="7" name="内容占位符 6"/>
          <p:cNvSpPr>
            <a:spLocks noGrp="1"/>
          </p:cNvSpPr>
          <p:nvPr>
            <p:ph idx="1"/>
          </p:nvPr>
        </p:nvSpPr>
        <p:spPr>
          <a:xfrm>
            <a:off x="1043608" y="1700808"/>
            <a:ext cx="7315200" cy="5157192"/>
          </a:xfrm>
        </p:spPr>
        <p:txBody>
          <a:bodyPr>
            <a:normAutofit/>
          </a:bodyPr>
          <a:lstStyle/>
          <a:p>
            <a:endParaRPr lang="en-US" altLang="zh-CN" dirty="0" smtClean="0"/>
          </a:p>
          <a:p>
            <a:r>
              <a:rPr lang="zh-CN" altLang="en-US" dirty="0" smtClean="0"/>
              <a:t>最近公共祖先简称</a:t>
            </a:r>
            <a:r>
              <a:rPr lang="en-US" altLang="zh-CN" dirty="0"/>
              <a:t>LCA</a:t>
            </a:r>
            <a:r>
              <a:rPr lang="zh-CN" altLang="en-US" dirty="0" smtClean="0"/>
              <a:t>。在</a:t>
            </a:r>
            <a:r>
              <a:rPr lang="zh-CN" altLang="en-US" dirty="0"/>
              <a:t>一棵有根树中，连接两点的路径上</a:t>
            </a:r>
            <a:r>
              <a:rPr lang="zh-CN" altLang="en-US" dirty="0" smtClean="0"/>
              <a:t>深度最</a:t>
            </a:r>
            <a:r>
              <a:rPr lang="zh-CN" altLang="en-US" dirty="0"/>
              <a:t>浅的点就是这两点的</a:t>
            </a:r>
            <a:r>
              <a:rPr lang="en-US" altLang="zh-CN" dirty="0"/>
              <a:t>LCA</a:t>
            </a:r>
            <a:r>
              <a:rPr lang="zh-CN" altLang="en-US" dirty="0" smtClean="0"/>
              <a:t>。</a:t>
            </a:r>
            <a:endParaRPr lang="en-US" altLang="zh-CN" dirty="0" smtClean="0"/>
          </a:p>
          <a:p>
            <a:endParaRPr lang="en-US" altLang="zh-CN" dirty="0"/>
          </a:p>
          <a:p>
            <a:r>
              <a:rPr lang="zh-CN" altLang="en-US" dirty="0" smtClean="0"/>
              <a:t>快速求</a:t>
            </a:r>
            <a:r>
              <a:rPr lang="en-US" altLang="zh-CN" dirty="0"/>
              <a:t>LCA</a:t>
            </a:r>
            <a:r>
              <a:rPr lang="zh-CN" altLang="en-US" dirty="0"/>
              <a:t>的</a:t>
            </a:r>
            <a:r>
              <a:rPr lang="zh-CN" altLang="en-US" dirty="0" smtClean="0"/>
              <a:t>方法：</a:t>
            </a:r>
            <a:endParaRPr lang="zh-CN" altLang="en-US" dirty="0"/>
          </a:p>
          <a:p>
            <a:r>
              <a:rPr lang="zh-CN" altLang="en-US" dirty="0"/>
              <a:t>倍增算法</a:t>
            </a:r>
          </a:p>
          <a:p>
            <a:r>
              <a:rPr lang="en-US" altLang="zh-CN" dirty="0" err="1"/>
              <a:t>Tarjan</a:t>
            </a:r>
            <a:r>
              <a:rPr lang="zh-CN" altLang="en-US" dirty="0"/>
              <a:t>算法</a:t>
            </a:r>
          </a:p>
          <a:p>
            <a:r>
              <a:rPr lang="en-US" altLang="zh-CN" dirty="0"/>
              <a:t>DFS+ST</a:t>
            </a:r>
            <a:r>
              <a:rPr lang="zh-CN" altLang="en-US" dirty="0"/>
              <a:t>算法</a:t>
            </a:r>
          </a:p>
          <a:p>
            <a:r>
              <a:rPr lang="zh-CN" altLang="en-US" dirty="0"/>
              <a:t>树链剖分算法</a:t>
            </a:r>
            <a:endParaRPr lang="en-US" altLang="zh-CN" dirty="0" smtClean="0"/>
          </a:p>
        </p:txBody>
      </p:sp>
    </p:spTree>
    <p:extLst>
      <p:ext uri="{BB962C8B-B14F-4D97-AF65-F5344CB8AC3E}">
        <p14:creationId xmlns:p14="http://schemas.microsoft.com/office/powerpoint/2010/main" val="30352913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1.4.1 </a:t>
            </a:r>
            <a:r>
              <a:rPr lang="zh-CN" altLang="en-US" sz="3600" dirty="0" smtClean="0"/>
              <a:t>定义</a:t>
            </a:r>
            <a:endParaRPr lang="zh-CN" altLang="en-US" sz="3600" dirty="0"/>
          </a:p>
        </p:txBody>
      </p:sp>
      <p:sp>
        <p:nvSpPr>
          <p:cNvPr id="7" name="内容占位符 6"/>
          <p:cNvSpPr>
            <a:spLocks noGrp="1"/>
          </p:cNvSpPr>
          <p:nvPr>
            <p:ph idx="1"/>
          </p:nvPr>
        </p:nvSpPr>
        <p:spPr>
          <a:xfrm>
            <a:off x="1043608" y="1700808"/>
            <a:ext cx="7315200" cy="5157192"/>
          </a:xfrm>
        </p:spPr>
        <p:txBody>
          <a:bodyPr>
            <a:normAutofit/>
          </a:bodyPr>
          <a:lstStyle/>
          <a:p>
            <a:endParaRPr lang="en-US" altLang="zh-CN" dirty="0" smtClean="0"/>
          </a:p>
          <a:p>
            <a:r>
              <a:rPr lang="zh-CN" altLang="en-US" dirty="0" smtClean="0"/>
              <a:t>最近公共祖先简称</a:t>
            </a:r>
            <a:r>
              <a:rPr lang="en-US" altLang="zh-CN" dirty="0"/>
              <a:t>LCA</a:t>
            </a:r>
            <a:r>
              <a:rPr lang="zh-CN" altLang="en-US" dirty="0" smtClean="0"/>
              <a:t>。在</a:t>
            </a:r>
            <a:r>
              <a:rPr lang="zh-CN" altLang="en-US" dirty="0"/>
              <a:t>一棵有根树中，连接两点的路径上</a:t>
            </a:r>
            <a:r>
              <a:rPr lang="zh-CN" altLang="en-US" dirty="0" smtClean="0"/>
              <a:t>深度最</a:t>
            </a:r>
            <a:r>
              <a:rPr lang="zh-CN" altLang="en-US" dirty="0"/>
              <a:t>浅的点就是这两点的</a:t>
            </a:r>
            <a:r>
              <a:rPr lang="en-US" altLang="zh-CN" dirty="0"/>
              <a:t>LCA</a:t>
            </a:r>
            <a:r>
              <a:rPr lang="zh-CN" altLang="en-US" dirty="0" smtClean="0"/>
              <a:t>。</a:t>
            </a:r>
            <a:endParaRPr lang="en-US" altLang="zh-CN" dirty="0" smtClean="0"/>
          </a:p>
          <a:p>
            <a:endParaRPr lang="en-US" altLang="zh-CN" dirty="0"/>
          </a:p>
          <a:p>
            <a:r>
              <a:rPr lang="zh-CN" altLang="en-US" dirty="0" smtClean="0"/>
              <a:t>快速求</a:t>
            </a:r>
            <a:r>
              <a:rPr lang="en-US" altLang="zh-CN" dirty="0"/>
              <a:t>LCA</a:t>
            </a:r>
            <a:r>
              <a:rPr lang="zh-CN" altLang="en-US" dirty="0"/>
              <a:t>的</a:t>
            </a:r>
            <a:r>
              <a:rPr lang="zh-CN" altLang="en-US" dirty="0" smtClean="0"/>
              <a:t>方法：</a:t>
            </a:r>
            <a:endParaRPr lang="zh-CN" altLang="en-US" dirty="0"/>
          </a:p>
          <a:p>
            <a:r>
              <a:rPr lang="zh-CN" altLang="en-US" dirty="0"/>
              <a:t>倍增算法（在线，可以维护较多信息，支持加叶子）</a:t>
            </a:r>
          </a:p>
          <a:p>
            <a:r>
              <a:rPr lang="en-US" altLang="zh-CN" dirty="0" err="1"/>
              <a:t>Tarjan</a:t>
            </a:r>
            <a:r>
              <a:rPr lang="zh-CN" altLang="en-US" dirty="0"/>
              <a:t>算法（离线，局限性较大）</a:t>
            </a:r>
          </a:p>
          <a:p>
            <a:r>
              <a:rPr lang="en-US" altLang="zh-CN" dirty="0"/>
              <a:t>DFS+ST</a:t>
            </a:r>
            <a:r>
              <a:rPr lang="zh-CN" altLang="en-US" dirty="0"/>
              <a:t>算法（在线，可以用</a:t>
            </a:r>
            <a:r>
              <a:rPr lang="en-US" altLang="zh-CN" dirty="0"/>
              <a:t>±1RMQ</a:t>
            </a:r>
            <a:r>
              <a:rPr lang="zh-CN" altLang="en-US" dirty="0"/>
              <a:t>优化到</a:t>
            </a:r>
            <a:r>
              <a:rPr lang="en-US" altLang="zh-CN" dirty="0"/>
              <a:t>O(1)</a:t>
            </a:r>
            <a:r>
              <a:rPr lang="zh-CN" altLang="en-US" dirty="0"/>
              <a:t>）</a:t>
            </a:r>
          </a:p>
          <a:p>
            <a:r>
              <a:rPr lang="zh-CN" altLang="en-US" dirty="0"/>
              <a:t>树链剖分算法（在线，速度较快）</a:t>
            </a:r>
            <a:endParaRPr lang="en-US" altLang="zh-CN" dirty="0" smtClean="0"/>
          </a:p>
        </p:txBody>
      </p:sp>
    </p:spTree>
    <p:extLst>
      <p:ext uri="{BB962C8B-B14F-4D97-AF65-F5344CB8AC3E}">
        <p14:creationId xmlns:p14="http://schemas.microsoft.com/office/powerpoint/2010/main" val="28812415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1.4.2 </a:t>
            </a:r>
            <a:r>
              <a:rPr lang="zh-CN" altLang="en-US" sz="3600" dirty="0" smtClean="0"/>
              <a:t>例题选讲</a:t>
            </a:r>
            <a:endParaRPr lang="zh-CN" altLang="en-US" sz="3600" dirty="0"/>
          </a:p>
        </p:txBody>
      </p:sp>
      <p:sp>
        <p:nvSpPr>
          <p:cNvPr id="7" name="内容占位符 6"/>
          <p:cNvSpPr>
            <a:spLocks noGrp="1"/>
          </p:cNvSpPr>
          <p:nvPr>
            <p:ph idx="1"/>
          </p:nvPr>
        </p:nvSpPr>
        <p:spPr>
          <a:xfrm>
            <a:off x="1043608" y="1700808"/>
            <a:ext cx="7315200" cy="5157192"/>
          </a:xfrm>
        </p:spPr>
        <p:txBody>
          <a:bodyPr>
            <a:normAutofit/>
          </a:bodyPr>
          <a:lstStyle/>
          <a:p>
            <a:endParaRPr lang="en-US" altLang="zh-CN" dirty="0" smtClean="0"/>
          </a:p>
          <a:p>
            <a:r>
              <a:rPr lang="en-US" altLang="zh-CN" dirty="0" smtClean="0"/>
              <a:t>[BZOJ1776]  </a:t>
            </a:r>
            <a:r>
              <a:rPr lang="en-US" altLang="zh-CN" dirty="0"/>
              <a:t>Cow Politics</a:t>
            </a:r>
            <a:endParaRPr lang="zh-CN" altLang="zh-CN" dirty="0"/>
          </a:p>
          <a:p>
            <a:r>
              <a:rPr lang="zh-CN" altLang="zh-CN" dirty="0"/>
              <a:t>题意：</a:t>
            </a:r>
          </a:p>
          <a:p>
            <a:r>
              <a:rPr lang="zh-CN" altLang="zh-CN" dirty="0"/>
              <a:t>给出一</a:t>
            </a:r>
            <a:r>
              <a:rPr lang="zh-CN" altLang="zh-CN" dirty="0" smtClean="0"/>
              <a:t>棵</a:t>
            </a:r>
            <a:r>
              <a:rPr lang="en-US" altLang="zh-CN" dirty="0" smtClean="0"/>
              <a:t>N</a:t>
            </a:r>
            <a:r>
              <a:rPr lang="zh-CN" altLang="en-US" dirty="0" smtClean="0"/>
              <a:t>个点的</a:t>
            </a:r>
            <a:r>
              <a:rPr lang="zh-CN" altLang="zh-CN" dirty="0" smtClean="0"/>
              <a:t>树</a:t>
            </a:r>
            <a:r>
              <a:rPr lang="zh-CN" altLang="zh-CN" dirty="0"/>
              <a:t>，树上每个节点都</a:t>
            </a:r>
            <a:r>
              <a:rPr lang="zh-CN" altLang="zh-CN" dirty="0" smtClean="0"/>
              <a:t>有</a:t>
            </a:r>
            <a:r>
              <a:rPr lang="zh-CN" altLang="en-US" dirty="0" smtClean="0"/>
              <a:t>一种颜色</a:t>
            </a:r>
            <a:r>
              <a:rPr lang="zh-CN" altLang="zh-CN" dirty="0" smtClean="0"/>
              <a:t>。</a:t>
            </a:r>
            <a:r>
              <a:rPr lang="zh-CN" altLang="zh-CN" dirty="0"/>
              <a:t>对于每</a:t>
            </a:r>
            <a:r>
              <a:rPr lang="zh-CN" altLang="zh-CN" dirty="0" smtClean="0"/>
              <a:t>种</a:t>
            </a:r>
            <a:r>
              <a:rPr lang="zh-CN" altLang="en-US" dirty="0" smtClean="0"/>
              <a:t>颜色</a:t>
            </a:r>
            <a:r>
              <a:rPr lang="zh-CN" altLang="zh-CN" dirty="0" smtClean="0"/>
              <a:t>，</a:t>
            </a:r>
            <a:r>
              <a:rPr lang="zh-CN" altLang="zh-CN" dirty="0"/>
              <a:t>求</a:t>
            </a:r>
            <a:r>
              <a:rPr lang="zh-CN" altLang="zh-CN" dirty="0" smtClean="0"/>
              <a:t>该</a:t>
            </a:r>
            <a:r>
              <a:rPr lang="zh-CN" altLang="en-US" dirty="0" smtClean="0"/>
              <a:t>颜色</a:t>
            </a:r>
            <a:r>
              <a:rPr lang="zh-CN" altLang="zh-CN" dirty="0" smtClean="0"/>
              <a:t>距离</a:t>
            </a:r>
            <a:r>
              <a:rPr lang="zh-CN" altLang="zh-CN" dirty="0"/>
              <a:t>最远的两个点之间的距离</a:t>
            </a:r>
            <a:r>
              <a:rPr lang="zh-CN" altLang="zh-CN" dirty="0" smtClean="0"/>
              <a:t>。</a:t>
            </a:r>
            <a:endParaRPr lang="en-US" altLang="zh-CN" dirty="0" smtClean="0"/>
          </a:p>
          <a:p>
            <a:r>
              <a:rPr lang="en-US" altLang="zh-CN" dirty="0" smtClean="0"/>
              <a:t>N</a:t>
            </a:r>
            <a:r>
              <a:rPr lang="zh-CN" altLang="en-US" dirty="0" smtClean="0"/>
              <a:t>≤</a:t>
            </a:r>
            <a:r>
              <a:rPr lang="en-US" altLang="zh-CN" dirty="0" smtClean="0"/>
              <a:t>200000</a:t>
            </a:r>
            <a:endParaRPr lang="zh-CN" altLang="zh-CN" dirty="0"/>
          </a:p>
        </p:txBody>
      </p:sp>
    </p:spTree>
    <p:extLst>
      <p:ext uri="{BB962C8B-B14F-4D97-AF65-F5344CB8AC3E}">
        <p14:creationId xmlns:p14="http://schemas.microsoft.com/office/powerpoint/2010/main" val="40913590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43608" y="1628800"/>
            <a:ext cx="7315200" cy="2595025"/>
          </a:xfrm>
        </p:spPr>
        <p:txBody>
          <a:bodyPr>
            <a:normAutofit/>
          </a:bodyPr>
          <a:lstStyle/>
          <a:p>
            <a:r>
              <a:rPr lang="en-US" altLang="zh-CN" sz="5400" dirty="0" smtClean="0"/>
              <a:t>*1.4 </a:t>
            </a:r>
            <a:r>
              <a:rPr lang="zh-CN" altLang="en-US" sz="5400" dirty="0" smtClean="0"/>
              <a:t>虚树</a:t>
            </a:r>
            <a:endParaRPr lang="zh-CN" altLang="en-US" sz="5400" dirty="0"/>
          </a:p>
        </p:txBody>
      </p:sp>
    </p:spTree>
    <p:extLst>
      <p:ext uri="{BB962C8B-B14F-4D97-AF65-F5344CB8AC3E}">
        <p14:creationId xmlns:p14="http://schemas.microsoft.com/office/powerpoint/2010/main" val="9786608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zh-CN" altLang="en-US" sz="3600" dirty="0" smtClean="0"/>
              <a:t>*</a:t>
            </a:r>
            <a:r>
              <a:rPr lang="en-US" altLang="zh-CN" sz="3600" dirty="0" smtClean="0"/>
              <a:t>1.4.1 </a:t>
            </a:r>
            <a:r>
              <a:rPr lang="zh-CN" altLang="en-US" sz="3600" dirty="0" smtClean="0"/>
              <a:t>方法概述</a:t>
            </a:r>
            <a:endParaRPr lang="zh-CN" altLang="en-US" sz="3600" dirty="0"/>
          </a:p>
        </p:txBody>
      </p:sp>
      <p:sp>
        <p:nvSpPr>
          <p:cNvPr id="7" name="内容占位符 6"/>
          <p:cNvSpPr>
            <a:spLocks noGrp="1"/>
          </p:cNvSpPr>
          <p:nvPr>
            <p:ph idx="1"/>
          </p:nvPr>
        </p:nvSpPr>
        <p:spPr>
          <a:xfrm>
            <a:off x="1043608" y="1700808"/>
            <a:ext cx="7315200" cy="5157192"/>
          </a:xfrm>
        </p:spPr>
        <p:txBody>
          <a:bodyPr>
            <a:normAutofit/>
          </a:bodyPr>
          <a:lstStyle/>
          <a:p>
            <a:endParaRPr lang="en-US" altLang="zh-CN" dirty="0" smtClean="0"/>
          </a:p>
          <a:p>
            <a:r>
              <a:rPr lang="zh-CN" altLang="en-US" dirty="0" smtClean="0"/>
              <a:t>当问题只涉及树上若干个点的关系时，可以考虑用这些点建立虚树。</a:t>
            </a:r>
            <a:endParaRPr lang="en-US" altLang="zh-CN" dirty="0" smtClean="0"/>
          </a:p>
        </p:txBody>
      </p:sp>
    </p:spTree>
    <p:extLst>
      <p:ext uri="{BB962C8B-B14F-4D97-AF65-F5344CB8AC3E}">
        <p14:creationId xmlns:p14="http://schemas.microsoft.com/office/powerpoint/2010/main" val="41248272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zh-CN" altLang="en-US" sz="3600" dirty="0" smtClean="0"/>
              <a:t>*</a:t>
            </a:r>
            <a:r>
              <a:rPr lang="en-US" altLang="zh-CN" sz="3600" dirty="0" smtClean="0"/>
              <a:t>1.4.1 </a:t>
            </a:r>
            <a:r>
              <a:rPr lang="zh-CN" altLang="en-US" sz="3600" dirty="0" smtClean="0"/>
              <a:t>方法概述</a:t>
            </a:r>
            <a:endParaRPr lang="zh-CN" altLang="en-US" sz="3600" dirty="0"/>
          </a:p>
        </p:txBody>
      </p:sp>
      <p:sp>
        <p:nvSpPr>
          <p:cNvPr id="7" name="内容占位符 6"/>
          <p:cNvSpPr>
            <a:spLocks noGrp="1"/>
          </p:cNvSpPr>
          <p:nvPr>
            <p:ph idx="1"/>
          </p:nvPr>
        </p:nvSpPr>
        <p:spPr>
          <a:xfrm>
            <a:off x="1043608" y="1700808"/>
            <a:ext cx="7315200" cy="5157192"/>
          </a:xfrm>
        </p:spPr>
        <p:txBody>
          <a:bodyPr>
            <a:normAutofit/>
          </a:bodyPr>
          <a:lstStyle/>
          <a:p>
            <a:endParaRPr lang="en-US" altLang="zh-CN" dirty="0" smtClean="0"/>
          </a:p>
          <a:p>
            <a:r>
              <a:rPr lang="zh-CN" altLang="en-US" dirty="0" smtClean="0"/>
              <a:t>当问题只涉及树上若干个点的关系时，可以考虑用这些点建立虚树。</a:t>
            </a:r>
            <a:endParaRPr lang="en-US" altLang="zh-CN" dirty="0" smtClean="0"/>
          </a:p>
          <a:p>
            <a:endParaRPr lang="en-US" altLang="zh-CN" dirty="0"/>
          </a:p>
          <a:p>
            <a:r>
              <a:rPr lang="zh-CN" altLang="en-US" dirty="0" smtClean="0"/>
              <a:t>可以把所有点按照</a:t>
            </a:r>
            <a:r>
              <a:rPr lang="en-US" altLang="zh-CN" dirty="0" smtClean="0"/>
              <a:t>DFS</a:t>
            </a:r>
            <a:r>
              <a:rPr lang="zh-CN" altLang="en-US" dirty="0" smtClean="0"/>
              <a:t>序排序后对所有相邻点对两两求</a:t>
            </a:r>
            <a:r>
              <a:rPr lang="en-US" altLang="zh-CN" dirty="0" smtClean="0"/>
              <a:t>LCA</a:t>
            </a:r>
            <a:r>
              <a:rPr lang="zh-CN" altLang="en-US" dirty="0" smtClean="0"/>
              <a:t>，再根据</a:t>
            </a:r>
            <a:r>
              <a:rPr lang="en-US" altLang="zh-CN" dirty="0" smtClean="0"/>
              <a:t>DFS</a:t>
            </a:r>
            <a:r>
              <a:rPr lang="zh-CN" altLang="en-US" dirty="0" smtClean="0"/>
              <a:t>序的包含关系建立虚树。</a:t>
            </a:r>
            <a:endParaRPr lang="en-US" altLang="zh-CN" dirty="0" smtClean="0"/>
          </a:p>
        </p:txBody>
      </p:sp>
    </p:spTree>
    <p:extLst>
      <p:ext uri="{BB962C8B-B14F-4D97-AF65-F5344CB8AC3E}">
        <p14:creationId xmlns:p14="http://schemas.microsoft.com/office/powerpoint/2010/main" val="41493243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43608" y="1628800"/>
            <a:ext cx="8100392" cy="2595025"/>
          </a:xfrm>
        </p:spPr>
        <p:txBody>
          <a:bodyPr>
            <a:normAutofit/>
          </a:bodyPr>
          <a:lstStyle/>
          <a:p>
            <a:r>
              <a:rPr lang="en-US" altLang="zh-CN" sz="6600" dirty="0"/>
              <a:t>1</a:t>
            </a:r>
            <a:r>
              <a:rPr lang="en-US" altLang="zh-CN" sz="6600" dirty="0" smtClean="0"/>
              <a:t> </a:t>
            </a:r>
            <a:r>
              <a:rPr lang="zh-CN" altLang="en-US" sz="6600" dirty="0" smtClean="0"/>
              <a:t>树的基础算法</a:t>
            </a:r>
            <a:endParaRPr lang="zh-CN" altLang="en-US" sz="6600" dirty="0"/>
          </a:p>
        </p:txBody>
      </p:sp>
    </p:spTree>
    <p:extLst>
      <p:ext uri="{BB962C8B-B14F-4D97-AF65-F5344CB8AC3E}">
        <p14:creationId xmlns:p14="http://schemas.microsoft.com/office/powerpoint/2010/main" val="25778064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zh-CN" altLang="en-US" sz="3600" dirty="0" smtClean="0"/>
              <a:t>*</a:t>
            </a:r>
            <a:r>
              <a:rPr lang="en-US" altLang="zh-CN" sz="3600" dirty="0" smtClean="0"/>
              <a:t>1.4.1 </a:t>
            </a:r>
            <a:r>
              <a:rPr lang="zh-CN" altLang="en-US" sz="3600" dirty="0" smtClean="0"/>
              <a:t>方法概述</a:t>
            </a:r>
            <a:endParaRPr lang="zh-CN" altLang="en-US" sz="3600" dirty="0"/>
          </a:p>
        </p:txBody>
      </p:sp>
      <p:sp>
        <p:nvSpPr>
          <p:cNvPr id="7" name="内容占位符 6"/>
          <p:cNvSpPr>
            <a:spLocks noGrp="1"/>
          </p:cNvSpPr>
          <p:nvPr>
            <p:ph idx="1"/>
          </p:nvPr>
        </p:nvSpPr>
        <p:spPr>
          <a:xfrm>
            <a:off x="1043608" y="1700808"/>
            <a:ext cx="7315200" cy="5157192"/>
          </a:xfrm>
        </p:spPr>
        <p:txBody>
          <a:bodyPr>
            <a:normAutofit/>
          </a:bodyPr>
          <a:lstStyle/>
          <a:p>
            <a:endParaRPr lang="en-US" altLang="zh-CN" dirty="0" smtClean="0"/>
          </a:p>
          <a:p>
            <a:r>
              <a:rPr lang="zh-CN" altLang="en-US" dirty="0" smtClean="0"/>
              <a:t>当问题只涉及树上若干个点的关系时，可以考虑用这些点建立虚树。</a:t>
            </a:r>
            <a:endParaRPr lang="en-US" altLang="zh-CN" dirty="0" smtClean="0"/>
          </a:p>
          <a:p>
            <a:endParaRPr lang="en-US" altLang="zh-CN" dirty="0"/>
          </a:p>
          <a:p>
            <a:r>
              <a:rPr lang="zh-CN" altLang="en-US" dirty="0" smtClean="0"/>
              <a:t>可以把所有点按照</a:t>
            </a:r>
            <a:r>
              <a:rPr lang="en-US" altLang="zh-CN" dirty="0" smtClean="0"/>
              <a:t>DFS</a:t>
            </a:r>
            <a:r>
              <a:rPr lang="zh-CN" altLang="en-US" dirty="0" smtClean="0"/>
              <a:t>序排序后对所有相邻点对两两求</a:t>
            </a:r>
            <a:r>
              <a:rPr lang="en-US" altLang="zh-CN" dirty="0" smtClean="0"/>
              <a:t>LCA</a:t>
            </a:r>
            <a:r>
              <a:rPr lang="zh-CN" altLang="en-US" dirty="0" smtClean="0"/>
              <a:t>，再根据</a:t>
            </a:r>
            <a:r>
              <a:rPr lang="en-US" altLang="zh-CN" dirty="0" smtClean="0"/>
              <a:t>DFS</a:t>
            </a:r>
            <a:r>
              <a:rPr lang="zh-CN" altLang="en-US" dirty="0" smtClean="0"/>
              <a:t>序的包含关系建立虚树。</a:t>
            </a:r>
            <a:endParaRPr lang="en-US" altLang="zh-CN" dirty="0" smtClean="0"/>
          </a:p>
          <a:p>
            <a:endParaRPr lang="en-US" altLang="zh-CN" dirty="0"/>
          </a:p>
          <a:p>
            <a:r>
              <a:rPr lang="zh-CN" altLang="en-US" dirty="0" smtClean="0"/>
              <a:t>根据</a:t>
            </a:r>
            <a:r>
              <a:rPr lang="en-US" altLang="zh-CN" dirty="0" smtClean="0"/>
              <a:t>K</a:t>
            </a:r>
            <a:r>
              <a:rPr lang="zh-CN" altLang="en-US" dirty="0" smtClean="0"/>
              <a:t>个点建立的虚树点数是</a:t>
            </a:r>
            <a:r>
              <a:rPr lang="en-US" altLang="zh-CN" dirty="0" smtClean="0"/>
              <a:t>O(K)</a:t>
            </a:r>
            <a:r>
              <a:rPr lang="zh-CN" altLang="en-US" dirty="0" smtClean="0"/>
              <a:t>级别的，建立虚树的复杂度可以做到</a:t>
            </a:r>
            <a:r>
              <a:rPr lang="en-US" altLang="zh-CN" dirty="0" smtClean="0"/>
              <a:t>O(K log K)</a:t>
            </a:r>
            <a:r>
              <a:rPr lang="zh-CN" altLang="en-US" dirty="0" smtClean="0"/>
              <a:t>。虚树规模比原树大大缩小，在某些问题中可以大幅提升效率。</a:t>
            </a:r>
            <a:endParaRPr lang="en-US" altLang="zh-CN" dirty="0" smtClean="0"/>
          </a:p>
        </p:txBody>
      </p:sp>
    </p:spTree>
    <p:extLst>
      <p:ext uri="{BB962C8B-B14F-4D97-AF65-F5344CB8AC3E}">
        <p14:creationId xmlns:p14="http://schemas.microsoft.com/office/powerpoint/2010/main" val="1426036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zh-CN" altLang="en-US" sz="3600" dirty="0" smtClean="0"/>
              <a:t>*</a:t>
            </a:r>
            <a:r>
              <a:rPr lang="en-US" altLang="zh-CN" sz="3600" dirty="0" smtClean="0"/>
              <a:t>1.4.2 </a:t>
            </a:r>
            <a:r>
              <a:rPr lang="zh-CN" altLang="en-US" sz="3600" dirty="0" smtClean="0"/>
              <a:t>例题选讲</a:t>
            </a:r>
            <a:endParaRPr lang="zh-CN" altLang="en-US" sz="3600" dirty="0"/>
          </a:p>
        </p:txBody>
      </p:sp>
      <p:sp>
        <p:nvSpPr>
          <p:cNvPr id="7" name="内容占位符 6"/>
          <p:cNvSpPr>
            <a:spLocks noGrp="1"/>
          </p:cNvSpPr>
          <p:nvPr>
            <p:ph idx="1"/>
          </p:nvPr>
        </p:nvSpPr>
        <p:spPr>
          <a:xfrm>
            <a:off x="1043608" y="1700808"/>
            <a:ext cx="7315200" cy="5157192"/>
          </a:xfrm>
        </p:spPr>
        <p:txBody>
          <a:bodyPr>
            <a:normAutofit/>
          </a:bodyPr>
          <a:lstStyle/>
          <a:p>
            <a:endParaRPr lang="en-US" altLang="zh-CN" dirty="0" smtClean="0"/>
          </a:p>
          <a:p>
            <a:r>
              <a:rPr lang="en-US" altLang="zh-CN" dirty="0"/>
              <a:t>[Codeforces639F]  Bear and Chemistry</a:t>
            </a:r>
            <a:endParaRPr lang="zh-CN" altLang="zh-CN" dirty="0"/>
          </a:p>
          <a:p>
            <a:r>
              <a:rPr lang="zh-CN" altLang="zh-CN" dirty="0"/>
              <a:t>题意：</a:t>
            </a:r>
          </a:p>
          <a:p>
            <a:r>
              <a:rPr lang="zh-CN" altLang="zh-CN" dirty="0"/>
              <a:t>给出一张图，每次询问给出若干个点和若干条边，要求判断加入给出边后，给出点是否在同一个点双连通分量中。图的点数、边数与询问总点数、总边数均不超过</a:t>
            </a:r>
            <a:r>
              <a:rPr lang="en-US" altLang="zh-CN" dirty="0"/>
              <a:t>300000</a:t>
            </a:r>
            <a:r>
              <a:rPr lang="zh-CN" altLang="zh-CN" dirty="0" smtClean="0"/>
              <a:t>。</a:t>
            </a:r>
            <a:endParaRPr lang="en-US" altLang="zh-CN" dirty="0" smtClean="0"/>
          </a:p>
        </p:txBody>
      </p:sp>
    </p:spTree>
    <p:extLst>
      <p:ext uri="{BB962C8B-B14F-4D97-AF65-F5344CB8AC3E}">
        <p14:creationId xmlns:p14="http://schemas.microsoft.com/office/powerpoint/2010/main" val="7105321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a:t>1</a:t>
            </a:r>
            <a:r>
              <a:rPr lang="en-US" altLang="zh-CN" sz="3600" dirty="0" smtClean="0"/>
              <a:t> </a:t>
            </a:r>
            <a:r>
              <a:rPr lang="zh-CN" altLang="en-US" sz="3600" dirty="0"/>
              <a:t>更多</a:t>
            </a:r>
            <a:r>
              <a:rPr lang="zh-CN" altLang="en-US" sz="3600" dirty="0" smtClean="0"/>
              <a:t>练习（基础）</a:t>
            </a:r>
            <a:endParaRPr lang="zh-CN" altLang="en-US" sz="3600" dirty="0"/>
          </a:p>
        </p:txBody>
      </p:sp>
      <p:sp>
        <p:nvSpPr>
          <p:cNvPr id="7" name="内容占位符 6"/>
          <p:cNvSpPr>
            <a:spLocks noGrp="1"/>
          </p:cNvSpPr>
          <p:nvPr>
            <p:ph idx="1"/>
          </p:nvPr>
        </p:nvSpPr>
        <p:spPr>
          <a:xfrm>
            <a:off x="1043608" y="1700808"/>
            <a:ext cx="7560840" cy="5157192"/>
          </a:xfrm>
        </p:spPr>
        <p:txBody>
          <a:bodyPr>
            <a:normAutofit/>
          </a:bodyPr>
          <a:lstStyle/>
          <a:p>
            <a:endParaRPr lang="en-US" altLang="zh-CN" dirty="0" smtClean="0"/>
          </a:p>
          <a:p>
            <a:r>
              <a:rPr lang="en-US" altLang="zh-CN" dirty="0" smtClean="0"/>
              <a:t>[</a:t>
            </a:r>
            <a:r>
              <a:rPr lang="en-US" altLang="zh-CN" dirty="0"/>
              <a:t>BZOJ1787]  </a:t>
            </a:r>
            <a:r>
              <a:rPr lang="zh-CN" altLang="en-US" dirty="0"/>
              <a:t>紧急集合</a:t>
            </a:r>
            <a:endParaRPr lang="en-US" altLang="zh-CN" dirty="0"/>
          </a:p>
          <a:p>
            <a:r>
              <a:rPr lang="en-US" altLang="zh-CN" dirty="0" smtClean="0"/>
              <a:t>[BZOJ1912]  </a:t>
            </a:r>
            <a:r>
              <a:rPr lang="zh-CN" altLang="en-US" dirty="0" smtClean="0"/>
              <a:t>巡逻</a:t>
            </a:r>
            <a:endParaRPr lang="en-US" altLang="zh-CN" dirty="0" smtClean="0"/>
          </a:p>
          <a:p>
            <a:r>
              <a:rPr lang="en-US" altLang="zh-CN" dirty="0" smtClean="0"/>
              <a:t>[</a:t>
            </a:r>
            <a:r>
              <a:rPr lang="en-US" altLang="zh-CN" dirty="0"/>
              <a:t>BZOJ2152]  </a:t>
            </a:r>
            <a:r>
              <a:rPr lang="zh-CN" altLang="en-US" dirty="0"/>
              <a:t>聪聪</a:t>
            </a:r>
            <a:r>
              <a:rPr lang="zh-CN" altLang="en-US" dirty="0" smtClean="0"/>
              <a:t>可可</a:t>
            </a:r>
            <a:endParaRPr lang="en-US" altLang="zh-CN" dirty="0" smtClean="0"/>
          </a:p>
          <a:p>
            <a:r>
              <a:rPr lang="en-US" altLang="zh-CN" dirty="0"/>
              <a:t>[BZOJ3252]  </a:t>
            </a:r>
            <a:r>
              <a:rPr lang="zh-CN" altLang="zh-CN" dirty="0" smtClean="0"/>
              <a:t>攻略</a:t>
            </a:r>
            <a:endParaRPr lang="zh-CN" altLang="en-US" dirty="0"/>
          </a:p>
          <a:p>
            <a:r>
              <a:rPr lang="en-US" altLang="zh-CN" dirty="0"/>
              <a:t>[BZOJ3697]  </a:t>
            </a:r>
            <a:r>
              <a:rPr lang="zh-CN" altLang="en-US" dirty="0"/>
              <a:t>采药人的路径</a:t>
            </a:r>
          </a:p>
          <a:p>
            <a:r>
              <a:rPr lang="en-US" altLang="zh-CN" dirty="0" smtClean="0"/>
              <a:t>[Codeforces685B]  Kay and Snowflake</a:t>
            </a:r>
            <a:endParaRPr lang="zh-CN" altLang="zh-CN" dirty="0" smtClean="0"/>
          </a:p>
          <a:p>
            <a:r>
              <a:rPr lang="en-US" altLang="zh-CN" dirty="0"/>
              <a:t>[Codeforces700B]  Connecting Universities</a:t>
            </a:r>
            <a:endParaRPr lang="zh-CN" altLang="zh-CN" dirty="0"/>
          </a:p>
          <a:p>
            <a:r>
              <a:rPr lang="en-US" altLang="zh-CN" dirty="0"/>
              <a:t>[Codeforces708C]  Centroids</a:t>
            </a:r>
            <a:endParaRPr lang="zh-CN" altLang="zh-CN" dirty="0"/>
          </a:p>
          <a:p>
            <a:r>
              <a:rPr lang="en-US" altLang="zh-CN" dirty="0" smtClean="0"/>
              <a:t>[</a:t>
            </a:r>
            <a:r>
              <a:rPr lang="en-US" altLang="zh-CN" dirty="0"/>
              <a:t>Codeforces715C]  Digit </a:t>
            </a:r>
            <a:r>
              <a:rPr lang="en-US" altLang="zh-CN" dirty="0" smtClean="0"/>
              <a:t>Tree</a:t>
            </a:r>
          </a:p>
          <a:p>
            <a:r>
              <a:rPr lang="en-US" altLang="zh-CN" dirty="0"/>
              <a:t>[Codeforces776F]  Sherlock's bet to Moriarty</a:t>
            </a:r>
            <a:endParaRPr lang="zh-CN" altLang="zh-CN" dirty="0"/>
          </a:p>
          <a:p>
            <a:r>
              <a:rPr lang="en-US" altLang="zh-CN" dirty="0"/>
              <a:t>[Codeforces519E]  A and B and Lecture Rooms</a:t>
            </a:r>
            <a:endParaRPr lang="zh-CN" altLang="zh-CN" dirty="0"/>
          </a:p>
          <a:p>
            <a:r>
              <a:rPr lang="en-US" altLang="zh-CN" dirty="0"/>
              <a:t>[Codeforces593D]  Happy Tree Party</a:t>
            </a:r>
            <a:endParaRPr lang="zh-CN" altLang="zh-CN" dirty="0"/>
          </a:p>
          <a:p>
            <a:pPr marL="45720" indent="0">
              <a:buNone/>
            </a:pPr>
            <a:endParaRPr lang="en-US" altLang="zh-CN" dirty="0"/>
          </a:p>
        </p:txBody>
      </p:sp>
    </p:spTree>
    <p:extLst>
      <p:ext uri="{BB962C8B-B14F-4D97-AF65-F5344CB8AC3E}">
        <p14:creationId xmlns:p14="http://schemas.microsoft.com/office/powerpoint/2010/main" val="16739848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a:t>1</a:t>
            </a:r>
            <a:r>
              <a:rPr lang="en-US" altLang="zh-CN" sz="3600" dirty="0" smtClean="0"/>
              <a:t> </a:t>
            </a:r>
            <a:r>
              <a:rPr lang="zh-CN" altLang="en-US" sz="3600" dirty="0"/>
              <a:t>更多</a:t>
            </a:r>
            <a:r>
              <a:rPr lang="zh-CN" altLang="en-US" sz="3600" dirty="0" smtClean="0"/>
              <a:t>练习（中等）</a:t>
            </a:r>
            <a:endParaRPr lang="zh-CN" altLang="en-US" sz="3600" dirty="0"/>
          </a:p>
        </p:txBody>
      </p:sp>
      <p:sp>
        <p:nvSpPr>
          <p:cNvPr id="7" name="内容占位符 6"/>
          <p:cNvSpPr>
            <a:spLocks noGrp="1"/>
          </p:cNvSpPr>
          <p:nvPr>
            <p:ph idx="1"/>
          </p:nvPr>
        </p:nvSpPr>
        <p:spPr>
          <a:xfrm>
            <a:off x="1043608" y="1700808"/>
            <a:ext cx="7560840" cy="5157192"/>
          </a:xfrm>
        </p:spPr>
        <p:txBody>
          <a:bodyPr>
            <a:normAutofit/>
          </a:bodyPr>
          <a:lstStyle/>
          <a:p>
            <a:endParaRPr lang="en-US" altLang="zh-CN" dirty="0" smtClean="0"/>
          </a:p>
          <a:p>
            <a:r>
              <a:rPr lang="en-US" altLang="zh-CN" dirty="0" smtClean="0"/>
              <a:t>[51nod1766]  </a:t>
            </a:r>
            <a:r>
              <a:rPr lang="zh-CN" altLang="en-US" dirty="0" smtClean="0"/>
              <a:t>树上最远点对</a:t>
            </a:r>
          </a:p>
          <a:p>
            <a:r>
              <a:rPr lang="en-US" altLang="zh-CN" dirty="0" smtClean="0"/>
              <a:t>[</a:t>
            </a:r>
            <a:r>
              <a:rPr lang="en-US" altLang="zh-CN" dirty="0"/>
              <a:t>51Nod1681]  </a:t>
            </a:r>
            <a:r>
              <a:rPr lang="zh-CN" altLang="en-US" dirty="0"/>
              <a:t>公共</a:t>
            </a:r>
            <a:r>
              <a:rPr lang="zh-CN" altLang="en-US" dirty="0" smtClean="0"/>
              <a:t>祖先</a:t>
            </a:r>
            <a:endParaRPr lang="en-US" altLang="zh-CN" dirty="0" smtClean="0"/>
          </a:p>
          <a:p>
            <a:r>
              <a:rPr lang="en-US" altLang="zh-CN" dirty="0" smtClean="0"/>
              <a:t>[</a:t>
            </a:r>
            <a:r>
              <a:rPr lang="en-US" altLang="zh-CN" dirty="0"/>
              <a:t>Codeforces741D]  </a:t>
            </a:r>
            <a:r>
              <a:rPr lang="en-US" altLang="zh-CN" dirty="0" err="1" smtClean="0"/>
              <a:t>Arpa’s</a:t>
            </a:r>
            <a:r>
              <a:rPr lang="en-US" altLang="zh-CN" dirty="0" smtClean="0"/>
              <a:t> </a:t>
            </a:r>
            <a:r>
              <a:rPr lang="en-US" altLang="zh-CN" dirty="0"/>
              <a:t>letter-marked tree and </a:t>
            </a:r>
            <a:r>
              <a:rPr lang="en-US" altLang="zh-CN" dirty="0" err="1" smtClean="0"/>
              <a:t>Mehrdad’s</a:t>
            </a:r>
            <a:r>
              <a:rPr lang="en-US" altLang="zh-CN" dirty="0" smtClean="0"/>
              <a:t> </a:t>
            </a:r>
            <a:r>
              <a:rPr lang="en-US" altLang="zh-CN" dirty="0" err="1"/>
              <a:t>Dokhtar-kosh</a:t>
            </a:r>
            <a:r>
              <a:rPr lang="en-US" altLang="zh-CN" dirty="0"/>
              <a:t> </a:t>
            </a:r>
            <a:r>
              <a:rPr lang="en-US" altLang="zh-CN" dirty="0" smtClean="0"/>
              <a:t>paths</a:t>
            </a:r>
          </a:p>
          <a:p>
            <a:r>
              <a:rPr lang="en-US" altLang="zh-CN" dirty="0"/>
              <a:t>[Codeforces633G]  </a:t>
            </a:r>
            <a:r>
              <a:rPr lang="en-US" altLang="zh-CN" dirty="0" err="1"/>
              <a:t>Yash</a:t>
            </a:r>
            <a:r>
              <a:rPr lang="en-US" altLang="zh-CN" dirty="0"/>
              <a:t> And </a:t>
            </a:r>
            <a:r>
              <a:rPr lang="en-US" altLang="zh-CN" dirty="0" smtClean="0"/>
              <a:t>Trees</a:t>
            </a:r>
            <a:endParaRPr lang="zh-CN" altLang="zh-CN" dirty="0"/>
          </a:p>
          <a:p>
            <a:r>
              <a:rPr lang="en-US" altLang="zh-CN" dirty="0"/>
              <a:t>[Codeforces639F]  Bear and Chemistry</a:t>
            </a:r>
            <a:endParaRPr lang="zh-CN" altLang="zh-CN" dirty="0"/>
          </a:p>
          <a:p>
            <a:r>
              <a:rPr lang="en-US" altLang="zh-CN" dirty="0" smtClean="0"/>
              <a:t>[</a:t>
            </a:r>
            <a:r>
              <a:rPr lang="en-US" altLang="zh-CN" dirty="0"/>
              <a:t>Codeforces562A</a:t>
            </a:r>
            <a:r>
              <a:rPr lang="en-US" altLang="zh-CN" dirty="0" smtClean="0"/>
              <a:t>]  </a:t>
            </a:r>
            <a:r>
              <a:rPr lang="en-US" altLang="zh-CN" dirty="0"/>
              <a:t>Logistical </a:t>
            </a:r>
            <a:r>
              <a:rPr lang="en-US" altLang="zh-CN" dirty="0" smtClean="0"/>
              <a:t>Questions</a:t>
            </a:r>
          </a:p>
          <a:p>
            <a:endParaRPr lang="en-US" altLang="zh-CN" dirty="0"/>
          </a:p>
        </p:txBody>
      </p:sp>
    </p:spTree>
    <p:extLst>
      <p:ext uri="{BB962C8B-B14F-4D97-AF65-F5344CB8AC3E}">
        <p14:creationId xmlns:p14="http://schemas.microsoft.com/office/powerpoint/2010/main" val="10499561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43608" y="1628800"/>
            <a:ext cx="8100392" cy="2595025"/>
          </a:xfrm>
        </p:spPr>
        <p:txBody>
          <a:bodyPr>
            <a:normAutofit/>
          </a:bodyPr>
          <a:lstStyle/>
          <a:p>
            <a:r>
              <a:rPr lang="en-US" altLang="zh-CN" sz="6600" dirty="0" smtClean="0"/>
              <a:t>2 </a:t>
            </a:r>
            <a:r>
              <a:rPr lang="zh-CN" altLang="en-US" sz="6600" dirty="0" smtClean="0"/>
              <a:t>树上信息的维护</a:t>
            </a:r>
            <a:endParaRPr lang="zh-CN" altLang="en-US" sz="6600" dirty="0"/>
          </a:p>
        </p:txBody>
      </p:sp>
    </p:spTree>
    <p:extLst>
      <p:ext uri="{BB962C8B-B14F-4D97-AF65-F5344CB8AC3E}">
        <p14:creationId xmlns:p14="http://schemas.microsoft.com/office/powerpoint/2010/main" val="37823105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899592" y="980728"/>
            <a:ext cx="7315200" cy="1154097"/>
          </a:xfrm>
        </p:spPr>
        <p:txBody>
          <a:bodyPr/>
          <a:lstStyle/>
          <a:p>
            <a:r>
              <a:rPr lang="zh-CN" altLang="en-US" dirty="0" smtClean="0"/>
              <a:t>目录</a:t>
            </a:r>
            <a:endParaRPr lang="zh-CN" altLang="en-US" dirty="0"/>
          </a:p>
        </p:txBody>
      </p:sp>
      <p:sp>
        <p:nvSpPr>
          <p:cNvPr id="7" name="内容占位符 6"/>
          <p:cNvSpPr>
            <a:spLocks noGrp="1"/>
          </p:cNvSpPr>
          <p:nvPr>
            <p:ph idx="1"/>
          </p:nvPr>
        </p:nvSpPr>
        <p:spPr>
          <a:xfrm>
            <a:off x="1361256" y="1916832"/>
            <a:ext cx="7315200" cy="4176464"/>
          </a:xfrm>
        </p:spPr>
        <p:txBody>
          <a:bodyPr>
            <a:normAutofit/>
          </a:bodyPr>
          <a:lstStyle/>
          <a:p>
            <a:pPr marL="45720" indent="0">
              <a:buNone/>
            </a:pPr>
            <a:endParaRPr lang="en-US" altLang="zh-CN" dirty="0" smtClean="0"/>
          </a:p>
          <a:p>
            <a:r>
              <a:rPr lang="en-US" altLang="zh-CN" sz="2800" dirty="0" smtClean="0"/>
              <a:t>2.1 </a:t>
            </a:r>
            <a:r>
              <a:rPr lang="zh-CN" altLang="en-US" sz="2800" dirty="0" smtClean="0"/>
              <a:t>倍增法</a:t>
            </a:r>
            <a:endParaRPr lang="en-US" altLang="zh-CN" sz="2800" dirty="0" smtClean="0"/>
          </a:p>
          <a:p>
            <a:r>
              <a:rPr lang="en-US" altLang="zh-CN" sz="2800" dirty="0" smtClean="0"/>
              <a:t>2.2 </a:t>
            </a:r>
            <a:r>
              <a:rPr lang="zh-CN" altLang="en-US" sz="2800" dirty="0" smtClean="0"/>
              <a:t>差分法</a:t>
            </a:r>
            <a:endParaRPr lang="en-US" altLang="zh-CN" sz="2800" dirty="0" smtClean="0"/>
          </a:p>
          <a:p>
            <a:r>
              <a:rPr lang="en-US" altLang="zh-CN" sz="2800" dirty="0" smtClean="0"/>
              <a:t>2.3 DFS</a:t>
            </a:r>
            <a:r>
              <a:rPr lang="zh-CN" altLang="en-US" sz="2800" dirty="0" smtClean="0"/>
              <a:t>序</a:t>
            </a:r>
            <a:endParaRPr lang="en-US" altLang="zh-CN" sz="2800" dirty="0" smtClean="0"/>
          </a:p>
          <a:p>
            <a:r>
              <a:rPr lang="en-US" altLang="zh-CN" sz="2800" dirty="0" smtClean="0"/>
              <a:t>2.4 </a:t>
            </a:r>
            <a:r>
              <a:rPr lang="zh-CN" altLang="en-US" sz="2800" dirty="0" smtClean="0"/>
              <a:t>重链剖分</a:t>
            </a:r>
            <a:endParaRPr lang="en-US" altLang="zh-CN" sz="2800" dirty="0" smtClean="0"/>
          </a:p>
          <a:p>
            <a:r>
              <a:rPr lang="en-US" altLang="zh-CN" sz="2800" dirty="0" smtClean="0"/>
              <a:t>2.5 </a:t>
            </a:r>
            <a:r>
              <a:rPr lang="zh-CN" altLang="en-US" sz="2800" dirty="0" smtClean="0"/>
              <a:t>动态树</a:t>
            </a:r>
            <a:endParaRPr lang="en-US" altLang="zh-CN" sz="2800" dirty="0" smtClean="0"/>
          </a:p>
          <a:p>
            <a:r>
              <a:rPr lang="en-US" altLang="zh-CN" sz="2800" dirty="0" smtClean="0"/>
              <a:t>2.6 </a:t>
            </a:r>
            <a:r>
              <a:rPr lang="zh-CN" altLang="en-US" sz="2800" dirty="0"/>
              <a:t>点</a:t>
            </a:r>
            <a:r>
              <a:rPr lang="zh-CN" altLang="en-US" sz="2800" dirty="0" smtClean="0"/>
              <a:t>分树</a:t>
            </a:r>
            <a:endParaRPr lang="en-US" altLang="zh-CN" sz="2800" dirty="0" smtClean="0"/>
          </a:p>
          <a:p>
            <a:r>
              <a:rPr lang="en-US" altLang="zh-CN" sz="2800" dirty="0" smtClean="0"/>
              <a:t>2.7 </a:t>
            </a:r>
            <a:r>
              <a:rPr lang="zh-CN" altLang="en-US" sz="2800" dirty="0" smtClean="0"/>
              <a:t>树上莫队</a:t>
            </a:r>
            <a:endParaRPr lang="en-US" altLang="zh-CN" sz="2800" dirty="0" smtClean="0"/>
          </a:p>
        </p:txBody>
      </p:sp>
    </p:spTree>
    <p:extLst>
      <p:ext uri="{BB962C8B-B14F-4D97-AF65-F5344CB8AC3E}">
        <p14:creationId xmlns:p14="http://schemas.microsoft.com/office/powerpoint/2010/main" val="40925560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43608" y="1628800"/>
            <a:ext cx="7315200" cy="2595025"/>
          </a:xfrm>
        </p:spPr>
        <p:txBody>
          <a:bodyPr>
            <a:normAutofit/>
          </a:bodyPr>
          <a:lstStyle/>
          <a:p>
            <a:r>
              <a:rPr lang="en-US" altLang="zh-CN" sz="5400" dirty="0" smtClean="0"/>
              <a:t>2.1 </a:t>
            </a:r>
            <a:r>
              <a:rPr lang="zh-CN" altLang="en-US" sz="5400" dirty="0" smtClean="0"/>
              <a:t>倍增法</a:t>
            </a:r>
            <a:endParaRPr lang="zh-CN" altLang="en-US" sz="5400" dirty="0"/>
          </a:p>
        </p:txBody>
      </p:sp>
    </p:spTree>
    <p:extLst>
      <p:ext uri="{BB962C8B-B14F-4D97-AF65-F5344CB8AC3E}">
        <p14:creationId xmlns:p14="http://schemas.microsoft.com/office/powerpoint/2010/main" val="27563492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2.1.1 </a:t>
            </a:r>
            <a:r>
              <a:rPr lang="zh-CN" altLang="en-US" sz="3600" dirty="0"/>
              <a:t>方法</a:t>
            </a:r>
            <a:r>
              <a:rPr lang="zh-CN" altLang="en-US" sz="3600" dirty="0" smtClean="0"/>
              <a:t>概述</a:t>
            </a:r>
            <a:endParaRPr lang="zh-CN" altLang="en-US" sz="3600" dirty="0"/>
          </a:p>
        </p:txBody>
      </p:sp>
      <p:sp>
        <p:nvSpPr>
          <p:cNvPr id="7" name="内容占位符 6"/>
          <p:cNvSpPr>
            <a:spLocks noGrp="1"/>
          </p:cNvSpPr>
          <p:nvPr>
            <p:ph idx="1"/>
          </p:nvPr>
        </p:nvSpPr>
        <p:spPr>
          <a:xfrm>
            <a:off x="1043608" y="1700808"/>
            <a:ext cx="7315200" cy="5157192"/>
          </a:xfrm>
        </p:spPr>
        <p:txBody>
          <a:bodyPr>
            <a:normAutofit/>
          </a:bodyPr>
          <a:lstStyle/>
          <a:p>
            <a:endParaRPr lang="en-US" altLang="zh-CN" dirty="0" smtClean="0"/>
          </a:p>
          <a:p>
            <a:r>
              <a:rPr lang="zh-CN" altLang="en-US" dirty="0" smtClean="0"/>
              <a:t>倍增法的一般思路是在每个点上开一个长度为</a:t>
            </a:r>
            <a:r>
              <a:rPr lang="en-US" altLang="zh-CN" dirty="0" smtClean="0"/>
              <a:t>log N</a:t>
            </a:r>
            <a:r>
              <a:rPr lang="zh-CN" altLang="en-US" dirty="0" smtClean="0"/>
              <a:t>的数组，第</a:t>
            </a:r>
            <a:r>
              <a:rPr lang="en-US" altLang="zh-CN" dirty="0" smtClean="0"/>
              <a:t>i</a:t>
            </a:r>
            <a:r>
              <a:rPr lang="zh-CN" altLang="en-US" dirty="0" smtClean="0"/>
              <a:t>个元素维护该点出发到该点的</a:t>
            </a:r>
            <a:r>
              <a:rPr lang="en-US" altLang="zh-CN" dirty="0" smtClean="0"/>
              <a:t>2^i</a:t>
            </a:r>
            <a:r>
              <a:rPr lang="zh-CN" altLang="en-US" dirty="0" smtClean="0"/>
              <a:t>倍祖先的链上信息。查询时把链</a:t>
            </a:r>
            <a:r>
              <a:rPr lang="en-US" altLang="zh-CN" dirty="0" smtClean="0"/>
              <a:t>&lt;u, v&gt;</a:t>
            </a:r>
            <a:r>
              <a:rPr lang="zh-CN" altLang="en-US" dirty="0" smtClean="0"/>
              <a:t>拆成</a:t>
            </a:r>
            <a:r>
              <a:rPr lang="en-US" altLang="zh-CN" dirty="0" smtClean="0"/>
              <a:t>&lt;u, LCA&gt;</a:t>
            </a:r>
            <a:r>
              <a:rPr lang="zh-CN" altLang="en-US" dirty="0" smtClean="0"/>
              <a:t>和</a:t>
            </a:r>
            <a:r>
              <a:rPr lang="en-US" altLang="zh-CN" dirty="0" smtClean="0"/>
              <a:t>&lt;LCA, v&gt;</a:t>
            </a:r>
            <a:r>
              <a:rPr lang="zh-CN" altLang="en-US" dirty="0" smtClean="0"/>
              <a:t>两部分，分别从</a:t>
            </a:r>
            <a:r>
              <a:rPr lang="en-US" altLang="zh-CN" dirty="0" smtClean="0"/>
              <a:t>u</a:t>
            </a:r>
            <a:r>
              <a:rPr lang="zh-CN" altLang="en-US" dirty="0" smtClean="0"/>
              <a:t>和</a:t>
            </a:r>
            <a:r>
              <a:rPr lang="en-US" altLang="zh-CN" dirty="0" smtClean="0"/>
              <a:t>v</a:t>
            </a:r>
            <a:r>
              <a:rPr lang="zh-CN" altLang="en-US" dirty="0" smtClean="0"/>
              <a:t>出发向上跳跃。</a:t>
            </a:r>
            <a:endParaRPr lang="en-US" altLang="zh-CN" dirty="0" smtClean="0"/>
          </a:p>
        </p:txBody>
      </p:sp>
    </p:spTree>
    <p:extLst>
      <p:ext uri="{BB962C8B-B14F-4D97-AF65-F5344CB8AC3E}">
        <p14:creationId xmlns:p14="http://schemas.microsoft.com/office/powerpoint/2010/main" val="30649845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2.1.1 </a:t>
            </a:r>
            <a:r>
              <a:rPr lang="zh-CN" altLang="en-US" sz="3600" dirty="0"/>
              <a:t>方法</a:t>
            </a:r>
            <a:r>
              <a:rPr lang="zh-CN" altLang="en-US" sz="3600" dirty="0" smtClean="0"/>
              <a:t>概述</a:t>
            </a:r>
            <a:endParaRPr lang="zh-CN" altLang="en-US" sz="3600" dirty="0"/>
          </a:p>
        </p:txBody>
      </p:sp>
      <p:sp>
        <p:nvSpPr>
          <p:cNvPr id="7" name="内容占位符 6"/>
          <p:cNvSpPr>
            <a:spLocks noGrp="1"/>
          </p:cNvSpPr>
          <p:nvPr>
            <p:ph idx="1"/>
          </p:nvPr>
        </p:nvSpPr>
        <p:spPr>
          <a:xfrm>
            <a:off x="1043608" y="1700808"/>
            <a:ext cx="7315200" cy="5157192"/>
          </a:xfrm>
        </p:spPr>
        <p:txBody>
          <a:bodyPr>
            <a:normAutofit/>
          </a:bodyPr>
          <a:lstStyle/>
          <a:p>
            <a:endParaRPr lang="en-US" altLang="zh-CN" dirty="0" smtClean="0"/>
          </a:p>
          <a:p>
            <a:r>
              <a:rPr lang="zh-CN" altLang="en-US" dirty="0" smtClean="0"/>
              <a:t>倍增法的一般思路是在每个点上开一个长度为</a:t>
            </a:r>
            <a:r>
              <a:rPr lang="en-US" altLang="zh-CN" dirty="0" smtClean="0"/>
              <a:t>log N</a:t>
            </a:r>
            <a:r>
              <a:rPr lang="zh-CN" altLang="en-US" dirty="0" smtClean="0"/>
              <a:t>的数组，第</a:t>
            </a:r>
            <a:r>
              <a:rPr lang="en-US" altLang="zh-CN" dirty="0" smtClean="0"/>
              <a:t>i</a:t>
            </a:r>
            <a:r>
              <a:rPr lang="zh-CN" altLang="en-US" dirty="0" smtClean="0"/>
              <a:t>个元素维护该点出发到该点的</a:t>
            </a:r>
            <a:r>
              <a:rPr lang="en-US" altLang="zh-CN" dirty="0" smtClean="0"/>
              <a:t>2^i</a:t>
            </a:r>
            <a:r>
              <a:rPr lang="zh-CN" altLang="en-US" dirty="0" smtClean="0"/>
              <a:t>倍祖先的链上信息</a:t>
            </a:r>
            <a:r>
              <a:rPr lang="zh-CN" altLang="en-US" dirty="0"/>
              <a:t>。查询时把链</a:t>
            </a:r>
            <a:r>
              <a:rPr lang="en-US" altLang="zh-CN" dirty="0"/>
              <a:t>&lt;u, v&gt;</a:t>
            </a:r>
            <a:r>
              <a:rPr lang="zh-CN" altLang="en-US" dirty="0"/>
              <a:t>拆成</a:t>
            </a:r>
            <a:r>
              <a:rPr lang="en-US" altLang="zh-CN" dirty="0"/>
              <a:t>&lt;u, LCA&gt;</a:t>
            </a:r>
            <a:r>
              <a:rPr lang="zh-CN" altLang="en-US" dirty="0"/>
              <a:t>和</a:t>
            </a:r>
            <a:r>
              <a:rPr lang="en-US" altLang="zh-CN" dirty="0"/>
              <a:t>&lt;LCA, v&gt;</a:t>
            </a:r>
            <a:r>
              <a:rPr lang="zh-CN" altLang="en-US" dirty="0"/>
              <a:t>两部分，分别从</a:t>
            </a:r>
            <a:r>
              <a:rPr lang="en-US" altLang="zh-CN" dirty="0"/>
              <a:t>u</a:t>
            </a:r>
            <a:r>
              <a:rPr lang="zh-CN" altLang="en-US" dirty="0"/>
              <a:t>和</a:t>
            </a:r>
            <a:r>
              <a:rPr lang="en-US" altLang="zh-CN" dirty="0"/>
              <a:t>v</a:t>
            </a:r>
            <a:r>
              <a:rPr lang="zh-CN" altLang="en-US" dirty="0"/>
              <a:t>出发向上跳跃</a:t>
            </a:r>
            <a:r>
              <a:rPr lang="zh-CN" altLang="en-US" dirty="0" smtClean="0"/>
              <a:t>。</a:t>
            </a:r>
            <a:endParaRPr lang="en-US" altLang="zh-CN" dirty="0" smtClean="0"/>
          </a:p>
          <a:p>
            <a:endParaRPr lang="en-US" altLang="zh-CN" dirty="0"/>
          </a:p>
          <a:p>
            <a:r>
              <a:rPr lang="zh-CN" altLang="en-US" dirty="0" smtClean="0"/>
              <a:t>倍增法使用的一般条件：</a:t>
            </a:r>
            <a:endParaRPr lang="en-US" altLang="zh-CN" dirty="0" smtClean="0"/>
          </a:p>
          <a:p>
            <a:r>
              <a:rPr lang="en-US" altLang="zh-CN" dirty="0" smtClean="0"/>
              <a:t>1</a:t>
            </a:r>
            <a:r>
              <a:rPr lang="zh-CN" altLang="en-US" dirty="0" smtClean="0"/>
              <a:t>、修改操作很少或没有</a:t>
            </a:r>
            <a:endParaRPr lang="en-US" altLang="zh-CN" dirty="0" smtClean="0"/>
          </a:p>
          <a:p>
            <a:r>
              <a:rPr lang="en-US" altLang="zh-CN" dirty="0" smtClean="0"/>
              <a:t>2</a:t>
            </a:r>
            <a:r>
              <a:rPr lang="zh-CN" altLang="en-US" dirty="0" smtClean="0"/>
              <a:t>、信息可合并</a:t>
            </a:r>
            <a:endParaRPr lang="en-US" altLang="zh-CN" dirty="0" smtClean="0"/>
          </a:p>
        </p:txBody>
      </p:sp>
    </p:spTree>
    <p:extLst>
      <p:ext uri="{BB962C8B-B14F-4D97-AF65-F5344CB8AC3E}">
        <p14:creationId xmlns:p14="http://schemas.microsoft.com/office/powerpoint/2010/main" val="10593987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2.1.2 </a:t>
            </a:r>
            <a:r>
              <a:rPr lang="zh-CN" altLang="en-US" sz="3600" dirty="0" smtClean="0"/>
              <a:t>例题选讲</a:t>
            </a:r>
            <a:endParaRPr lang="zh-CN" altLang="en-US" sz="3600" dirty="0"/>
          </a:p>
        </p:txBody>
      </p:sp>
      <p:sp>
        <p:nvSpPr>
          <p:cNvPr id="7" name="内容占位符 6"/>
          <p:cNvSpPr>
            <a:spLocks noGrp="1"/>
          </p:cNvSpPr>
          <p:nvPr>
            <p:ph idx="1"/>
          </p:nvPr>
        </p:nvSpPr>
        <p:spPr>
          <a:xfrm>
            <a:off x="1043608" y="1700808"/>
            <a:ext cx="7560840" cy="5157192"/>
          </a:xfrm>
        </p:spPr>
        <p:txBody>
          <a:bodyPr>
            <a:normAutofit/>
          </a:bodyPr>
          <a:lstStyle/>
          <a:p>
            <a:endParaRPr lang="en-US" altLang="zh-CN" dirty="0" smtClean="0"/>
          </a:p>
          <a:p>
            <a:r>
              <a:rPr lang="en-US" altLang="zh-CN" dirty="0"/>
              <a:t>[</a:t>
            </a:r>
            <a:r>
              <a:rPr lang="en-US" altLang="zh-CN" dirty="0" err="1"/>
              <a:t>Codeforces</a:t>
            </a:r>
            <a:r>
              <a:rPr lang="en-US" altLang="zh-CN" dirty="0"/>
              <a:t> 609E]  Minimum spanning tree for each edge</a:t>
            </a:r>
            <a:endParaRPr lang="zh-CN" altLang="zh-CN" dirty="0"/>
          </a:p>
          <a:p>
            <a:r>
              <a:rPr lang="zh-CN" altLang="zh-CN" dirty="0"/>
              <a:t>题意：</a:t>
            </a:r>
          </a:p>
          <a:p>
            <a:r>
              <a:rPr lang="zh-CN" altLang="zh-CN" dirty="0"/>
              <a:t>给出一</a:t>
            </a:r>
            <a:r>
              <a:rPr lang="zh-CN" altLang="zh-CN" dirty="0" smtClean="0"/>
              <a:t>张</a:t>
            </a:r>
            <a:r>
              <a:rPr lang="en-US" altLang="zh-CN" dirty="0" smtClean="0"/>
              <a:t>N</a:t>
            </a:r>
            <a:r>
              <a:rPr lang="zh-CN" altLang="en-US" dirty="0" smtClean="0"/>
              <a:t>个点</a:t>
            </a:r>
            <a:r>
              <a:rPr lang="en-US" altLang="zh-CN" dirty="0" smtClean="0"/>
              <a:t>M</a:t>
            </a:r>
            <a:r>
              <a:rPr lang="zh-CN" altLang="en-US" dirty="0" smtClean="0"/>
              <a:t>条边</a:t>
            </a:r>
            <a:r>
              <a:rPr lang="zh-CN" altLang="zh-CN" dirty="0" smtClean="0"/>
              <a:t>无向图</a:t>
            </a:r>
            <a:r>
              <a:rPr lang="zh-CN" altLang="zh-CN" dirty="0"/>
              <a:t>，依次强制每一条边在生成树上，要求生成树的边权和</a:t>
            </a:r>
            <a:r>
              <a:rPr lang="zh-CN" altLang="zh-CN" dirty="0" smtClean="0"/>
              <a:t>最小</a:t>
            </a:r>
            <a:r>
              <a:rPr lang="zh-CN" altLang="en-US" dirty="0" smtClean="0"/>
              <a:t>，输出边权和</a:t>
            </a:r>
            <a:r>
              <a:rPr lang="zh-CN" altLang="zh-CN" dirty="0" smtClean="0"/>
              <a:t>。</a:t>
            </a:r>
            <a:endParaRPr lang="en-US" altLang="zh-CN" dirty="0" smtClean="0"/>
          </a:p>
          <a:p>
            <a:r>
              <a:rPr lang="en-US" altLang="zh-CN" dirty="0" smtClean="0"/>
              <a:t>N, M</a:t>
            </a:r>
            <a:r>
              <a:rPr lang="zh-CN" altLang="en-US" dirty="0" smtClean="0"/>
              <a:t>≤</a:t>
            </a:r>
            <a:r>
              <a:rPr lang="en-US" altLang="zh-CN" dirty="0" smtClean="0"/>
              <a:t>200000</a:t>
            </a:r>
          </a:p>
        </p:txBody>
      </p:sp>
    </p:spTree>
    <p:extLst>
      <p:ext uri="{BB962C8B-B14F-4D97-AF65-F5344CB8AC3E}">
        <p14:creationId xmlns:p14="http://schemas.microsoft.com/office/powerpoint/2010/main" val="22164244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899592" y="980728"/>
            <a:ext cx="7315200" cy="1154097"/>
          </a:xfrm>
        </p:spPr>
        <p:txBody>
          <a:bodyPr/>
          <a:lstStyle/>
          <a:p>
            <a:r>
              <a:rPr lang="zh-CN" altLang="en-US" dirty="0" smtClean="0"/>
              <a:t>目录</a:t>
            </a:r>
            <a:endParaRPr lang="zh-CN" altLang="en-US" dirty="0"/>
          </a:p>
        </p:txBody>
      </p:sp>
      <p:sp>
        <p:nvSpPr>
          <p:cNvPr id="7" name="内容占位符 6"/>
          <p:cNvSpPr>
            <a:spLocks noGrp="1"/>
          </p:cNvSpPr>
          <p:nvPr>
            <p:ph idx="1"/>
          </p:nvPr>
        </p:nvSpPr>
        <p:spPr>
          <a:xfrm>
            <a:off x="1361256" y="1916832"/>
            <a:ext cx="7315200" cy="4176464"/>
          </a:xfrm>
        </p:spPr>
        <p:txBody>
          <a:bodyPr>
            <a:normAutofit/>
          </a:bodyPr>
          <a:lstStyle/>
          <a:p>
            <a:pPr marL="45720" indent="0">
              <a:buNone/>
            </a:pPr>
            <a:endParaRPr lang="en-US" altLang="zh-CN" dirty="0" smtClean="0"/>
          </a:p>
          <a:p>
            <a:r>
              <a:rPr lang="en-US" altLang="zh-CN" sz="2800" dirty="0"/>
              <a:t>1</a:t>
            </a:r>
            <a:r>
              <a:rPr lang="en-US" altLang="zh-CN" sz="2800" dirty="0" smtClean="0"/>
              <a:t>.1 </a:t>
            </a:r>
            <a:r>
              <a:rPr lang="zh-CN" altLang="en-US" sz="2800" dirty="0" smtClean="0"/>
              <a:t>基本性质</a:t>
            </a:r>
            <a:endParaRPr lang="en-US" altLang="zh-CN" sz="2800" dirty="0" smtClean="0"/>
          </a:p>
          <a:p>
            <a:r>
              <a:rPr lang="en-US" altLang="zh-CN" sz="2800" dirty="0"/>
              <a:t>1</a:t>
            </a:r>
            <a:r>
              <a:rPr lang="en-US" altLang="zh-CN" sz="2800" dirty="0" smtClean="0"/>
              <a:t>.2 </a:t>
            </a:r>
            <a:r>
              <a:rPr lang="zh-CN" altLang="en-US" sz="2800" dirty="0" smtClean="0"/>
              <a:t>重心</a:t>
            </a:r>
            <a:endParaRPr lang="en-US" altLang="zh-CN" sz="2800" dirty="0" smtClean="0"/>
          </a:p>
          <a:p>
            <a:r>
              <a:rPr lang="en-US" altLang="zh-CN" sz="2800" dirty="0" smtClean="0"/>
              <a:t>*1.2 </a:t>
            </a:r>
            <a:r>
              <a:rPr lang="zh-CN" altLang="en-US" sz="2800" dirty="0" smtClean="0"/>
              <a:t>点分治</a:t>
            </a:r>
            <a:r>
              <a:rPr lang="en-US" altLang="zh-CN" sz="2800" dirty="0" smtClean="0"/>
              <a:t> </a:t>
            </a:r>
          </a:p>
          <a:p>
            <a:r>
              <a:rPr lang="en-US" altLang="zh-CN" sz="2800" dirty="0"/>
              <a:t>1</a:t>
            </a:r>
            <a:r>
              <a:rPr lang="en-US" altLang="zh-CN" sz="2800" dirty="0" smtClean="0"/>
              <a:t>.3 </a:t>
            </a:r>
            <a:r>
              <a:rPr lang="zh-CN" altLang="en-US" sz="2800" dirty="0" smtClean="0"/>
              <a:t>最长链</a:t>
            </a:r>
            <a:endParaRPr lang="en-US" altLang="zh-CN" sz="2800" dirty="0" smtClean="0"/>
          </a:p>
          <a:p>
            <a:r>
              <a:rPr lang="en-US" altLang="zh-CN" sz="2800" dirty="0"/>
              <a:t>1</a:t>
            </a:r>
            <a:r>
              <a:rPr lang="en-US" altLang="zh-CN" sz="2800" dirty="0" smtClean="0"/>
              <a:t>.4 </a:t>
            </a:r>
            <a:r>
              <a:rPr lang="zh-CN" altLang="en-US" sz="2800" dirty="0" smtClean="0"/>
              <a:t>最近公共祖先</a:t>
            </a:r>
            <a:endParaRPr lang="en-US" altLang="zh-CN" sz="2800" dirty="0" smtClean="0"/>
          </a:p>
          <a:p>
            <a:r>
              <a:rPr lang="en-US" altLang="zh-CN" sz="2800" dirty="0" smtClean="0"/>
              <a:t>*1.4 </a:t>
            </a:r>
            <a:r>
              <a:rPr lang="zh-CN" altLang="en-US" sz="2800" dirty="0" smtClean="0"/>
              <a:t>虚树</a:t>
            </a:r>
            <a:endParaRPr lang="en-US" altLang="zh-CN" sz="2800" dirty="0" smtClean="0"/>
          </a:p>
        </p:txBody>
      </p:sp>
    </p:spTree>
    <p:extLst>
      <p:ext uri="{BB962C8B-B14F-4D97-AF65-F5344CB8AC3E}">
        <p14:creationId xmlns:p14="http://schemas.microsoft.com/office/powerpoint/2010/main" val="28010907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43608" y="1628800"/>
            <a:ext cx="7315200" cy="2595025"/>
          </a:xfrm>
        </p:spPr>
        <p:txBody>
          <a:bodyPr>
            <a:normAutofit/>
          </a:bodyPr>
          <a:lstStyle/>
          <a:p>
            <a:r>
              <a:rPr lang="en-US" altLang="zh-CN" sz="5400" dirty="0" smtClean="0"/>
              <a:t>2.2 </a:t>
            </a:r>
            <a:r>
              <a:rPr lang="zh-CN" altLang="en-US" sz="5400" dirty="0"/>
              <a:t>差分</a:t>
            </a:r>
            <a:r>
              <a:rPr lang="zh-CN" altLang="en-US" sz="5400" dirty="0" smtClean="0"/>
              <a:t>法</a:t>
            </a:r>
            <a:endParaRPr lang="zh-CN" altLang="en-US" sz="5400" dirty="0"/>
          </a:p>
        </p:txBody>
      </p:sp>
    </p:spTree>
    <p:extLst>
      <p:ext uri="{BB962C8B-B14F-4D97-AF65-F5344CB8AC3E}">
        <p14:creationId xmlns:p14="http://schemas.microsoft.com/office/powerpoint/2010/main" val="19760079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2.2.1 </a:t>
            </a:r>
            <a:r>
              <a:rPr lang="zh-CN" altLang="en-US" sz="3600" dirty="0" smtClean="0"/>
              <a:t>方法概述</a:t>
            </a:r>
            <a:endParaRPr lang="zh-CN" altLang="en-US" sz="3600" dirty="0"/>
          </a:p>
        </p:txBody>
      </p:sp>
      <p:sp>
        <p:nvSpPr>
          <p:cNvPr id="7" name="内容占位符 6"/>
          <p:cNvSpPr>
            <a:spLocks noGrp="1"/>
          </p:cNvSpPr>
          <p:nvPr>
            <p:ph idx="1"/>
          </p:nvPr>
        </p:nvSpPr>
        <p:spPr>
          <a:xfrm>
            <a:off x="1043608" y="1700808"/>
            <a:ext cx="7315200" cy="5157192"/>
          </a:xfrm>
        </p:spPr>
        <p:txBody>
          <a:bodyPr>
            <a:normAutofit/>
          </a:bodyPr>
          <a:lstStyle/>
          <a:p>
            <a:endParaRPr lang="en-US" altLang="zh-CN" dirty="0" smtClean="0"/>
          </a:p>
          <a:p>
            <a:r>
              <a:rPr lang="zh-CN" altLang="en-US" dirty="0" smtClean="0"/>
              <a:t>树上差分的一般步骤是把链</a:t>
            </a:r>
            <a:r>
              <a:rPr lang="en-US" altLang="zh-CN" dirty="0" smtClean="0"/>
              <a:t>&lt;u, v&gt;</a:t>
            </a:r>
            <a:r>
              <a:rPr lang="zh-CN" altLang="en-US" dirty="0" smtClean="0"/>
              <a:t>拆成</a:t>
            </a:r>
            <a:r>
              <a:rPr lang="en-US" altLang="zh-CN" dirty="0" smtClean="0"/>
              <a:t>&lt;u, LCA&gt;</a:t>
            </a:r>
            <a:r>
              <a:rPr lang="zh-CN" altLang="en-US" dirty="0" smtClean="0"/>
              <a:t>和</a:t>
            </a:r>
            <a:r>
              <a:rPr lang="en-US" altLang="zh-CN" dirty="0" smtClean="0"/>
              <a:t>&lt;LCA, v&gt;</a:t>
            </a:r>
            <a:r>
              <a:rPr lang="zh-CN" altLang="en-US" dirty="0" smtClean="0"/>
              <a:t>两部分，每部分分别在两端打上标记，最后把全树</a:t>
            </a:r>
            <a:r>
              <a:rPr lang="en-US" altLang="zh-CN" dirty="0" smtClean="0"/>
              <a:t>DFS</a:t>
            </a:r>
            <a:r>
              <a:rPr lang="zh-CN" altLang="en-US" dirty="0" smtClean="0"/>
              <a:t>一遍，回溯时统计答案。</a:t>
            </a:r>
            <a:endParaRPr lang="en-US" altLang="zh-CN" dirty="0" smtClean="0"/>
          </a:p>
        </p:txBody>
      </p:sp>
    </p:spTree>
    <p:extLst>
      <p:ext uri="{BB962C8B-B14F-4D97-AF65-F5344CB8AC3E}">
        <p14:creationId xmlns:p14="http://schemas.microsoft.com/office/powerpoint/2010/main" val="38125693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2.2.1 </a:t>
            </a:r>
            <a:r>
              <a:rPr lang="zh-CN" altLang="en-US" sz="3600" dirty="0" smtClean="0"/>
              <a:t>方法概述</a:t>
            </a:r>
            <a:endParaRPr lang="zh-CN" altLang="en-US" sz="3600" dirty="0"/>
          </a:p>
        </p:txBody>
      </p:sp>
      <p:sp>
        <p:nvSpPr>
          <p:cNvPr id="7" name="内容占位符 6"/>
          <p:cNvSpPr>
            <a:spLocks noGrp="1"/>
          </p:cNvSpPr>
          <p:nvPr>
            <p:ph idx="1"/>
          </p:nvPr>
        </p:nvSpPr>
        <p:spPr>
          <a:xfrm>
            <a:off x="1043608" y="1700808"/>
            <a:ext cx="7315200" cy="5157192"/>
          </a:xfrm>
        </p:spPr>
        <p:txBody>
          <a:bodyPr>
            <a:normAutofit/>
          </a:bodyPr>
          <a:lstStyle/>
          <a:p>
            <a:endParaRPr lang="en-US" altLang="zh-CN" dirty="0" smtClean="0"/>
          </a:p>
          <a:p>
            <a:r>
              <a:rPr lang="zh-CN" altLang="en-US" dirty="0" smtClean="0"/>
              <a:t>树上差分的一般步骤是把链</a:t>
            </a:r>
            <a:r>
              <a:rPr lang="en-US" altLang="zh-CN" dirty="0" smtClean="0"/>
              <a:t>&lt;u, v&gt;</a:t>
            </a:r>
            <a:r>
              <a:rPr lang="zh-CN" altLang="en-US" dirty="0" smtClean="0"/>
              <a:t>拆成</a:t>
            </a:r>
            <a:r>
              <a:rPr lang="en-US" altLang="zh-CN" dirty="0" smtClean="0"/>
              <a:t>&lt;u, LCA&gt;</a:t>
            </a:r>
            <a:r>
              <a:rPr lang="zh-CN" altLang="en-US" dirty="0" smtClean="0"/>
              <a:t>和</a:t>
            </a:r>
            <a:r>
              <a:rPr lang="en-US" altLang="zh-CN" dirty="0" smtClean="0"/>
              <a:t>&lt;LCA, v&gt;</a:t>
            </a:r>
            <a:r>
              <a:rPr lang="zh-CN" altLang="en-US" dirty="0" smtClean="0"/>
              <a:t>两部分，每部分分别在两端打上标记，最后把全树</a:t>
            </a:r>
            <a:r>
              <a:rPr lang="en-US" altLang="zh-CN" dirty="0" smtClean="0"/>
              <a:t>DFS</a:t>
            </a:r>
            <a:r>
              <a:rPr lang="zh-CN" altLang="en-US" dirty="0" smtClean="0"/>
              <a:t>一遍，回溯时统计答案。</a:t>
            </a:r>
            <a:endParaRPr lang="en-US" altLang="zh-CN" dirty="0" smtClean="0"/>
          </a:p>
          <a:p>
            <a:endParaRPr lang="en-US" altLang="zh-CN" dirty="0"/>
          </a:p>
          <a:p>
            <a:r>
              <a:rPr lang="zh-CN" altLang="en-US" dirty="0" smtClean="0"/>
              <a:t>差分法使用的一般条件：</a:t>
            </a:r>
            <a:endParaRPr lang="en-US" altLang="zh-CN" dirty="0" smtClean="0"/>
          </a:p>
          <a:p>
            <a:r>
              <a:rPr lang="en-US" altLang="zh-CN" dirty="0" smtClean="0"/>
              <a:t>1</a:t>
            </a:r>
            <a:r>
              <a:rPr lang="zh-CN" altLang="en-US" dirty="0" smtClean="0"/>
              <a:t>、支持离线</a:t>
            </a:r>
            <a:endParaRPr lang="en-US" altLang="zh-CN" dirty="0" smtClean="0"/>
          </a:p>
          <a:p>
            <a:r>
              <a:rPr lang="en-US" altLang="zh-CN" dirty="0" smtClean="0"/>
              <a:t>2</a:t>
            </a:r>
            <a:r>
              <a:rPr lang="zh-CN" altLang="en-US" dirty="0" smtClean="0"/>
              <a:t>、信息可合并</a:t>
            </a:r>
            <a:endParaRPr lang="en-US" altLang="zh-CN" dirty="0" smtClean="0"/>
          </a:p>
          <a:p>
            <a:r>
              <a:rPr lang="en-US" altLang="zh-CN" dirty="0" smtClean="0"/>
              <a:t>3</a:t>
            </a:r>
            <a:r>
              <a:rPr lang="zh-CN" altLang="en-US" dirty="0" smtClean="0"/>
              <a:t>、信息可拆分</a:t>
            </a:r>
            <a:endParaRPr lang="en-US" altLang="zh-CN" dirty="0" smtClean="0"/>
          </a:p>
        </p:txBody>
      </p:sp>
    </p:spTree>
    <p:extLst>
      <p:ext uri="{BB962C8B-B14F-4D97-AF65-F5344CB8AC3E}">
        <p14:creationId xmlns:p14="http://schemas.microsoft.com/office/powerpoint/2010/main" val="36730383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2.2.2 </a:t>
            </a:r>
            <a:r>
              <a:rPr lang="zh-CN" altLang="en-US" sz="3600" dirty="0" smtClean="0"/>
              <a:t>例题选讲</a:t>
            </a:r>
            <a:endParaRPr lang="zh-CN" altLang="en-US" sz="3600" dirty="0"/>
          </a:p>
        </p:txBody>
      </p:sp>
      <p:sp>
        <p:nvSpPr>
          <p:cNvPr id="7" name="内容占位符 6"/>
          <p:cNvSpPr>
            <a:spLocks noGrp="1"/>
          </p:cNvSpPr>
          <p:nvPr>
            <p:ph idx="1"/>
          </p:nvPr>
        </p:nvSpPr>
        <p:spPr>
          <a:xfrm>
            <a:off x="1043608" y="1700808"/>
            <a:ext cx="7560840" cy="5157192"/>
          </a:xfrm>
        </p:spPr>
        <p:txBody>
          <a:bodyPr>
            <a:normAutofit/>
          </a:bodyPr>
          <a:lstStyle/>
          <a:p>
            <a:endParaRPr lang="en-US" altLang="zh-CN" dirty="0" smtClean="0"/>
          </a:p>
          <a:p>
            <a:r>
              <a:rPr lang="en-US" altLang="zh-CN" dirty="0" smtClean="0"/>
              <a:t>[BZOJ4326]  </a:t>
            </a:r>
            <a:r>
              <a:rPr lang="zh-CN" altLang="zh-CN" dirty="0"/>
              <a:t>运输计划</a:t>
            </a:r>
          </a:p>
          <a:p>
            <a:r>
              <a:rPr lang="zh-CN" altLang="zh-CN" dirty="0"/>
              <a:t>题意：</a:t>
            </a:r>
          </a:p>
          <a:p>
            <a:r>
              <a:rPr lang="zh-CN" altLang="zh-CN" dirty="0"/>
              <a:t>给出一</a:t>
            </a:r>
            <a:r>
              <a:rPr lang="zh-CN" altLang="zh-CN" dirty="0" smtClean="0"/>
              <a:t>棵</a:t>
            </a:r>
            <a:r>
              <a:rPr lang="en-US" altLang="zh-CN" dirty="0" smtClean="0"/>
              <a:t>N</a:t>
            </a:r>
            <a:r>
              <a:rPr lang="zh-CN" altLang="en-US" dirty="0" smtClean="0"/>
              <a:t>个点的</a:t>
            </a:r>
            <a:r>
              <a:rPr lang="zh-CN" altLang="zh-CN" dirty="0" smtClean="0"/>
              <a:t>树和</a:t>
            </a:r>
            <a:r>
              <a:rPr lang="en-US" altLang="zh-CN" dirty="0" smtClean="0"/>
              <a:t>M</a:t>
            </a:r>
            <a:r>
              <a:rPr lang="zh-CN" altLang="zh-CN" dirty="0" smtClean="0"/>
              <a:t>个</a:t>
            </a:r>
            <a:r>
              <a:rPr lang="zh-CN" altLang="zh-CN" dirty="0"/>
              <a:t>询问，树边有边权，每次询问答案为树上两点之间边的权值和。现在可以把其中一条边权值改为零，问如何修改才能使最大的询问答案尽量小</a:t>
            </a:r>
            <a:r>
              <a:rPr lang="zh-CN" altLang="zh-CN" dirty="0" smtClean="0"/>
              <a:t>。</a:t>
            </a:r>
            <a:endParaRPr lang="en-US" altLang="zh-CN" dirty="0" smtClean="0"/>
          </a:p>
          <a:p>
            <a:r>
              <a:rPr lang="en-US" altLang="zh-CN" dirty="0" smtClean="0"/>
              <a:t>N, M</a:t>
            </a:r>
            <a:r>
              <a:rPr lang="zh-CN" altLang="en-US" dirty="0" smtClean="0"/>
              <a:t>≤</a:t>
            </a:r>
            <a:r>
              <a:rPr lang="en-US" altLang="zh-CN" dirty="0" smtClean="0"/>
              <a:t>300000</a:t>
            </a:r>
          </a:p>
        </p:txBody>
      </p:sp>
    </p:spTree>
    <p:extLst>
      <p:ext uri="{BB962C8B-B14F-4D97-AF65-F5344CB8AC3E}">
        <p14:creationId xmlns:p14="http://schemas.microsoft.com/office/powerpoint/2010/main" val="12890974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2.2.2 </a:t>
            </a:r>
            <a:r>
              <a:rPr lang="zh-CN" altLang="en-US" sz="3600" dirty="0" smtClean="0"/>
              <a:t>例题选讲</a:t>
            </a:r>
            <a:endParaRPr lang="zh-CN" altLang="en-US" sz="3600" dirty="0"/>
          </a:p>
        </p:txBody>
      </p:sp>
      <p:sp>
        <p:nvSpPr>
          <p:cNvPr id="7" name="内容占位符 6"/>
          <p:cNvSpPr>
            <a:spLocks noGrp="1"/>
          </p:cNvSpPr>
          <p:nvPr>
            <p:ph idx="1"/>
          </p:nvPr>
        </p:nvSpPr>
        <p:spPr>
          <a:xfrm>
            <a:off x="1043608" y="1700808"/>
            <a:ext cx="7560840" cy="5157192"/>
          </a:xfrm>
        </p:spPr>
        <p:txBody>
          <a:bodyPr>
            <a:normAutofit/>
          </a:bodyPr>
          <a:lstStyle/>
          <a:p>
            <a:endParaRPr lang="en-US" altLang="zh-CN" dirty="0" smtClean="0"/>
          </a:p>
          <a:p>
            <a:r>
              <a:rPr lang="en-US" altLang="zh-CN" dirty="0"/>
              <a:t>[BZOJ3307]  </a:t>
            </a:r>
            <a:r>
              <a:rPr lang="zh-CN" altLang="zh-CN" dirty="0"/>
              <a:t>雨天的尾巴</a:t>
            </a:r>
          </a:p>
          <a:p>
            <a:r>
              <a:rPr lang="zh-CN" altLang="zh-CN" dirty="0"/>
              <a:t>题意：</a:t>
            </a:r>
          </a:p>
          <a:p>
            <a:r>
              <a:rPr lang="zh-CN" altLang="zh-CN" dirty="0"/>
              <a:t>给出一</a:t>
            </a:r>
            <a:r>
              <a:rPr lang="zh-CN" altLang="zh-CN" dirty="0" smtClean="0"/>
              <a:t>棵</a:t>
            </a:r>
            <a:r>
              <a:rPr lang="en-US" altLang="zh-CN" dirty="0" smtClean="0"/>
              <a:t>N</a:t>
            </a:r>
            <a:r>
              <a:rPr lang="zh-CN" altLang="en-US" dirty="0" smtClean="0"/>
              <a:t>个点的</a:t>
            </a:r>
            <a:r>
              <a:rPr lang="zh-CN" altLang="zh-CN" dirty="0" smtClean="0"/>
              <a:t>树，</a:t>
            </a:r>
            <a:r>
              <a:rPr lang="en-US" altLang="zh-CN" dirty="0" smtClean="0"/>
              <a:t>M</a:t>
            </a:r>
            <a:r>
              <a:rPr lang="zh-CN" altLang="en-US" dirty="0" smtClean="0"/>
              <a:t>次操作</a:t>
            </a:r>
            <a:r>
              <a:rPr lang="zh-CN" altLang="zh-CN" dirty="0" smtClean="0"/>
              <a:t>在</a:t>
            </a:r>
            <a:r>
              <a:rPr lang="zh-CN" altLang="zh-CN" dirty="0"/>
              <a:t>链上加上某一种类别的物品，完成所有操作后，要求询问每个点上最多物品的类型</a:t>
            </a:r>
            <a:r>
              <a:rPr lang="zh-CN" altLang="zh-CN" dirty="0" smtClean="0"/>
              <a:t>。</a:t>
            </a:r>
            <a:endParaRPr lang="en-US" altLang="zh-CN" dirty="0" smtClean="0"/>
          </a:p>
          <a:p>
            <a:r>
              <a:rPr lang="en-US" altLang="zh-CN" dirty="0" smtClean="0"/>
              <a:t>N, M</a:t>
            </a:r>
            <a:r>
              <a:rPr lang="zh-CN" altLang="en-US" dirty="0" smtClean="0"/>
              <a:t>≤</a:t>
            </a:r>
            <a:r>
              <a:rPr lang="en-US" altLang="zh-CN" dirty="0" smtClean="0"/>
              <a:t>100000</a:t>
            </a:r>
            <a:endParaRPr lang="zh-CN" altLang="zh-CN" dirty="0"/>
          </a:p>
        </p:txBody>
      </p:sp>
    </p:spTree>
    <p:extLst>
      <p:ext uri="{BB962C8B-B14F-4D97-AF65-F5344CB8AC3E}">
        <p14:creationId xmlns:p14="http://schemas.microsoft.com/office/powerpoint/2010/main" val="5257228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43608" y="1628800"/>
            <a:ext cx="7315200" cy="2595025"/>
          </a:xfrm>
        </p:spPr>
        <p:txBody>
          <a:bodyPr>
            <a:normAutofit/>
          </a:bodyPr>
          <a:lstStyle/>
          <a:p>
            <a:r>
              <a:rPr lang="en-US" altLang="zh-CN" sz="5400" dirty="0" smtClean="0"/>
              <a:t>2.3 DFS</a:t>
            </a:r>
            <a:r>
              <a:rPr lang="zh-CN" altLang="en-US" sz="5400" dirty="0" smtClean="0"/>
              <a:t>序</a:t>
            </a:r>
            <a:endParaRPr lang="zh-CN" altLang="en-US" sz="5400" dirty="0"/>
          </a:p>
        </p:txBody>
      </p:sp>
    </p:spTree>
    <p:extLst>
      <p:ext uri="{BB962C8B-B14F-4D97-AF65-F5344CB8AC3E}">
        <p14:creationId xmlns:p14="http://schemas.microsoft.com/office/powerpoint/2010/main" val="16448615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2.3.1 </a:t>
            </a:r>
            <a:r>
              <a:rPr lang="zh-CN" altLang="en-US" sz="3600" dirty="0" smtClean="0"/>
              <a:t>方法概述</a:t>
            </a:r>
            <a:endParaRPr lang="zh-CN" altLang="en-US" sz="3600" dirty="0"/>
          </a:p>
        </p:txBody>
      </p:sp>
      <p:sp>
        <p:nvSpPr>
          <p:cNvPr id="7" name="内容占位符 6"/>
          <p:cNvSpPr>
            <a:spLocks noGrp="1"/>
          </p:cNvSpPr>
          <p:nvPr>
            <p:ph idx="1"/>
          </p:nvPr>
        </p:nvSpPr>
        <p:spPr>
          <a:xfrm>
            <a:off x="1043608" y="1700808"/>
            <a:ext cx="7992888" cy="5544616"/>
          </a:xfrm>
        </p:spPr>
        <p:txBody>
          <a:bodyPr>
            <a:normAutofit/>
          </a:bodyPr>
          <a:lstStyle/>
          <a:p>
            <a:endParaRPr lang="en-US" altLang="zh-CN" dirty="0" smtClean="0"/>
          </a:p>
          <a:p>
            <a:r>
              <a:rPr lang="en-US" altLang="zh-CN" dirty="0" smtClean="0"/>
              <a:t>DFS</a:t>
            </a:r>
            <a:r>
              <a:rPr lang="zh-CN" altLang="en-US" dirty="0"/>
              <a:t>序最常见的用途是维护子树信息，有时也可以维护链信息。</a:t>
            </a:r>
            <a:endParaRPr lang="en-US" altLang="zh-CN" dirty="0"/>
          </a:p>
          <a:p>
            <a:endParaRPr lang="en-US" altLang="zh-CN" dirty="0" smtClean="0"/>
          </a:p>
        </p:txBody>
      </p:sp>
    </p:spTree>
    <p:extLst>
      <p:ext uri="{BB962C8B-B14F-4D97-AF65-F5344CB8AC3E}">
        <p14:creationId xmlns:p14="http://schemas.microsoft.com/office/powerpoint/2010/main" val="19517722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2.3.1 </a:t>
            </a:r>
            <a:r>
              <a:rPr lang="zh-CN" altLang="en-US" sz="3600" dirty="0" smtClean="0"/>
              <a:t>方法概述</a:t>
            </a:r>
            <a:endParaRPr lang="zh-CN" altLang="en-US" sz="3600" dirty="0"/>
          </a:p>
        </p:txBody>
      </p:sp>
      <p:sp>
        <p:nvSpPr>
          <p:cNvPr id="7" name="内容占位符 6"/>
          <p:cNvSpPr>
            <a:spLocks noGrp="1"/>
          </p:cNvSpPr>
          <p:nvPr>
            <p:ph idx="1"/>
          </p:nvPr>
        </p:nvSpPr>
        <p:spPr>
          <a:xfrm>
            <a:off x="1043608" y="1700808"/>
            <a:ext cx="7992888" cy="5544616"/>
          </a:xfrm>
        </p:spPr>
        <p:txBody>
          <a:bodyPr>
            <a:normAutofit/>
          </a:bodyPr>
          <a:lstStyle/>
          <a:p>
            <a:endParaRPr lang="en-US" altLang="zh-CN" dirty="0" smtClean="0"/>
          </a:p>
          <a:p>
            <a:r>
              <a:rPr lang="en-US" altLang="zh-CN" dirty="0" smtClean="0"/>
              <a:t>DFS</a:t>
            </a:r>
            <a:r>
              <a:rPr lang="zh-CN" altLang="en-US" dirty="0"/>
              <a:t>序最常见的用途是维护子树信息，有时也可以维护链信息。</a:t>
            </a:r>
            <a:endParaRPr lang="en-US" altLang="zh-CN" dirty="0"/>
          </a:p>
          <a:p>
            <a:endParaRPr lang="en-US" altLang="zh-CN" dirty="0" smtClean="0"/>
          </a:p>
          <a:p>
            <a:r>
              <a:rPr lang="zh-CN" altLang="en-US" dirty="0" smtClean="0"/>
              <a:t>常用的维护子树信息的</a:t>
            </a:r>
            <a:r>
              <a:rPr lang="en-US" altLang="zh-CN" dirty="0" smtClean="0"/>
              <a:t>DFS</a:t>
            </a:r>
            <a:r>
              <a:rPr lang="zh-CN" altLang="en-US" dirty="0" smtClean="0"/>
              <a:t>序有入栈序和出栈序。</a:t>
            </a:r>
            <a:endParaRPr lang="en-US" altLang="zh-CN" dirty="0" smtClean="0"/>
          </a:p>
          <a:p>
            <a:endParaRPr lang="en-US" altLang="zh-CN" dirty="0" smtClean="0"/>
          </a:p>
        </p:txBody>
      </p:sp>
    </p:spTree>
    <p:extLst>
      <p:ext uri="{BB962C8B-B14F-4D97-AF65-F5344CB8AC3E}">
        <p14:creationId xmlns:p14="http://schemas.microsoft.com/office/powerpoint/2010/main" val="26750199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2.3.1 </a:t>
            </a:r>
            <a:r>
              <a:rPr lang="zh-CN" altLang="en-US" sz="3600" dirty="0" smtClean="0"/>
              <a:t>方法概述</a:t>
            </a:r>
            <a:endParaRPr lang="zh-CN" altLang="en-US" sz="3600" dirty="0"/>
          </a:p>
        </p:txBody>
      </p:sp>
      <p:sp>
        <p:nvSpPr>
          <p:cNvPr id="7" name="内容占位符 6"/>
          <p:cNvSpPr>
            <a:spLocks noGrp="1"/>
          </p:cNvSpPr>
          <p:nvPr>
            <p:ph idx="1"/>
          </p:nvPr>
        </p:nvSpPr>
        <p:spPr>
          <a:xfrm>
            <a:off x="1043608" y="1700808"/>
            <a:ext cx="7992888" cy="5544616"/>
          </a:xfrm>
        </p:spPr>
        <p:txBody>
          <a:bodyPr>
            <a:normAutofit/>
          </a:bodyPr>
          <a:lstStyle/>
          <a:p>
            <a:endParaRPr lang="en-US" altLang="zh-CN" dirty="0" smtClean="0"/>
          </a:p>
          <a:p>
            <a:r>
              <a:rPr lang="en-US" altLang="zh-CN" dirty="0" smtClean="0"/>
              <a:t>DFS</a:t>
            </a:r>
            <a:r>
              <a:rPr lang="zh-CN" altLang="en-US" dirty="0"/>
              <a:t>序最常见的用途是维护子树信息，有时也可以维护链信息。</a:t>
            </a:r>
            <a:endParaRPr lang="en-US" altLang="zh-CN" dirty="0"/>
          </a:p>
          <a:p>
            <a:endParaRPr lang="en-US" altLang="zh-CN" dirty="0" smtClean="0"/>
          </a:p>
          <a:p>
            <a:r>
              <a:rPr lang="zh-CN" altLang="en-US" dirty="0" smtClean="0"/>
              <a:t>常用的维护子树信息的</a:t>
            </a:r>
            <a:r>
              <a:rPr lang="en-US" altLang="zh-CN" dirty="0" smtClean="0"/>
              <a:t>DFS</a:t>
            </a:r>
            <a:r>
              <a:rPr lang="zh-CN" altLang="en-US" dirty="0" smtClean="0"/>
              <a:t>序有入栈序和出栈序。</a:t>
            </a:r>
            <a:endParaRPr lang="en-US" altLang="zh-CN" dirty="0" smtClean="0"/>
          </a:p>
          <a:p>
            <a:endParaRPr lang="en-US" altLang="zh-CN" dirty="0" smtClean="0"/>
          </a:p>
          <a:p>
            <a:r>
              <a:rPr lang="zh-CN" altLang="en-US" dirty="0" smtClean="0"/>
              <a:t>维护</a:t>
            </a:r>
            <a:r>
              <a:rPr lang="zh-CN" altLang="en-US" dirty="0"/>
              <a:t>树链上的</a:t>
            </a:r>
            <a:r>
              <a:rPr lang="zh-CN" altLang="en-US" dirty="0" smtClean="0"/>
              <a:t>信息的</a:t>
            </a:r>
            <a:r>
              <a:rPr lang="en-US" altLang="zh-CN" dirty="0" smtClean="0"/>
              <a:t>DFS</a:t>
            </a:r>
            <a:r>
              <a:rPr lang="zh-CN" altLang="en-US" dirty="0" smtClean="0"/>
              <a:t>序一般有两种。一种是</a:t>
            </a:r>
            <a:r>
              <a:rPr lang="zh-CN" altLang="en-US" dirty="0"/>
              <a:t>入栈出栈序</a:t>
            </a:r>
            <a:r>
              <a:rPr lang="zh-CN" altLang="en-US" dirty="0" smtClean="0"/>
              <a:t>，另一种是括号序列。两者的共同点是都利用差分抵消了其他子树的影响，从而使</a:t>
            </a:r>
            <a:r>
              <a:rPr lang="en-US" altLang="zh-CN" dirty="0" smtClean="0"/>
              <a:t>DFS</a:t>
            </a:r>
            <a:r>
              <a:rPr lang="zh-CN" altLang="en-US" dirty="0" smtClean="0"/>
              <a:t>区间能够维护链的信息。</a:t>
            </a:r>
            <a:endParaRPr lang="en-US" altLang="zh-CN" dirty="0"/>
          </a:p>
        </p:txBody>
      </p:sp>
    </p:spTree>
    <p:extLst>
      <p:ext uri="{BB962C8B-B14F-4D97-AF65-F5344CB8AC3E}">
        <p14:creationId xmlns:p14="http://schemas.microsoft.com/office/powerpoint/2010/main" val="9058052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2.3.1 </a:t>
            </a:r>
            <a:r>
              <a:rPr lang="zh-CN" altLang="en-US" sz="3600" dirty="0" smtClean="0"/>
              <a:t>方法概述</a:t>
            </a:r>
            <a:endParaRPr lang="zh-CN" altLang="en-US" sz="3600" dirty="0"/>
          </a:p>
        </p:txBody>
      </p:sp>
      <p:sp>
        <p:nvSpPr>
          <p:cNvPr id="7" name="内容占位符 6"/>
          <p:cNvSpPr>
            <a:spLocks noGrp="1"/>
          </p:cNvSpPr>
          <p:nvPr>
            <p:ph idx="1"/>
          </p:nvPr>
        </p:nvSpPr>
        <p:spPr>
          <a:xfrm>
            <a:off x="1043608" y="1700808"/>
            <a:ext cx="7992888" cy="5544616"/>
          </a:xfrm>
        </p:spPr>
        <p:txBody>
          <a:bodyPr>
            <a:normAutofit/>
          </a:bodyPr>
          <a:lstStyle/>
          <a:p>
            <a:endParaRPr lang="en-US" altLang="zh-CN" dirty="0" smtClean="0"/>
          </a:p>
          <a:p>
            <a:r>
              <a:rPr lang="en-US" altLang="zh-CN" dirty="0" smtClean="0"/>
              <a:t>DFS</a:t>
            </a:r>
            <a:r>
              <a:rPr lang="zh-CN" altLang="en-US" dirty="0"/>
              <a:t>序最常见的用途是维护子树信息，有时也可以维护链信息。</a:t>
            </a:r>
            <a:endParaRPr lang="en-US" altLang="zh-CN" dirty="0"/>
          </a:p>
          <a:p>
            <a:endParaRPr lang="en-US" altLang="zh-CN" dirty="0" smtClean="0"/>
          </a:p>
          <a:p>
            <a:r>
              <a:rPr lang="zh-CN" altLang="en-US" dirty="0" smtClean="0"/>
              <a:t>常用的维护子树信息的</a:t>
            </a:r>
            <a:r>
              <a:rPr lang="en-US" altLang="zh-CN" dirty="0" smtClean="0"/>
              <a:t>DFS</a:t>
            </a:r>
            <a:r>
              <a:rPr lang="zh-CN" altLang="en-US" dirty="0" smtClean="0"/>
              <a:t>序有入栈序和出栈序。</a:t>
            </a:r>
            <a:endParaRPr lang="en-US" altLang="zh-CN" dirty="0" smtClean="0"/>
          </a:p>
          <a:p>
            <a:endParaRPr lang="en-US" altLang="zh-CN" dirty="0" smtClean="0"/>
          </a:p>
          <a:p>
            <a:r>
              <a:rPr lang="zh-CN" altLang="en-US" dirty="0" smtClean="0"/>
              <a:t>维护</a:t>
            </a:r>
            <a:r>
              <a:rPr lang="zh-CN" altLang="en-US" dirty="0"/>
              <a:t>树链上的</a:t>
            </a:r>
            <a:r>
              <a:rPr lang="zh-CN" altLang="en-US" dirty="0" smtClean="0"/>
              <a:t>信息的</a:t>
            </a:r>
            <a:r>
              <a:rPr lang="en-US" altLang="zh-CN" dirty="0" smtClean="0"/>
              <a:t>DFS</a:t>
            </a:r>
            <a:r>
              <a:rPr lang="zh-CN" altLang="en-US" dirty="0" smtClean="0"/>
              <a:t>序一般有两种。一种是</a:t>
            </a:r>
            <a:r>
              <a:rPr lang="zh-CN" altLang="en-US" dirty="0"/>
              <a:t>入栈出栈序</a:t>
            </a:r>
            <a:r>
              <a:rPr lang="zh-CN" altLang="en-US" dirty="0" smtClean="0"/>
              <a:t>，另一种是括号序列。两者的共同点是都利用差分抵消了其他子树的影响，从而使</a:t>
            </a:r>
            <a:r>
              <a:rPr lang="en-US" altLang="zh-CN" dirty="0" smtClean="0"/>
              <a:t>DFS</a:t>
            </a:r>
            <a:r>
              <a:rPr lang="zh-CN" altLang="en-US" dirty="0" smtClean="0"/>
              <a:t>区间能够维护链的信息。</a:t>
            </a:r>
            <a:endParaRPr lang="en-US" altLang="zh-CN" dirty="0"/>
          </a:p>
          <a:p>
            <a:r>
              <a:rPr lang="zh-CN" altLang="en-US" dirty="0" smtClean="0"/>
              <a:t>入栈出栈序一般要求信息可合并，可以支持子树修改，不能支持链修改。</a:t>
            </a:r>
            <a:endParaRPr lang="en-US" altLang="zh-CN" dirty="0" smtClean="0"/>
          </a:p>
          <a:p>
            <a:r>
              <a:rPr lang="zh-CN" altLang="en-US" dirty="0"/>
              <a:t>括号</a:t>
            </a:r>
            <a:r>
              <a:rPr lang="zh-CN" altLang="en-US" dirty="0" smtClean="0"/>
              <a:t>序列实现比较简单，可以维护的信息也比较少，但适用于有些特殊场合。</a:t>
            </a:r>
            <a:endParaRPr lang="en-US" altLang="zh-CN" dirty="0" smtClean="0"/>
          </a:p>
        </p:txBody>
      </p:sp>
    </p:spTree>
    <p:extLst>
      <p:ext uri="{BB962C8B-B14F-4D97-AF65-F5344CB8AC3E}">
        <p14:creationId xmlns:p14="http://schemas.microsoft.com/office/powerpoint/2010/main" val="42619927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43608" y="1628800"/>
            <a:ext cx="7315200" cy="2595025"/>
          </a:xfrm>
        </p:spPr>
        <p:txBody>
          <a:bodyPr>
            <a:normAutofit/>
          </a:bodyPr>
          <a:lstStyle/>
          <a:p>
            <a:r>
              <a:rPr lang="en-US" altLang="zh-CN" sz="5400" dirty="0"/>
              <a:t>1</a:t>
            </a:r>
            <a:r>
              <a:rPr lang="en-US" altLang="zh-CN" sz="5400" dirty="0" smtClean="0"/>
              <a:t>.1 </a:t>
            </a:r>
            <a:r>
              <a:rPr lang="zh-CN" altLang="en-US" sz="5400" dirty="0" smtClean="0"/>
              <a:t>基本性质</a:t>
            </a:r>
            <a:endParaRPr lang="zh-CN" altLang="en-US" sz="5400" dirty="0"/>
          </a:p>
        </p:txBody>
      </p:sp>
    </p:spTree>
    <p:extLst>
      <p:ext uri="{BB962C8B-B14F-4D97-AF65-F5344CB8AC3E}">
        <p14:creationId xmlns:p14="http://schemas.microsoft.com/office/powerpoint/2010/main" val="16841940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2.3.1 </a:t>
            </a:r>
            <a:r>
              <a:rPr lang="zh-CN" altLang="en-US" sz="3600" dirty="0" smtClean="0"/>
              <a:t>方法概述</a:t>
            </a:r>
            <a:endParaRPr lang="zh-CN" altLang="en-US" sz="3600" dirty="0"/>
          </a:p>
        </p:txBody>
      </p:sp>
      <p:sp>
        <p:nvSpPr>
          <p:cNvPr id="7" name="内容占位符 6"/>
          <p:cNvSpPr>
            <a:spLocks noGrp="1"/>
          </p:cNvSpPr>
          <p:nvPr>
            <p:ph idx="1"/>
          </p:nvPr>
        </p:nvSpPr>
        <p:spPr>
          <a:xfrm>
            <a:off x="1043608" y="1700808"/>
            <a:ext cx="7992888" cy="5544616"/>
          </a:xfrm>
        </p:spPr>
        <p:txBody>
          <a:bodyPr>
            <a:normAutofit/>
          </a:bodyPr>
          <a:lstStyle/>
          <a:p>
            <a:endParaRPr lang="en-US" altLang="zh-CN" dirty="0" smtClean="0"/>
          </a:p>
          <a:p>
            <a:r>
              <a:rPr lang="en-US" altLang="zh-CN" dirty="0" smtClean="0"/>
              <a:t>DFS</a:t>
            </a:r>
            <a:r>
              <a:rPr lang="zh-CN" altLang="en-US" dirty="0"/>
              <a:t>序最常见的用途是维护子树信息，有时也可以维护链信息。</a:t>
            </a:r>
            <a:endParaRPr lang="en-US" altLang="zh-CN" dirty="0"/>
          </a:p>
          <a:p>
            <a:endParaRPr lang="en-US" altLang="zh-CN" dirty="0" smtClean="0"/>
          </a:p>
          <a:p>
            <a:r>
              <a:rPr lang="zh-CN" altLang="en-US" dirty="0" smtClean="0"/>
              <a:t>常用的维护子树信息的</a:t>
            </a:r>
            <a:r>
              <a:rPr lang="en-US" altLang="zh-CN" dirty="0" smtClean="0"/>
              <a:t>DFS</a:t>
            </a:r>
            <a:r>
              <a:rPr lang="zh-CN" altLang="en-US" dirty="0" smtClean="0"/>
              <a:t>序有入栈序和出栈序。</a:t>
            </a:r>
            <a:endParaRPr lang="en-US" altLang="zh-CN" dirty="0" smtClean="0"/>
          </a:p>
          <a:p>
            <a:endParaRPr lang="en-US" altLang="zh-CN" dirty="0" smtClean="0"/>
          </a:p>
          <a:p>
            <a:r>
              <a:rPr lang="zh-CN" altLang="en-US" dirty="0" smtClean="0"/>
              <a:t>维护</a:t>
            </a:r>
            <a:r>
              <a:rPr lang="zh-CN" altLang="en-US" dirty="0"/>
              <a:t>树链上的</a:t>
            </a:r>
            <a:r>
              <a:rPr lang="zh-CN" altLang="en-US" dirty="0" smtClean="0"/>
              <a:t>信息的</a:t>
            </a:r>
            <a:r>
              <a:rPr lang="en-US" altLang="zh-CN" dirty="0" smtClean="0"/>
              <a:t>DFS</a:t>
            </a:r>
            <a:r>
              <a:rPr lang="zh-CN" altLang="en-US" dirty="0" smtClean="0"/>
              <a:t>序一般有两种。一种是</a:t>
            </a:r>
            <a:r>
              <a:rPr lang="zh-CN" altLang="en-US" dirty="0"/>
              <a:t>入栈出栈序</a:t>
            </a:r>
            <a:r>
              <a:rPr lang="zh-CN" altLang="en-US" dirty="0" smtClean="0"/>
              <a:t>，另一种是括号序列。两者的共同点是都利用差分抵消了其他子树的影响，从而使</a:t>
            </a:r>
            <a:r>
              <a:rPr lang="en-US" altLang="zh-CN" dirty="0" smtClean="0"/>
              <a:t>DFS</a:t>
            </a:r>
            <a:r>
              <a:rPr lang="zh-CN" altLang="en-US" dirty="0" smtClean="0"/>
              <a:t>区间能够维护链的信息。</a:t>
            </a:r>
            <a:endParaRPr lang="en-US" altLang="zh-CN" dirty="0"/>
          </a:p>
          <a:p>
            <a:r>
              <a:rPr lang="zh-CN" altLang="en-US" dirty="0" smtClean="0"/>
              <a:t>入栈出栈序一般要求信息可合并，可以支持子树修改，不能支持链修改。</a:t>
            </a:r>
            <a:endParaRPr lang="en-US" altLang="zh-CN" dirty="0" smtClean="0"/>
          </a:p>
          <a:p>
            <a:r>
              <a:rPr lang="zh-CN" altLang="en-US" dirty="0"/>
              <a:t>括号</a:t>
            </a:r>
            <a:r>
              <a:rPr lang="zh-CN" altLang="en-US" dirty="0" smtClean="0"/>
              <a:t>序列实现比较简单，可以维护的信息也比较少，但适用于有些特殊场合。</a:t>
            </a:r>
            <a:endParaRPr lang="en-US" altLang="zh-CN" dirty="0" smtClean="0"/>
          </a:p>
          <a:p>
            <a:endParaRPr lang="en-US" altLang="zh-CN" dirty="0"/>
          </a:p>
          <a:p>
            <a:r>
              <a:rPr lang="zh-CN" altLang="en-US" dirty="0" smtClean="0"/>
              <a:t>另外，欧拉序是一种特殊的</a:t>
            </a:r>
            <a:r>
              <a:rPr lang="en-US" altLang="zh-CN" dirty="0" smtClean="0"/>
              <a:t>DFS</a:t>
            </a:r>
            <a:r>
              <a:rPr lang="zh-CN" altLang="en-US" dirty="0" smtClean="0"/>
              <a:t>序，典型的应用场合是</a:t>
            </a:r>
            <a:r>
              <a:rPr lang="en-US" altLang="zh-CN" dirty="0" smtClean="0"/>
              <a:t>DFS+ST</a:t>
            </a:r>
            <a:r>
              <a:rPr lang="zh-CN" altLang="en-US" dirty="0" smtClean="0"/>
              <a:t>求</a:t>
            </a:r>
            <a:r>
              <a:rPr lang="en-US" altLang="zh-CN" dirty="0" smtClean="0"/>
              <a:t>LCA</a:t>
            </a:r>
            <a:r>
              <a:rPr lang="zh-CN" altLang="en-US" dirty="0" smtClean="0"/>
              <a:t>。</a:t>
            </a:r>
            <a:endParaRPr lang="en-US" altLang="zh-CN" dirty="0" smtClean="0"/>
          </a:p>
        </p:txBody>
      </p:sp>
    </p:spTree>
    <p:extLst>
      <p:ext uri="{BB962C8B-B14F-4D97-AF65-F5344CB8AC3E}">
        <p14:creationId xmlns:p14="http://schemas.microsoft.com/office/powerpoint/2010/main" val="228748158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2.3.2 </a:t>
            </a:r>
            <a:r>
              <a:rPr lang="zh-CN" altLang="en-US" sz="3600" dirty="0" smtClean="0"/>
              <a:t>例题选讲</a:t>
            </a:r>
            <a:endParaRPr lang="zh-CN" altLang="en-US" sz="3600" dirty="0"/>
          </a:p>
        </p:txBody>
      </p:sp>
      <p:sp>
        <p:nvSpPr>
          <p:cNvPr id="7" name="内容占位符 6"/>
          <p:cNvSpPr>
            <a:spLocks noGrp="1"/>
          </p:cNvSpPr>
          <p:nvPr>
            <p:ph idx="1"/>
          </p:nvPr>
        </p:nvSpPr>
        <p:spPr>
          <a:xfrm>
            <a:off x="1043608" y="1700808"/>
            <a:ext cx="7920880" cy="5157192"/>
          </a:xfrm>
        </p:spPr>
        <p:txBody>
          <a:bodyPr>
            <a:normAutofit/>
          </a:bodyPr>
          <a:lstStyle/>
          <a:p>
            <a:r>
              <a:rPr lang="en-US" altLang="zh-CN" dirty="0" smtClean="0"/>
              <a:t>[</a:t>
            </a:r>
            <a:r>
              <a:rPr lang="en-US" altLang="zh-CN" dirty="0"/>
              <a:t>51Nod1681]  </a:t>
            </a:r>
            <a:r>
              <a:rPr lang="zh-CN" altLang="zh-CN" dirty="0"/>
              <a:t>公共祖先</a:t>
            </a:r>
          </a:p>
          <a:p>
            <a:r>
              <a:rPr lang="zh-CN" altLang="zh-CN" dirty="0"/>
              <a:t>题意：</a:t>
            </a:r>
          </a:p>
          <a:p>
            <a:r>
              <a:rPr lang="zh-CN" altLang="zh-CN" dirty="0"/>
              <a:t>给</a:t>
            </a:r>
            <a:r>
              <a:rPr lang="zh-CN" altLang="zh-CN" dirty="0" smtClean="0"/>
              <a:t>出</a:t>
            </a:r>
            <a:r>
              <a:rPr lang="en-US" altLang="zh-CN" dirty="0" smtClean="0"/>
              <a:t>N</a:t>
            </a:r>
            <a:r>
              <a:rPr lang="zh-CN" altLang="zh-CN" dirty="0" smtClean="0"/>
              <a:t>个点的</a:t>
            </a:r>
            <a:r>
              <a:rPr lang="zh-CN" altLang="zh-CN" dirty="0"/>
              <a:t>树，对于所有点对求它们在两棵树中公共的公共祖先数量之和</a:t>
            </a:r>
            <a:r>
              <a:rPr lang="zh-CN" altLang="zh-CN" dirty="0" smtClean="0"/>
              <a:t>。</a:t>
            </a:r>
            <a:endParaRPr lang="en-US" altLang="zh-CN" dirty="0" smtClean="0"/>
          </a:p>
          <a:p>
            <a:r>
              <a:rPr lang="en-US" altLang="zh-CN" dirty="0" smtClean="0"/>
              <a:t>N</a:t>
            </a:r>
            <a:r>
              <a:rPr lang="zh-CN" altLang="en-US" dirty="0" smtClean="0"/>
              <a:t>≤</a:t>
            </a:r>
            <a:r>
              <a:rPr lang="en-US" altLang="zh-CN" dirty="0" smtClean="0"/>
              <a:t>100000</a:t>
            </a:r>
          </a:p>
        </p:txBody>
      </p:sp>
    </p:spTree>
    <p:extLst>
      <p:ext uri="{BB962C8B-B14F-4D97-AF65-F5344CB8AC3E}">
        <p14:creationId xmlns:p14="http://schemas.microsoft.com/office/powerpoint/2010/main" val="18637839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2.3.2 </a:t>
            </a:r>
            <a:r>
              <a:rPr lang="zh-CN" altLang="en-US" sz="3600" dirty="0" smtClean="0"/>
              <a:t>例题选讲</a:t>
            </a:r>
            <a:endParaRPr lang="zh-CN" altLang="en-US" sz="3600" dirty="0"/>
          </a:p>
        </p:txBody>
      </p:sp>
      <p:sp>
        <p:nvSpPr>
          <p:cNvPr id="7" name="内容占位符 6"/>
          <p:cNvSpPr>
            <a:spLocks noGrp="1"/>
          </p:cNvSpPr>
          <p:nvPr>
            <p:ph idx="1"/>
          </p:nvPr>
        </p:nvSpPr>
        <p:spPr>
          <a:xfrm>
            <a:off x="1043608" y="1700808"/>
            <a:ext cx="7560840" cy="5157192"/>
          </a:xfrm>
        </p:spPr>
        <p:txBody>
          <a:bodyPr>
            <a:normAutofit/>
          </a:bodyPr>
          <a:lstStyle/>
          <a:p>
            <a:r>
              <a:rPr lang="en-US" altLang="zh-CN" dirty="0" smtClean="0"/>
              <a:t>[BZOJ4034]  </a:t>
            </a:r>
            <a:r>
              <a:rPr lang="zh-CN" altLang="en-US" dirty="0" smtClean="0"/>
              <a:t>树上操作</a:t>
            </a:r>
            <a:endParaRPr lang="zh-CN" altLang="zh-CN" dirty="0"/>
          </a:p>
          <a:p>
            <a:r>
              <a:rPr lang="zh-CN" altLang="zh-CN" dirty="0"/>
              <a:t>题意：</a:t>
            </a:r>
          </a:p>
          <a:p>
            <a:r>
              <a:rPr lang="zh-CN" altLang="en-US" dirty="0" smtClean="0"/>
              <a:t>给出一棵</a:t>
            </a:r>
            <a:r>
              <a:rPr lang="en-US" altLang="zh-CN" dirty="0" smtClean="0"/>
              <a:t>N</a:t>
            </a:r>
            <a:r>
              <a:rPr lang="zh-CN" altLang="en-US" dirty="0" smtClean="0"/>
              <a:t>个点的树，要求</a:t>
            </a:r>
            <a:r>
              <a:rPr lang="zh-CN" altLang="zh-CN" dirty="0" smtClean="0"/>
              <a:t>支持</a:t>
            </a:r>
            <a:r>
              <a:rPr lang="en-US" altLang="zh-CN" dirty="0" smtClean="0"/>
              <a:t>M</a:t>
            </a:r>
            <a:r>
              <a:rPr lang="zh-CN" altLang="en-US" dirty="0" smtClean="0"/>
              <a:t>次操作</a:t>
            </a:r>
            <a:r>
              <a:rPr lang="zh-CN" altLang="zh-CN" dirty="0" smtClean="0"/>
              <a:t>：</a:t>
            </a:r>
            <a:r>
              <a:rPr lang="zh-CN" altLang="zh-CN" dirty="0"/>
              <a:t>①给树上某个点加上一个数；②给某个点为根的子树每个节点都加上一个数；③询问某个点到根路径上的点权和</a:t>
            </a:r>
            <a:r>
              <a:rPr lang="zh-CN" altLang="zh-CN" dirty="0" smtClean="0"/>
              <a:t>。</a:t>
            </a:r>
            <a:endParaRPr lang="en-US" altLang="zh-CN" dirty="0" smtClean="0"/>
          </a:p>
          <a:p>
            <a:r>
              <a:rPr lang="en-US" altLang="zh-CN" dirty="0" smtClean="0"/>
              <a:t>N, M</a:t>
            </a:r>
            <a:r>
              <a:rPr lang="zh-CN" altLang="en-US" dirty="0" smtClean="0"/>
              <a:t>≤</a:t>
            </a:r>
            <a:r>
              <a:rPr lang="en-US" altLang="zh-CN" dirty="0" smtClean="0"/>
              <a:t>100000</a:t>
            </a:r>
            <a:endParaRPr lang="zh-CN" altLang="zh-CN" dirty="0"/>
          </a:p>
        </p:txBody>
      </p:sp>
    </p:spTree>
    <p:extLst>
      <p:ext uri="{BB962C8B-B14F-4D97-AF65-F5344CB8AC3E}">
        <p14:creationId xmlns:p14="http://schemas.microsoft.com/office/powerpoint/2010/main" val="34875890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43608" y="1628800"/>
            <a:ext cx="7315200" cy="2595025"/>
          </a:xfrm>
        </p:spPr>
        <p:txBody>
          <a:bodyPr>
            <a:normAutofit/>
          </a:bodyPr>
          <a:lstStyle/>
          <a:p>
            <a:r>
              <a:rPr lang="en-US" altLang="zh-CN" sz="5400" dirty="0" smtClean="0"/>
              <a:t>2.4 </a:t>
            </a:r>
            <a:r>
              <a:rPr lang="zh-CN" altLang="en-US" sz="5400" dirty="0" smtClean="0"/>
              <a:t>树链剖分</a:t>
            </a:r>
            <a:endParaRPr lang="zh-CN" altLang="en-US" sz="5400" dirty="0"/>
          </a:p>
        </p:txBody>
      </p:sp>
    </p:spTree>
    <p:extLst>
      <p:ext uri="{BB962C8B-B14F-4D97-AF65-F5344CB8AC3E}">
        <p14:creationId xmlns:p14="http://schemas.microsoft.com/office/powerpoint/2010/main" val="25653652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2.4.1 </a:t>
            </a:r>
            <a:r>
              <a:rPr lang="zh-CN" altLang="en-US" sz="3600" dirty="0" smtClean="0"/>
              <a:t>方法概述</a:t>
            </a:r>
            <a:endParaRPr lang="zh-CN" altLang="en-US" sz="3600" dirty="0"/>
          </a:p>
        </p:txBody>
      </p:sp>
      <p:sp>
        <p:nvSpPr>
          <p:cNvPr id="7" name="内容占位符 6"/>
          <p:cNvSpPr>
            <a:spLocks noGrp="1"/>
          </p:cNvSpPr>
          <p:nvPr>
            <p:ph idx="1"/>
          </p:nvPr>
        </p:nvSpPr>
        <p:spPr>
          <a:xfrm>
            <a:off x="755576" y="1700808"/>
            <a:ext cx="7315200" cy="5157192"/>
          </a:xfrm>
        </p:spPr>
        <p:txBody>
          <a:bodyPr>
            <a:normAutofit/>
          </a:bodyPr>
          <a:lstStyle/>
          <a:p>
            <a:endParaRPr lang="en-US" altLang="zh-CN" dirty="0" smtClean="0"/>
          </a:p>
          <a:p>
            <a:r>
              <a:rPr lang="zh-CN" altLang="en-US" dirty="0" smtClean="0"/>
              <a:t>为了实现链修改，可以调整</a:t>
            </a:r>
            <a:r>
              <a:rPr lang="en-US" altLang="zh-CN" dirty="0" smtClean="0"/>
              <a:t>DFS</a:t>
            </a:r>
            <a:r>
              <a:rPr lang="zh-CN" altLang="en-US" dirty="0" smtClean="0"/>
              <a:t>遍历树的过程，使得任意点到根的链能被分为</a:t>
            </a:r>
            <a:r>
              <a:rPr lang="en-US" altLang="zh-CN" dirty="0" smtClean="0"/>
              <a:t>log N</a:t>
            </a:r>
            <a:r>
              <a:rPr lang="zh-CN" altLang="en-US" dirty="0" smtClean="0"/>
              <a:t>个</a:t>
            </a:r>
            <a:r>
              <a:rPr lang="en-US" altLang="zh-CN" dirty="0" smtClean="0"/>
              <a:t>DFS</a:t>
            </a:r>
            <a:r>
              <a:rPr lang="zh-CN" altLang="en-US" dirty="0" smtClean="0"/>
              <a:t>序区间。</a:t>
            </a:r>
            <a:endParaRPr lang="en-US" altLang="zh-CN" dirty="0" smtClean="0"/>
          </a:p>
        </p:txBody>
      </p:sp>
    </p:spTree>
    <p:extLst>
      <p:ext uri="{BB962C8B-B14F-4D97-AF65-F5344CB8AC3E}">
        <p14:creationId xmlns:p14="http://schemas.microsoft.com/office/powerpoint/2010/main" val="402652664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2.4.1 </a:t>
            </a:r>
            <a:r>
              <a:rPr lang="zh-CN" altLang="en-US" sz="3600" dirty="0" smtClean="0"/>
              <a:t>方法概述</a:t>
            </a:r>
            <a:endParaRPr lang="zh-CN" altLang="en-US" sz="3600" dirty="0"/>
          </a:p>
        </p:txBody>
      </p:sp>
      <p:sp>
        <p:nvSpPr>
          <p:cNvPr id="7" name="内容占位符 6"/>
          <p:cNvSpPr>
            <a:spLocks noGrp="1"/>
          </p:cNvSpPr>
          <p:nvPr>
            <p:ph idx="1"/>
          </p:nvPr>
        </p:nvSpPr>
        <p:spPr>
          <a:xfrm>
            <a:off x="755576" y="1700808"/>
            <a:ext cx="7315200" cy="5157192"/>
          </a:xfrm>
        </p:spPr>
        <p:txBody>
          <a:bodyPr>
            <a:normAutofit/>
          </a:bodyPr>
          <a:lstStyle/>
          <a:p>
            <a:endParaRPr lang="en-US" altLang="zh-CN" dirty="0" smtClean="0"/>
          </a:p>
          <a:p>
            <a:r>
              <a:rPr lang="zh-CN" altLang="en-US" dirty="0" smtClean="0"/>
              <a:t>为了实现链修改，可以调整</a:t>
            </a:r>
            <a:r>
              <a:rPr lang="en-US" altLang="zh-CN" dirty="0" smtClean="0"/>
              <a:t>DFS</a:t>
            </a:r>
            <a:r>
              <a:rPr lang="zh-CN" altLang="en-US" dirty="0" smtClean="0"/>
              <a:t>遍历树的过程，使得任意点到根的链能被分为</a:t>
            </a:r>
            <a:r>
              <a:rPr lang="en-US" altLang="zh-CN" dirty="0" smtClean="0"/>
              <a:t>log N</a:t>
            </a:r>
            <a:r>
              <a:rPr lang="zh-CN" altLang="en-US" dirty="0" smtClean="0"/>
              <a:t>个</a:t>
            </a:r>
            <a:r>
              <a:rPr lang="en-US" altLang="zh-CN" dirty="0" smtClean="0"/>
              <a:t>DFS</a:t>
            </a:r>
            <a:r>
              <a:rPr lang="zh-CN" altLang="en-US" dirty="0" smtClean="0"/>
              <a:t>序区间。</a:t>
            </a:r>
            <a:endParaRPr lang="en-US" altLang="zh-CN" dirty="0" smtClean="0"/>
          </a:p>
          <a:p>
            <a:endParaRPr lang="en-US" altLang="zh-CN" dirty="0"/>
          </a:p>
          <a:p>
            <a:r>
              <a:rPr lang="zh-CN" altLang="en-US" dirty="0" smtClean="0"/>
              <a:t>保证父亲与子树点数最大的儿子</a:t>
            </a:r>
            <a:r>
              <a:rPr lang="en-US" altLang="zh-CN" dirty="0" smtClean="0"/>
              <a:t>DFS</a:t>
            </a:r>
            <a:r>
              <a:rPr lang="zh-CN" altLang="en-US" dirty="0" smtClean="0"/>
              <a:t>序连续的树链剖分称为重链剖分，保证父亲与深度最大的儿子</a:t>
            </a:r>
            <a:r>
              <a:rPr lang="en-US" altLang="zh-CN" dirty="0" smtClean="0"/>
              <a:t>DFS</a:t>
            </a:r>
            <a:r>
              <a:rPr lang="zh-CN" altLang="en-US" dirty="0" smtClean="0"/>
              <a:t>序连续的树链剖分称为长链剖分。</a:t>
            </a:r>
            <a:endParaRPr lang="en-US" altLang="zh-CN" dirty="0" smtClean="0"/>
          </a:p>
        </p:txBody>
      </p:sp>
    </p:spTree>
    <p:extLst>
      <p:ext uri="{BB962C8B-B14F-4D97-AF65-F5344CB8AC3E}">
        <p14:creationId xmlns:p14="http://schemas.microsoft.com/office/powerpoint/2010/main" val="73898731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2.4.1 </a:t>
            </a:r>
            <a:r>
              <a:rPr lang="zh-CN" altLang="en-US" sz="3600" dirty="0" smtClean="0"/>
              <a:t>方法概述</a:t>
            </a:r>
            <a:endParaRPr lang="zh-CN" altLang="en-US" sz="3600" dirty="0"/>
          </a:p>
        </p:txBody>
      </p:sp>
      <p:sp>
        <p:nvSpPr>
          <p:cNvPr id="7" name="内容占位符 6"/>
          <p:cNvSpPr>
            <a:spLocks noGrp="1"/>
          </p:cNvSpPr>
          <p:nvPr>
            <p:ph idx="1"/>
          </p:nvPr>
        </p:nvSpPr>
        <p:spPr>
          <a:xfrm>
            <a:off x="755576" y="1700808"/>
            <a:ext cx="7315200" cy="5157192"/>
          </a:xfrm>
        </p:spPr>
        <p:txBody>
          <a:bodyPr>
            <a:normAutofit/>
          </a:bodyPr>
          <a:lstStyle/>
          <a:p>
            <a:endParaRPr lang="en-US" altLang="zh-CN" dirty="0" smtClean="0"/>
          </a:p>
          <a:p>
            <a:r>
              <a:rPr lang="zh-CN" altLang="en-US" dirty="0" smtClean="0"/>
              <a:t>为了实现链修改，可以调整</a:t>
            </a:r>
            <a:r>
              <a:rPr lang="en-US" altLang="zh-CN" dirty="0" smtClean="0"/>
              <a:t>DFS</a:t>
            </a:r>
            <a:r>
              <a:rPr lang="zh-CN" altLang="en-US" dirty="0" smtClean="0"/>
              <a:t>遍历树的过程，使得任意点到根的链能被分为</a:t>
            </a:r>
            <a:r>
              <a:rPr lang="en-US" altLang="zh-CN" dirty="0" smtClean="0"/>
              <a:t>log N</a:t>
            </a:r>
            <a:r>
              <a:rPr lang="zh-CN" altLang="en-US" dirty="0" smtClean="0"/>
              <a:t>个</a:t>
            </a:r>
            <a:r>
              <a:rPr lang="en-US" altLang="zh-CN" dirty="0" smtClean="0"/>
              <a:t>DFS</a:t>
            </a:r>
            <a:r>
              <a:rPr lang="zh-CN" altLang="en-US" dirty="0" smtClean="0"/>
              <a:t>序区间。</a:t>
            </a:r>
            <a:endParaRPr lang="en-US" altLang="zh-CN" dirty="0" smtClean="0"/>
          </a:p>
          <a:p>
            <a:endParaRPr lang="en-US" altLang="zh-CN" dirty="0"/>
          </a:p>
          <a:p>
            <a:r>
              <a:rPr lang="zh-CN" altLang="en-US" dirty="0" smtClean="0"/>
              <a:t>保证父亲与子树点数最大的儿子</a:t>
            </a:r>
            <a:r>
              <a:rPr lang="en-US" altLang="zh-CN" dirty="0" smtClean="0"/>
              <a:t>DFS</a:t>
            </a:r>
            <a:r>
              <a:rPr lang="zh-CN" altLang="en-US" dirty="0" smtClean="0"/>
              <a:t>序连续的树链剖分称为重链剖分，保证父亲与深度最大的儿子</a:t>
            </a:r>
            <a:r>
              <a:rPr lang="en-US" altLang="zh-CN" dirty="0" smtClean="0"/>
              <a:t>DFS</a:t>
            </a:r>
            <a:r>
              <a:rPr lang="zh-CN" altLang="en-US" dirty="0" smtClean="0"/>
              <a:t>序连续的树链剖分称为长链剖分。</a:t>
            </a:r>
            <a:endParaRPr lang="en-US" altLang="zh-CN" dirty="0" smtClean="0"/>
          </a:p>
          <a:p>
            <a:endParaRPr lang="en-US" altLang="zh-CN" dirty="0"/>
          </a:p>
          <a:p>
            <a:r>
              <a:rPr lang="zh-CN" altLang="en-US" dirty="0" smtClean="0"/>
              <a:t>树链剖分使用的一般条件：</a:t>
            </a:r>
            <a:endParaRPr lang="en-US" altLang="zh-CN" dirty="0" smtClean="0"/>
          </a:p>
          <a:p>
            <a:r>
              <a:rPr lang="en-US" altLang="zh-CN" dirty="0" smtClean="0"/>
              <a:t>1</a:t>
            </a:r>
            <a:r>
              <a:rPr lang="zh-CN" altLang="en-US" dirty="0" smtClean="0"/>
              <a:t>、信息可合并；</a:t>
            </a:r>
            <a:endParaRPr lang="en-US" altLang="zh-CN" dirty="0" smtClean="0"/>
          </a:p>
          <a:p>
            <a:r>
              <a:rPr lang="en-US" altLang="zh-CN" dirty="0" smtClean="0"/>
              <a:t>2</a:t>
            </a:r>
            <a:r>
              <a:rPr lang="zh-CN" altLang="en-US" dirty="0" smtClean="0"/>
              <a:t>、树的形态修改很少或没有。</a:t>
            </a:r>
            <a:endParaRPr lang="en-US" altLang="zh-CN" dirty="0" smtClean="0"/>
          </a:p>
          <a:p>
            <a:endParaRPr lang="en-US" altLang="zh-CN" dirty="0"/>
          </a:p>
          <a:p>
            <a:r>
              <a:rPr lang="zh-CN" altLang="en-US" dirty="0" smtClean="0"/>
              <a:t>通常情况下树链剖分是解决树上问题的有力手段，但是复杂度一般较大。</a:t>
            </a:r>
            <a:endParaRPr lang="en-US" altLang="zh-CN" dirty="0" smtClean="0"/>
          </a:p>
        </p:txBody>
      </p:sp>
    </p:spTree>
    <p:extLst>
      <p:ext uri="{BB962C8B-B14F-4D97-AF65-F5344CB8AC3E}">
        <p14:creationId xmlns:p14="http://schemas.microsoft.com/office/powerpoint/2010/main" val="55917474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2.4.2 </a:t>
            </a:r>
            <a:r>
              <a:rPr lang="zh-CN" altLang="en-US" sz="3600" dirty="0" smtClean="0"/>
              <a:t>例题选讲</a:t>
            </a:r>
            <a:endParaRPr lang="zh-CN" altLang="en-US" sz="3600" dirty="0"/>
          </a:p>
        </p:txBody>
      </p:sp>
      <p:sp>
        <p:nvSpPr>
          <p:cNvPr id="7" name="内容占位符 6"/>
          <p:cNvSpPr>
            <a:spLocks noGrp="1"/>
          </p:cNvSpPr>
          <p:nvPr>
            <p:ph idx="1"/>
          </p:nvPr>
        </p:nvSpPr>
        <p:spPr>
          <a:xfrm>
            <a:off x="755576" y="1700808"/>
            <a:ext cx="7704856" cy="6048672"/>
          </a:xfrm>
        </p:spPr>
        <p:txBody>
          <a:bodyPr>
            <a:normAutofit/>
          </a:bodyPr>
          <a:lstStyle/>
          <a:p>
            <a:r>
              <a:rPr lang="en-US" altLang="zh-CN" dirty="0"/>
              <a:t>[Codeforces600E]  </a:t>
            </a:r>
            <a:r>
              <a:rPr lang="en-US" altLang="zh-CN" dirty="0" err="1"/>
              <a:t>Lomsat</a:t>
            </a:r>
            <a:r>
              <a:rPr lang="en-US" altLang="zh-CN" dirty="0"/>
              <a:t> </a:t>
            </a:r>
            <a:r>
              <a:rPr lang="en-US" altLang="zh-CN" dirty="0" err="1"/>
              <a:t>gelral</a:t>
            </a:r>
            <a:endParaRPr lang="zh-CN" altLang="zh-CN" dirty="0"/>
          </a:p>
          <a:p>
            <a:r>
              <a:rPr lang="zh-CN" altLang="zh-CN" dirty="0"/>
              <a:t>题意：</a:t>
            </a:r>
          </a:p>
          <a:p>
            <a:r>
              <a:rPr lang="zh-CN" altLang="zh-CN" dirty="0"/>
              <a:t>给出一棵</a:t>
            </a:r>
            <a:r>
              <a:rPr lang="en-US" altLang="zh-CN" dirty="0"/>
              <a:t>N</a:t>
            </a:r>
            <a:r>
              <a:rPr lang="zh-CN" altLang="en-US" dirty="0"/>
              <a:t>个点的</a:t>
            </a:r>
            <a:r>
              <a:rPr lang="zh-CN" altLang="zh-CN" dirty="0"/>
              <a:t>树，求其所有子树内出现次数最多的颜色编号和。</a:t>
            </a:r>
            <a:endParaRPr lang="en-US" altLang="zh-CN" dirty="0"/>
          </a:p>
          <a:p>
            <a:r>
              <a:rPr lang="en-US" altLang="zh-CN" dirty="0"/>
              <a:t>N</a:t>
            </a:r>
            <a:r>
              <a:rPr lang="zh-CN" altLang="en-US" dirty="0"/>
              <a:t>≤</a:t>
            </a:r>
            <a:r>
              <a:rPr lang="en-US" altLang="zh-CN" dirty="0" smtClean="0"/>
              <a:t>100000</a:t>
            </a:r>
            <a:endParaRPr lang="en-US" altLang="zh-CN" dirty="0"/>
          </a:p>
        </p:txBody>
      </p:sp>
    </p:spTree>
    <p:extLst>
      <p:ext uri="{BB962C8B-B14F-4D97-AF65-F5344CB8AC3E}">
        <p14:creationId xmlns:p14="http://schemas.microsoft.com/office/powerpoint/2010/main" val="146061879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2.4.2 </a:t>
            </a:r>
            <a:r>
              <a:rPr lang="zh-CN" altLang="en-US" sz="3600" dirty="0" smtClean="0"/>
              <a:t>例题选讲</a:t>
            </a:r>
            <a:endParaRPr lang="zh-CN" altLang="en-US" sz="3600" dirty="0"/>
          </a:p>
        </p:txBody>
      </p:sp>
      <p:sp>
        <p:nvSpPr>
          <p:cNvPr id="7" name="内容占位符 6"/>
          <p:cNvSpPr>
            <a:spLocks noGrp="1"/>
          </p:cNvSpPr>
          <p:nvPr>
            <p:ph idx="1"/>
          </p:nvPr>
        </p:nvSpPr>
        <p:spPr>
          <a:xfrm>
            <a:off x="755576" y="1700808"/>
            <a:ext cx="8208912" cy="6048672"/>
          </a:xfrm>
        </p:spPr>
        <p:txBody>
          <a:bodyPr>
            <a:normAutofit/>
          </a:bodyPr>
          <a:lstStyle/>
          <a:p>
            <a:r>
              <a:rPr lang="en-US" altLang="zh-CN" dirty="0" smtClean="0"/>
              <a:t>[BZOJ3626]  </a:t>
            </a:r>
            <a:r>
              <a:rPr lang="en-US" altLang="zh-CN" dirty="0"/>
              <a:t>LCA</a:t>
            </a:r>
            <a:endParaRPr lang="zh-CN" altLang="zh-CN" dirty="0"/>
          </a:p>
          <a:p>
            <a:r>
              <a:rPr lang="zh-CN" altLang="zh-CN" dirty="0"/>
              <a:t>题意：</a:t>
            </a:r>
          </a:p>
          <a:p>
            <a:r>
              <a:rPr lang="zh-CN" altLang="zh-CN" dirty="0"/>
              <a:t>给出一</a:t>
            </a:r>
            <a:r>
              <a:rPr lang="zh-CN" altLang="zh-CN" dirty="0" smtClean="0"/>
              <a:t>棵</a:t>
            </a:r>
            <a:r>
              <a:rPr lang="en-US" altLang="zh-CN" dirty="0" smtClean="0"/>
              <a:t>N</a:t>
            </a:r>
            <a:r>
              <a:rPr lang="zh-CN" altLang="en-US" dirty="0" smtClean="0"/>
              <a:t>个点的</a:t>
            </a:r>
            <a:r>
              <a:rPr lang="zh-CN" altLang="zh-CN" dirty="0" smtClean="0"/>
              <a:t>树</a:t>
            </a:r>
            <a:r>
              <a:rPr lang="zh-CN" altLang="zh-CN" dirty="0"/>
              <a:t>，要求</a:t>
            </a:r>
            <a:r>
              <a:rPr lang="zh-CN" altLang="zh-CN" dirty="0" smtClean="0"/>
              <a:t>支持</a:t>
            </a:r>
            <a:r>
              <a:rPr lang="en-US" altLang="zh-CN" dirty="0" smtClean="0"/>
              <a:t>Q</a:t>
            </a:r>
            <a:r>
              <a:rPr lang="zh-CN" altLang="en-US" dirty="0" smtClean="0"/>
              <a:t>次</a:t>
            </a:r>
            <a:r>
              <a:rPr lang="zh-CN" altLang="zh-CN" dirty="0" smtClean="0"/>
              <a:t>询问</a:t>
            </a:r>
            <a:r>
              <a:rPr lang="zh-CN" altLang="zh-CN" dirty="0"/>
              <a:t>，每次询问一个点</a:t>
            </a:r>
            <a:r>
              <a:rPr lang="en-US" altLang="zh-CN" dirty="0"/>
              <a:t>z</a:t>
            </a:r>
            <a:r>
              <a:rPr lang="zh-CN" altLang="zh-CN" dirty="0"/>
              <a:t>与编号为区间</a:t>
            </a:r>
            <a:r>
              <a:rPr lang="en-US" altLang="zh-CN" dirty="0"/>
              <a:t>[</a:t>
            </a:r>
            <a:r>
              <a:rPr lang="en-US" altLang="zh-CN" dirty="0" err="1"/>
              <a:t>l,r</a:t>
            </a:r>
            <a:r>
              <a:rPr lang="en-US" altLang="zh-CN" dirty="0"/>
              <a:t>]</a:t>
            </a:r>
            <a:r>
              <a:rPr lang="zh-CN" altLang="zh-CN" dirty="0"/>
              <a:t>内</a:t>
            </a:r>
            <a:r>
              <a:rPr lang="zh-CN" altLang="zh-CN" dirty="0" smtClean="0"/>
              <a:t>的点</a:t>
            </a:r>
            <a:r>
              <a:rPr lang="zh-CN" altLang="zh-CN" dirty="0"/>
              <a:t>分别求最近公共祖先得到的最近公共祖先深度和</a:t>
            </a:r>
            <a:r>
              <a:rPr lang="zh-CN" altLang="zh-CN" dirty="0" smtClean="0"/>
              <a:t>。</a:t>
            </a:r>
            <a:endParaRPr lang="en-US" altLang="zh-CN" dirty="0" smtClean="0"/>
          </a:p>
          <a:p>
            <a:r>
              <a:rPr lang="en-US" altLang="zh-CN" dirty="0" smtClean="0"/>
              <a:t>N, Q</a:t>
            </a:r>
            <a:r>
              <a:rPr lang="zh-CN" altLang="en-US" dirty="0" smtClean="0"/>
              <a:t>≤</a:t>
            </a:r>
            <a:r>
              <a:rPr lang="en-US" altLang="zh-CN" dirty="0" smtClean="0"/>
              <a:t>50000</a:t>
            </a:r>
            <a:endParaRPr lang="en-US" altLang="zh-CN" dirty="0"/>
          </a:p>
        </p:txBody>
      </p:sp>
    </p:spTree>
    <p:extLst>
      <p:ext uri="{BB962C8B-B14F-4D97-AF65-F5344CB8AC3E}">
        <p14:creationId xmlns:p14="http://schemas.microsoft.com/office/powerpoint/2010/main" val="91719515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43608" y="1628800"/>
            <a:ext cx="7315200" cy="2595025"/>
          </a:xfrm>
        </p:spPr>
        <p:txBody>
          <a:bodyPr>
            <a:normAutofit/>
          </a:bodyPr>
          <a:lstStyle/>
          <a:p>
            <a:r>
              <a:rPr lang="en-US" altLang="zh-CN" sz="5400" dirty="0" smtClean="0"/>
              <a:t>2.5 </a:t>
            </a:r>
            <a:r>
              <a:rPr lang="zh-CN" altLang="en-US" sz="5400" dirty="0" smtClean="0"/>
              <a:t>动态树</a:t>
            </a:r>
            <a:endParaRPr lang="zh-CN" altLang="en-US" sz="5400" dirty="0"/>
          </a:p>
        </p:txBody>
      </p:sp>
    </p:spTree>
    <p:extLst>
      <p:ext uri="{BB962C8B-B14F-4D97-AF65-F5344CB8AC3E}">
        <p14:creationId xmlns:p14="http://schemas.microsoft.com/office/powerpoint/2010/main" val="16245689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a:t>1</a:t>
            </a:r>
            <a:r>
              <a:rPr lang="en-US" altLang="zh-CN" sz="3600" dirty="0" smtClean="0"/>
              <a:t>.1.1 </a:t>
            </a:r>
            <a:r>
              <a:rPr lang="zh-CN" altLang="en-US" sz="3600" dirty="0" smtClean="0"/>
              <a:t>定义</a:t>
            </a:r>
            <a:endParaRPr lang="zh-CN" altLang="en-US" sz="3600" dirty="0"/>
          </a:p>
        </p:txBody>
      </p:sp>
      <p:sp>
        <p:nvSpPr>
          <p:cNvPr id="7" name="内容占位符 6"/>
          <p:cNvSpPr>
            <a:spLocks noGrp="1"/>
          </p:cNvSpPr>
          <p:nvPr>
            <p:ph idx="1"/>
          </p:nvPr>
        </p:nvSpPr>
        <p:spPr>
          <a:xfrm>
            <a:off x="1043608" y="1700808"/>
            <a:ext cx="7315200" cy="5157192"/>
          </a:xfrm>
        </p:spPr>
        <p:txBody>
          <a:bodyPr>
            <a:normAutofit/>
          </a:bodyPr>
          <a:lstStyle/>
          <a:p>
            <a:endParaRPr lang="en-US" altLang="zh-CN" dirty="0" smtClean="0"/>
          </a:p>
          <a:p>
            <a:r>
              <a:rPr lang="zh-CN" altLang="en-US" dirty="0"/>
              <a:t>树是一张由</a:t>
            </a:r>
            <a:r>
              <a:rPr lang="en-US" altLang="zh-CN" dirty="0"/>
              <a:t>V</a:t>
            </a:r>
            <a:r>
              <a:rPr lang="zh-CN" altLang="en-US" dirty="0"/>
              <a:t>个点、 </a:t>
            </a:r>
            <a:r>
              <a:rPr lang="en-US" altLang="zh-CN" dirty="0"/>
              <a:t>V-1</a:t>
            </a:r>
            <a:r>
              <a:rPr lang="zh-CN" altLang="en-US" dirty="0"/>
              <a:t>条边组成</a:t>
            </a:r>
            <a:r>
              <a:rPr lang="zh-CN" altLang="en-US" dirty="0" smtClean="0"/>
              <a:t>的连通图。 </a:t>
            </a:r>
            <a:r>
              <a:rPr lang="zh-CN" altLang="en-US" dirty="0"/>
              <a:t/>
            </a:r>
            <a:br>
              <a:rPr lang="zh-CN" altLang="en-US" dirty="0"/>
            </a:br>
            <a:endParaRPr lang="en-US" altLang="zh-CN" dirty="0" smtClean="0"/>
          </a:p>
        </p:txBody>
      </p:sp>
    </p:spTree>
    <p:extLst>
      <p:ext uri="{BB962C8B-B14F-4D97-AF65-F5344CB8AC3E}">
        <p14:creationId xmlns:p14="http://schemas.microsoft.com/office/powerpoint/2010/main" val="50949654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2.5.1 </a:t>
            </a:r>
            <a:r>
              <a:rPr lang="zh-CN" altLang="en-US" sz="3600" dirty="0" smtClean="0"/>
              <a:t>方法概述</a:t>
            </a:r>
            <a:endParaRPr lang="zh-CN" altLang="en-US" sz="3600" dirty="0"/>
          </a:p>
        </p:txBody>
      </p:sp>
      <p:sp>
        <p:nvSpPr>
          <p:cNvPr id="7" name="内容占位符 6"/>
          <p:cNvSpPr>
            <a:spLocks noGrp="1"/>
          </p:cNvSpPr>
          <p:nvPr>
            <p:ph idx="1"/>
          </p:nvPr>
        </p:nvSpPr>
        <p:spPr>
          <a:xfrm>
            <a:off x="1043608" y="1700808"/>
            <a:ext cx="7560840" cy="5157192"/>
          </a:xfrm>
        </p:spPr>
        <p:txBody>
          <a:bodyPr>
            <a:normAutofit/>
          </a:bodyPr>
          <a:lstStyle/>
          <a:p>
            <a:endParaRPr lang="en-US" altLang="zh-CN" dirty="0" smtClean="0"/>
          </a:p>
          <a:p>
            <a:r>
              <a:rPr lang="zh-CN" altLang="en-US" dirty="0" smtClean="0"/>
              <a:t>动态树是一种强大的数据结构，相当于用平衡树维护的动态的树链剖分。</a:t>
            </a:r>
            <a:endParaRPr lang="en-US" altLang="zh-CN" dirty="0"/>
          </a:p>
        </p:txBody>
      </p:sp>
    </p:spTree>
    <p:extLst>
      <p:ext uri="{BB962C8B-B14F-4D97-AF65-F5344CB8AC3E}">
        <p14:creationId xmlns:p14="http://schemas.microsoft.com/office/powerpoint/2010/main" val="103557326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2.5.1 </a:t>
            </a:r>
            <a:r>
              <a:rPr lang="zh-CN" altLang="en-US" sz="3600" dirty="0" smtClean="0"/>
              <a:t>方法概述</a:t>
            </a:r>
            <a:endParaRPr lang="zh-CN" altLang="en-US" sz="3600" dirty="0"/>
          </a:p>
        </p:txBody>
      </p:sp>
      <p:sp>
        <p:nvSpPr>
          <p:cNvPr id="7" name="内容占位符 6"/>
          <p:cNvSpPr>
            <a:spLocks noGrp="1"/>
          </p:cNvSpPr>
          <p:nvPr>
            <p:ph idx="1"/>
          </p:nvPr>
        </p:nvSpPr>
        <p:spPr>
          <a:xfrm>
            <a:off x="1043608" y="1700808"/>
            <a:ext cx="7560840" cy="5157192"/>
          </a:xfrm>
        </p:spPr>
        <p:txBody>
          <a:bodyPr>
            <a:normAutofit/>
          </a:bodyPr>
          <a:lstStyle/>
          <a:p>
            <a:endParaRPr lang="en-US" altLang="zh-CN" dirty="0" smtClean="0"/>
          </a:p>
          <a:p>
            <a:r>
              <a:rPr lang="zh-CN" altLang="en-US" dirty="0" smtClean="0"/>
              <a:t>动态树是一种强大的数据结构，相当于用平衡树维护的动态的树链剖分。</a:t>
            </a:r>
            <a:endParaRPr lang="en-US" altLang="zh-CN" dirty="0" smtClean="0"/>
          </a:p>
          <a:p>
            <a:endParaRPr lang="en-US" altLang="zh-CN" dirty="0"/>
          </a:p>
          <a:p>
            <a:r>
              <a:rPr lang="zh-CN" altLang="en-US" dirty="0" smtClean="0"/>
              <a:t>动态树使用的一般场合：</a:t>
            </a:r>
            <a:endParaRPr lang="en-US" altLang="zh-CN" dirty="0" smtClean="0"/>
          </a:p>
          <a:p>
            <a:r>
              <a:rPr lang="en-US" altLang="zh-CN" dirty="0" smtClean="0"/>
              <a:t>1</a:t>
            </a:r>
            <a:r>
              <a:rPr lang="zh-CN" altLang="en-US" dirty="0" smtClean="0"/>
              <a:t>、信息可合并；</a:t>
            </a:r>
            <a:endParaRPr lang="en-US" altLang="zh-CN" dirty="0" smtClean="0"/>
          </a:p>
          <a:p>
            <a:r>
              <a:rPr lang="en-US" altLang="zh-CN" dirty="0" smtClean="0"/>
              <a:t>2</a:t>
            </a:r>
            <a:r>
              <a:rPr lang="zh-CN" altLang="en-US" dirty="0" smtClean="0"/>
              <a:t>、子树修改很少或没有。</a:t>
            </a:r>
            <a:endParaRPr lang="en-US" altLang="zh-CN" dirty="0"/>
          </a:p>
        </p:txBody>
      </p:sp>
    </p:spTree>
    <p:extLst>
      <p:ext uri="{BB962C8B-B14F-4D97-AF65-F5344CB8AC3E}">
        <p14:creationId xmlns:p14="http://schemas.microsoft.com/office/powerpoint/2010/main" val="331823666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2.5.1 </a:t>
            </a:r>
            <a:r>
              <a:rPr lang="zh-CN" altLang="en-US" sz="3600" dirty="0" smtClean="0"/>
              <a:t>方法概述</a:t>
            </a:r>
            <a:endParaRPr lang="zh-CN" altLang="en-US" sz="3600" dirty="0"/>
          </a:p>
        </p:txBody>
      </p:sp>
      <p:sp>
        <p:nvSpPr>
          <p:cNvPr id="7" name="内容占位符 6"/>
          <p:cNvSpPr>
            <a:spLocks noGrp="1"/>
          </p:cNvSpPr>
          <p:nvPr>
            <p:ph idx="1"/>
          </p:nvPr>
        </p:nvSpPr>
        <p:spPr>
          <a:xfrm>
            <a:off x="1043608" y="1700808"/>
            <a:ext cx="7560840" cy="5157192"/>
          </a:xfrm>
        </p:spPr>
        <p:txBody>
          <a:bodyPr>
            <a:normAutofit/>
          </a:bodyPr>
          <a:lstStyle/>
          <a:p>
            <a:endParaRPr lang="en-US" altLang="zh-CN" dirty="0" smtClean="0"/>
          </a:p>
          <a:p>
            <a:r>
              <a:rPr lang="zh-CN" altLang="en-US" dirty="0" smtClean="0"/>
              <a:t>动态树是一种强大的数据结构，相当于用平衡树维护的动态的树链剖分。</a:t>
            </a:r>
            <a:endParaRPr lang="en-US" altLang="zh-CN" dirty="0" smtClean="0"/>
          </a:p>
          <a:p>
            <a:endParaRPr lang="en-US" altLang="zh-CN" dirty="0"/>
          </a:p>
          <a:p>
            <a:r>
              <a:rPr lang="zh-CN" altLang="en-US" dirty="0" smtClean="0"/>
              <a:t>动态树使用的一般场合：</a:t>
            </a:r>
            <a:endParaRPr lang="en-US" altLang="zh-CN" dirty="0" smtClean="0"/>
          </a:p>
          <a:p>
            <a:r>
              <a:rPr lang="en-US" altLang="zh-CN" dirty="0" smtClean="0"/>
              <a:t>1</a:t>
            </a:r>
            <a:r>
              <a:rPr lang="zh-CN" altLang="en-US" dirty="0" smtClean="0"/>
              <a:t>、信息可合并；</a:t>
            </a:r>
            <a:endParaRPr lang="en-US" altLang="zh-CN" dirty="0" smtClean="0"/>
          </a:p>
          <a:p>
            <a:r>
              <a:rPr lang="en-US" altLang="zh-CN" dirty="0" smtClean="0"/>
              <a:t>2</a:t>
            </a:r>
            <a:r>
              <a:rPr lang="zh-CN" altLang="en-US" dirty="0" smtClean="0"/>
              <a:t>、子树修改很少或没有。</a:t>
            </a:r>
            <a:endParaRPr lang="en-US" altLang="zh-CN" dirty="0" smtClean="0"/>
          </a:p>
          <a:p>
            <a:endParaRPr lang="en-US" altLang="zh-CN" dirty="0"/>
          </a:p>
          <a:p>
            <a:r>
              <a:rPr lang="zh-CN" altLang="en-US" dirty="0" smtClean="0"/>
              <a:t>另外，因为动态树代码难度和常数因子均较大，对于比较简单或对常数要求比较高的题目不建议使用。</a:t>
            </a:r>
            <a:endParaRPr lang="en-US" altLang="zh-CN" dirty="0"/>
          </a:p>
        </p:txBody>
      </p:sp>
    </p:spTree>
    <p:extLst>
      <p:ext uri="{BB962C8B-B14F-4D97-AF65-F5344CB8AC3E}">
        <p14:creationId xmlns:p14="http://schemas.microsoft.com/office/powerpoint/2010/main" val="365084436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2.5.2 </a:t>
            </a:r>
            <a:r>
              <a:rPr lang="zh-CN" altLang="en-US" sz="3600" dirty="0" smtClean="0"/>
              <a:t>例题选讲</a:t>
            </a:r>
            <a:endParaRPr lang="zh-CN" altLang="en-US" sz="3600" dirty="0"/>
          </a:p>
        </p:txBody>
      </p:sp>
      <p:sp>
        <p:nvSpPr>
          <p:cNvPr id="7" name="内容占位符 6"/>
          <p:cNvSpPr>
            <a:spLocks noGrp="1"/>
          </p:cNvSpPr>
          <p:nvPr>
            <p:ph idx="1"/>
          </p:nvPr>
        </p:nvSpPr>
        <p:spPr>
          <a:xfrm>
            <a:off x="1043608" y="1700808"/>
            <a:ext cx="7560840" cy="5157192"/>
          </a:xfrm>
        </p:spPr>
        <p:txBody>
          <a:bodyPr>
            <a:normAutofit/>
          </a:bodyPr>
          <a:lstStyle/>
          <a:p>
            <a:r>
              <a:rPr lang="en-US" altLang="zh-CN" dirty="0"/>
              <a:t>[BZOJ2959]  </a:t>
            </a:r>
            <a:r>
              <a:rPr lang="zh-CN" altLang="zh-CN" dirty="0"/>
              <a:t>长跑</a:t>
            </a:r>
          </a:p>
          <a:p>
            <a:r>
              <a:rPr lang="zh-CN" altLang="zh-CN" dirty="0"/>
              <a:t>题意：</a:t>
            </a:r>
          </a:p>
          <a:p>
            <a:r>
              <a:rPr lang="zh-CN" altLang="zh-CN" dirty="0"/>
              <a:t>给出一</a:t>
            </a:r>
            <a:r>
              <a:rPr lang="zh-CN" altLang="zh-CN" dirty="0" smtClean="0"/>
              <a:t>张</a:t>
            </a:r>
            <a:r>
              <a:rPr lang="en-US" altLang="zh-CN" dirty="0" smtClean="0"/>
              <a:t>N</a:t>
            </a:r>
            <a:r>
              <a:rPr lang="zh-CN" altLang="en-US" dirty="0" smtClean="0"/>
              <a:t>个点没有边的</a:t>
            </a:r>
            <a:r>
              <a:rPr lang="zh-CN" altLang="zh-CN" dirty="0" smtClean="0"/>
              <a:t>无向图</a:t>
            </a:r>
            <a:r>
              <a:rPr lang="zh-CN" altLang="zh-CN" dirty="0"/>
              <a:t>，要求</a:t>
            </a:r>
            <a:r>
              <a:rPr lang="zh-CN" altLang="zh-CN" dirty="0" smtClean="0"/>
              <a:t>支持</a:t>
            </a:r>
            <a:r>
              <a:rPr lang="en-US" altLang="zh-CN" dirty="0" smtClean="0"/>
              <a:t>M</a:t>
            </a:r>
            <a:r>
              <a:rPr lang="zh-CN" altLang="en-US" dirty="0" smtClean="0"/>
              <a:t>次操作</a:t>
            </a:r>
            <a:r>
              <a:rPr lang="zh-CN" altLang="zh-CN" dirty="0" smtClean="0"/>
              <a:t>：</a:t>
            </a:r>
            <a:endParaRPr lang="zh-CN" altLang="zh-CN" dirty="0"/>
          </a:p>
          <a:p>
            <a:r>
              <a:rPr lang="zh-CN" altLang="zh-CN" dirty="0"/>
              <a:t>①加入一条边；</a:t>
            </a:r>
          </a:p>
          <a:p>
            <a:r>
              <a:rPr lang="zh-CN" altLang="zh-CN" dirty="0"/>
              <a:t>②修改点权；</a:t>
            </a:r>
          </a:p>
          <a:p>
            <a:r>
              <a:rPr lang="zh-CN" altLang="zh-CN" dirty="0"/>
              <a:t>③求从一个点出发，对于所有的无向边都只沿着一个方向走，到达另一个点，路径所覆盖的最大点权和</a:t>
            </a:r>
            <a:r>
              <a:rPr lang="zh-CN" altLang="zh-CN" dirty="0" smtClean="0"/>
              <a:t>。</a:t>
            </a:r>
            <a:endParaRPr lang="en-US" altLang="zh-CN" dirty="0" smtClean="0"/>
          </a:p>
          <a:p>
            <a:r>
              <a:rPr lang="en-US" altLang="zh-CN" dirty="0" smtClean="0"/>
              <a:t>N</a:t>
            </a:r>
            <a:r>
              <a:rPr lang="zh-CN" altLang="en-US" dirty="0" smtClean="0"/>
              <a:t>≤</a:t>
            </a:r>
            <a:r>
              <a:rPr lang="en-US" altLang="zh-CN" dirty="0" smtClean="0"/>
              <a:t>150000, M</a:t>
            </a:r>
            <a:r>
              <a:rPr lang="zh-CN" altLang="en-US" dirty="0" smtClean="0"/>
              <a:t>≤</a:t>
            </a:r>
            <a:r>
              <a:rPr lang="en-US" altLang="zh-CN" dirty="0" smtClean="0"/>
              <a:t>750000</a:t>
            </a:r>
            <a:endParaRPr lang="zh-CN" altLang="zh-CN" dirty="0"/>
          </a:p>
        </p:txBody>
      </p:sp>
    </p:spTree>
    <p:extLst>
      <p:ext uri="{BB962C8B-B14F-4D97-AF65-F5344CB8AC3E}">
        <p14:creationId xmlns:p14="http://schemas.microsoft.com/office/powerpoint/2010/main" val="235262847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2.5.2 </a:t>
            </a:r>
            <a:r>
              <a:rPr lang="zh-CN" altLang="en-US" sz="3600" dirty="0" smtClean="0"/>
              <a:t>例题选讲</a:t>
            </a:r>
            <a:endParaRPr lang="zh-CN" altLang="en-US" sz="3600" dirty="0"/>
          </a:p>
        </p:txBody>
      </p:sp>
      <p:sp>
        <p:nvSpPr>
          <p:cNvPr id="7" name="内容占位符 6"/>
          <p:cNvSpPr>
            <a:spLocks noGrp="1"/>
          </p:cNvSpPr>
          <p:nvPr>
            <p:ph idx="1"/>
          </p:nvPr>
        </p:nvSpPr>
        <p:spPr>
          <a:xfrm>
            <a:off x="1043608" y="1700808"/>
            <a:ext cx="7560840" cy="5157192"/>
          </a:xfrm>
        </p:spPr>
        <p:txBody>
          <a:bodyPr>
            <a:normAutofit/>
          </a:bodyPr>
          <a:lstStyle/>
          <a:p>
            <a:r>
              <a:rPr lang="en-US" altLang="zh-CN" dirty="0"/>
              <a:t>[Codeforces19E]  Fairy</a:t>
            </a:r>
            <a:endParaRPr lang="zh-CN" altLang="zh-CN" dirty="0"/>
          </a:p>
          <a:p>
            <a:r>
              <a:rPr lang="zh-CN" altLang="zh-CN" dirty="0"/>
              <a:t>题意：</a:t>
            </a:r>
          </a:p>
          <a:p>
            <a:r>
              <a:rPr lang="zh-CN" altLang="zh-CN" dirty="0"/>
              <a:t>给出一张</a:t>
            </a:r>
            <a:r>
              <a:rPr lang="en-US" altLang="zh-CN" dirty="0"/>
              <a:t>N</a:t>
            </a:r>
            <a:r>
              <a:rPr lang="zh-CN" altLang="en-US" dirty="0"/>
              <a:t>个点</a:t>
            </a:r>
            <a:r>
              <a:rPr lang="en-US" altLang="zh-CN" dirty="0"/>
              <a:t>M</a:t>
            </a:r>
            <a:r>
              <a:rPr lang="zh-CN" altLang="en-US" dirty="0"/>
              <a:t>条边的</a:t>
            </a:r>
            <a:r>
              <a:rPr lang="zh-CN" altLang="zh-CN" dirty="0"/>
              <a:t>无向图，</a:t>
            </a:r>
            <a:r>
              <a:rPr lang="zh-CN" altLang="en-US" dirty="0"/>
              <a:t>对于每一条边分别</a:t>
            </a:r>
            <a:r>
              <a:rPr lang="zh-CN" altLang="zh-CN" dirty="0"/>
              <a:t>询问删去</a:t>
            </a:r>
            <a:r>
              <a:rPr lang="zh-CN" altLang="en-US" dirty="0"/>
              <a:t>该</a:t>
            </a:r>
            <a:r>
              <a:rPr lang="zh-CN" altLang="zh-CN" dirty="0"/>
              <a:t>边后全图是否为二分图。</a:t>
            </a:r>
            <a:r>
              <a:rPr lang="zh-CN" altLang="en-US" dirty="0"/>
              <a:t>其中</a:t>
            </a:r>
            <a:r>
              <a:rPr lang="en-US" altLang="zh-CN" dirty="0"/>
              <a:t>N, M</a:t>
            </a:r>
            <a:r>
              <a:rPr lang="zh-CN" altLang="en-US" dirty="0"/>
              <a:t>≤</a:t>
            </a:r>
            <a:r>
              <a:rPr lang="en-US" altLang="zh-CN" dirty="0"/>
              <a:t>10000</a:t>
            </a:r>
            <a:r>
              <a:rPr lang="zh-CN" altLang="en-US" dirty="0"/>
              <a:t>。</a:t>
            </a:r>
            <a:endParaRPr lang="en-US" altLang="zh-CN" dirty="0"/>
          </a:p>
        </p:txBody>
      </p:sp>
    </p:spTree>
    <p:extLst>
      <p:ext uri="{BB962C8B-B14F-4D97-AF65-F5344CB8AC3E}">
        <p14:creationId xmlns:p14="http://schemas.microsoft.com/office/powerpoint/2010/main" val="124462776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43608" y="1628800"/>
            <a:ext cx="7315200" cy="2595025"/>
          </a:xfrm>
        </p:spPr>
        <p:txBody>
          <a:bodyPr>
            <a:normAutofit/>
          </a:bodyPr>
          <a:lstStyle/>
          <a:p>
            <a:r>
              <a:rPr lang="en-US" altLang="zh-CN" sz="5400" dirty="0" smtClean="0"/>
              <a:t>2.6 </a:t>
            </a:r>
            <a:r>
              <a:rPr lang="zh-CN" altLang="en-US" sz="5400" dirty="0"/>
              <a:t>点</a:t>
            </a:r>
            <a:r>
              <a:rPr lang="zh-CN" altLang="en-US" sz="5400" dirty="0" smtClean="0"/>
              <a:t>分树</a:t>
            </a:r>
            <a:endParaRPr lang="zh-CN" altLang="en-US" sz="5400" dirty="0"/>
          </a:p>
        </p:txBody>
      </p:sp>
    </p:spTree>
    <p:extLst>
      <p:ext uri="{BB962C8B-B14F-4D97-AF65-F5344CB8AC3E}">
        <p14:creationId xmlns:p14="http://schemas.microsoft.com/office/powerpoint/2010/main" val="327620785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2.6.1 </a:t>
            </a:r>
            <a:r>
              <a:rPr lang="zh-CN" altLang="en-US" sz="3600" dirty="0" smtClean="0"/>
              <a:t>方法概述</a:t>
            </a:r>
            <a:endParaRPr lang="zh-CN" altLang="en-US" sz="3600" dirty="0"/>
          </a:p>
        </p:txBody>
      </p:sp>
      <p:sp>
        <p:nvSpPr>
          <p:cNvPr id="7" name="内容占位符 6"/>
          <p:cNvSpPr>
            <a:spLocks noGrp="1"/>
          </p:cNvSpPr>
          <p:nvPr>
            <p:ph idx="1"/>
          </p:nvPr>
        </p:nvSpPr>
        <p:spPr>
          <a:xfrm>
            <a:off x="1043608" y="1700808"/>
            <a:ext cx="7315200" cy="5157192"/>
          </a:xfrm>
        </p:spPr>
        <p:txBody>
          <a:bodyPr>
            <a:normAutofit/>
          </a:bodyPr>
          <a:lstStyle/>
          <a:p>
            <a:endParaRPr lang="en-US" altLang="zh-CN" dirty="0" smtClean="0"/>
          </a:p>
          <a:p>
            <a:r>
              <a:rPr lang="zh-CN" altLang="en-US" dirty="0" smtClean="0"/>
              <a:t>对于一些带有单点修改或者范围修改的问题，可以考虑把点分治得到的各层重心建成点分树。点分树的树高是</a:t>
            </a:r>
            <a:r>
              <a:rPr lang="en-US" altLang="zh-CN" dirty="0" smtClean="0"/>
              <a:t>log N</a:t>
            </a:r>
            <a:r>
              <a:rPr lang="zh-CN" altLang="en-US" dirty="0" smtClean="0"/>
              <a:t>级别的。</a:t>
            </a:r>
            <a:endParaRPr lang="en-US" altLang="zh-CN" dirty="0" smtClean="0"/>
          </a:p>
        </p:txBody>
      </p:sp>
    </p:spTree>
    <p:extLst>
      <p:ext uri="{BB962C8B-B14F-4D97-AF65-F5344CB8AC3E}">
        <p14:creationId xmlns:p14="http://schemas.microsoft.com/office/powerpoint/2010/main" val="351188713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2.6.1 </a:t>
            </a:r>
            <a:r>
              <a:rPr lang="zh-CN" altLang="en-US" sz="3600" dirty="0" smtClean="0"/>
              <a:t>方法概述</a:t>
            </a:r>
            <a:endParaRPr lang="zh-CN" altLang="en-US" sz="3600" dirty="0"/>
          </a:p>
        </p:txBody>
      </p:sp>
      <p:sp>
        <p:nvSpPr>
          <p:cNvPr id="7" name="内容占位符 6"/>
          <p:cNvSpPr>
            <a:spLocks noGrp="1"/>
          </p:cNvSpPr>
          <p:nvPr>
            <p:ph idx="1"/>
          </p:nvPr>
        </p:nvSpPr>
        <p:spPr>
          <a:xfrm>
            <a:off x="1043608" y="1700808"/>
            <a:ext cx="7315200" cy="5157192"/>
          </a:xfrm>
        </p:spPr>
        <p:txBody>
          <a:bodyPr>
            <a:normAutofit/>
          </a:bodyPr>
          <a:lstStyle/>
          <a:p>
            <a:endParaRPr lang="en-US" altLang="zh-CN" dirty="0" smtClean="0"/>
          </a:p>
          <a:p>
            <a:r>
              <a:rPr lang="zh-CN" altLang="en-US" dirty="0" smtClean="0"/>
              <a:t>对于一些带有单点修改或者范围修改的问题，可以考虑把点分治得到的各层重心建成点分树。点分树的树高是</a:t>
            </a:r>
            <a:r>
              <a:rPr lang="en-US" altLang="zh-CN" dirty="0" smtClean="0"/>
              <a:t>log N</a:t>
            </a:r>
            <a:r>
              <a:rPr lang="zh-CN" altLang="en-US" dirty="0" smtClean="0"/>
              <a:t>级别的。</a:t>
            </a:r>
            <a:endParaRPr lang="en-US" altLang="zh-CN" dirty="0" smtClean="0"/>
          </a:p>
          <a:p>
            <a:endParaRPr lang="en-US" altLang="zh-CN" dirty="0"/>
          </a:p>
          <a:p>
            <a:r>
              <a:rPr lang="zh-CN" altLang="en-US" dirty="0" smtClean="0"/>
              <a:t>点分树使用的一般条件：</a:t>
            </a:r>
            <a:endParaRPr lang="en-US" altLang="zh-CN" dirty="0" smtClean="0"/>
          </a:p>
          <a:p>
            <a:r>
              <a:rPr lang="en-US" altLang="zh-CN" dirty="0" smtClean="0"/>
              <a:t>1</a:t>
            </a:r>
            <a:r>
              <a:rPr lang="zh-CN" altLang="en-US" dirty="0" smtClean="0"/>
              <a:t>、修改操作与树的形态关联不大；</a:t>
            </a:r>
            <a:endParaRPr lang="en-US" altLang="zh-CN" dirty="0" smtClean="0"/>
          </a:p>
          <a:p>
            <a:r>
              <a:rPr lang="en-US" altLang="zh-CN" dirty="0" smtClean="0"/>
              <a:t>2</a:t>
            </a:r>
            <a:r>
              <a:rPr lang="zh-CN" altLang="en-US" dirty="0" smtClean="0"/>
              <a:t>、询问全树链信息。</a:t>
            </a:r>
            <a:endParaRPr lang="en-US" altLang="zh-CN" dirty="0" smtClean="0"/>
          </a:p>
        </p:txBody>
      </p:sp>
    </p:spTree>
    <p:extLst>
      <p:ext uri="{BB962C8B-B14F-4D97-AF65-F5344CB8AC3E}">
        <p14:creationId xmlns:p14="http://schemas.microsoft.com/office/powerpoint/2010/main" val="160136272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2.6.2 </a:t>
            </a:r>
            <a:r>
              <a:rPr lang="zh-CN" altLang="en-US" sz="3600" dirty="0" smtClean="0"/>
              <a:t>例题选讲</a:t>
            </a:r>
            <a:endParaRPr lang="zh-CN" altLang="en-US" sz="3600" dirty="0"/>
          </a:p>
        </p:txBody>
      </p:sp>
      <p:sp>
        <p:nvSpPr>
          <p:cNvPr id="7" name="内容占位符 6"/>
          <p:cNvSpPr>
            <a:spLocks noGrp="1"/>
          </p:cNvSpPr>
          <p:nvPr>
            <p:ph idx="1"/>
          </p:nvPr>
        </p:nvSpPr>
        <p:spPr>
          <a:xfrm>
            <a:off x="1043608" y="1700808"/>
            <a:ext cx="7560840" cy="5157192"/>
          </a:xfrm>
        </p:spPr>
        <p:txBody>
          <a:bodyPr>
            <a:normAutofit/>
          </a:bodyPr>
          <a:lstStyle/>
          <a:p>
            <a:endParaRPr lang="en-US" altLang="zh-CN" dirty="0" smtClean="0"/>
          </a:p>
          <a:p>
            <a:r>
              <a:rPr lang="en-US" altLang="zh-CN" dirty="0" smtClean="0"/>
              <a:t>[BZOJ1095]  </a:t>
            </a:r>
            <a:r>
              <a:rPr lang="zh-CN" altLang="en-US" dirty="0" smtClean="0"/>
              <a:t>捉迷藏</a:t>
            </a:r>
            <a:endParaRPr lang="zh-CN" altLang="zh-CN" dirty="0"/>
          </a:p>
          <a:p>
            <a:r>
              <a:rPr lang="zh-CN" altLang="zh-CN" dirty="0"/>
              <a:t>题意：</a:t>
            </a:r>
          </a:p>
          <a:p>
            <a:r>
              <a:rPr lang="zh-CN" altLang="en-US" dirty="0" smtClean="0"/>
              <a:t>给出一棵</a:t>
            </a:r>
            <a:r>
              <a:rPr lang="en-US" altLang="zh-CN" dirty="0" smtClean="0"/>
              <a:t>N</a:t>
            </a:r>
            <a:r>
              <a:rPr lang="zh-CN" altLang="en-US" dirty="0" smtClean="0"/>
              <a:t>个点的树，点分为黑点和白点，边不带权，要求</a:t>
            </a:r>
            <a:r>
              <a:rPr lang="zh-CN" altLang="zh-CN" dirty="0" smtClean="0"/>
              <a:t>支持</a:t>
            </a:r>
            <a:r>
              <a:rPr lang="en-US" altLang="zh-CN" dirty="0" smtClean="0"/>
              <a:t>M</a:t>
            </a:r>
            <a:r>
              <a:rPr lang="zh-CN" altLang="en-US" dirty="0" smtClean="0"/>
              <a:t>次操作</a:t>
            </a:r>
            <a:r>
              <a:rPr lang="zh-CN" altLang="zh-CN" dirty="0" smtClean="0"/>
              <a:t>：①</a:t>
            </a:r>
            <a:r>
              <a:rPr lang="zh-CN" altLang="en-US" dirty="0" smtClean="0"/>
              <a:t>把一个黑点变为白点，或者把一个白点变为黑点</a:t>
            </a:r>
            <a:r>
              <a:rPr lang="zh-CN" altLang="zh-CN" dirty="0" smtClean="0"/>
              <a:t>；②</a:t>
            </a:r>
            <a:r>
              <a:rPr lang="zh-CN" altLang="en-US" dirty="0" smtClean="0"/>
              <a:t>询问最远黑点对的距离</a:t>
            </a:r>
            <a:r>
              <a:rPr lang="zh-CN" altLang="zh-CN" dirty="0" smtClean="0"/>
              <a:t>。</a:t>
            </a:r>
            <a:endParaRPr lang="en-US" altLang="zh-CN" dirty="0" smtClean="0"/>
          </a:p>
          <a:p>
            <a:r>
              <a:rPr lang="en-US" altLang="zh-CN" dirty="0" smtClean="0"/>
              <a:t>N</a:t>
            </a:r>
            <a:r>
              <a:rPr lang="zh-CN" altLang="en-US" dirty="0" smtClean="0"/>
              <a:t>≤</a:t>
            </a:r>
            <a:r>
              <a:rPr lang="en-US" altLang="zh-CN" dirty="0" smtClean="0"/>
              <a:t>100000, M</a:t>
            </a:r>
            <a:r>
              <a:rPr lang="zh-CN" altLang="en-US" dirty="0" smtClean="0"/>
              <a:t>≤</a:t>
            </a:r>
            <a:r>
              <a:rPr lang="en-US" altLang="zh-CN" dirty="0" smtClean="0"/>
              <a:t>500000</a:t>
            </a:r>
            <a:endParaRPr lang="zh-CN" altLang="zh-CN" dirty="0"/>
          </a:p>
        </p:txBody>
      </p:sp>
    </p:spTree>
    <p:extLst>
      <p:ext uri="{BB962C8B-B14F-4D97-AF65-F5344CB8AC3E}">
        <p14:creationId xmlns:p14="http://schemas.microsoft.com/office/powerpoint/2010/main" val="357966816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43608" y="1628800"/>
            <a:ext cx="7315200" cy="2595025"/>
          </a:xfrm>
        </p:spPr>
        <p:txBody>
          <a:bodyPr>
            <a:normAutofit/>
          </a:bodyPr>
          <a:lstStyle/>
          <a:p>
            <a:r>
              <a:rPr lang="en-US" altLang="zh-CN" sz="5400" dirty="0" smtClean="0"/>
              <a:t>2.7 </a:t>
            </a:r>
            <a:r>
              <a:rPr lang="zh-CN" altLang="en-US" sz="5400" dirty="0"/>
              <a:t>树</a:t>
            </a:r>
            <a:r>
              <a:rPr lang="zh-CN" altLang="en-US" sz="5400" dirty="0" smtClean="0"/>
              <a:t>上莫队</a:t>
            </a:r>
            <a:endParaRPr lang="zh-CN" altLang="en-US" sz="5400" dirty="0"/>
          </a:p>
        </p:txBody>
      </p:sp>
    </p:spTree>
    <p:extLst>
      <p:ext uri="{BB962C8B-B14F-4D97-AF65-F5344CB8AC3E}">
        <p14:creationId xmlns:p14="http://schemas.microsoft.com/office/powerpoint/2010/main" val="32166621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a:t>1</a:t>
            </a:r>
            <a:r>
              <a:rPr lang="en-US" altLang="zh-CN" sz="3600" dirty="0" smtClean="0"/>
              <a:t>.1.2 </a:t>
            </a:r>
            <a:r>
              <a:rPr lang="zh-CN" altLang="en-US" sz="3600" dirty="0" smtClean="0"/>
              <a:t>例题选讲</a:t>
            </a:r>
            <a:endParaRPr lang="zh-CN" altLang="en-US" sz="3600" dirty="0"/>
          </a:p>
        </p:txBody>
      </p:sp>
      <p:sp>
        <p:nvSpPr>
          <p:cNvPr id="7" name="内容占位符 6"/>
          <p:cNvSpPr>
            <a:spLocks noGrp="1"/>
          </p:cNvSpPr>
          <p:nvPr>
            <p:ph idx="1"/>
          </p:nvPr>
        </p:nvSpPr>
        <p:spPr>
          <a:xfrm>
            <a:off x="1043608" y="1700808"/>
            <a:ext cx="7560840" cy="5157192"/>
          </a:xfrm>
        </p:spPr>
        <p:txBody>
          <a:bodyPr>
            <a:normAutofit/>
          </a:bodyPr>
          <a:lstStyle/>
          <a:p>
            <a:endParaRPr lang="en-US" altLang="zh-CN" dirty="0" smtClean="0"/>
          </a:p>
          <a:p>
            <a:r>
              <a:rPr lang="en-US" altLang="zh-CN" dirty="0"/>
              <a:t>[Codeforces453C]  Little Pony and Summer Sun Celebration</a:t>
            </a:r>
            <a:endParaRPr lang="zh-CN" altLang="zh-CN" dirty="0"/>
          </a:p>
          <a:p>
            <a:r>
              <a:rPr lang="zh-CN" altLang="zh-CN" dirty="0"/>
              <a:t>题意：</a:t>
            </a:r>
          </a:p>
          <a:p>
            <a:r>
              <a:rPr lang="zh-CN" altLang="zh-CN" dirty="0"/>
              <a:t>给出一</a:t>
            </a:r>
            <a:r>
              <a:rPr lang="zh-CN" altLang="zh-CN" dirty="0" smtClean="0"/>
              <a:t>张</a:t>
            </a:r>
            <a:r>
              <a:rPr lang="en-US" altLang="zh-CN" dirty="0" smtClean="0"/>
              <a:t>N</a:t>
            </a:r>
            <a:r>
              <a:rPr lang="zh-CN" altLang="en-US" dirty="0" smtClean="0"/>
              <a:t>个点</a:t>
            </a:r>
            <a:r>
              <a:rPr lang="en-US" altLang="zh-CN" dirty="0" smtClean="0"/>
              <a:t>M</a:t>
            </a:r>
            <a:r>
              <a:rPr lang="zh-CN" altLang="en-US" dirty="0" smtClean="0"/>
              <a:t>条边的无向</a:t>
            </a:r>
            <a:r>
              <a:rPr lang="zh-CN" altLang="zh-CN" dirty="0" smtClean="0"/>
              <a:t>图</a:t>
            </a:r>
            <a:r>
              <a:rPr lang="zh-CN" altLang="zh-CN" dirty="0"/>
              <a:t>，有些点要求经过奇数次，有些点要求经过偶数次，要求寻找一条满足要求的路径，且该路径长度不超过点数的四倍</a:t>
            </a:r>
            <a:r>
              <a:rPr lang="zh-CN" altLang="zh-CN" dirty="0" smtClean="0"/>
              <a:t>。</a:t>
            </a:r>
            <a:endParaRPr lang="en-US" altLang="zh-CN" dirty="0" smtClean="0"/>
          </a:p>
          <a:p>
            <a:r>
              <a:rPr lang="en-US" altLang="zh-CN" dirty="0" smtClean="0"/>
              <a:t>N, M</a:t>
            </a:r>
            <a:r>
              <a:rPr lang="zh-CN" altLang="en-US" dirty="0" smtClean="0"/>
              <a:t>≤</a:t>
            </a:r>
            <a:r>
              <a:rPr lang="en-US" altLang="zh-CN" dirty="0" smtClean="0"/>
              <a:t>100000</a:t>
            </a:r>
            <a:endParaRPr lang="zh-CN" altLang="zh-CN" dirty="0"/>
          </a:p>
        </p:txBody>
      </p:sp>
    </p:spTree>
    <p:extLst>
      <p:ext uri="{BB962C8B-B14F-4D97-AF65-F5344CB8AC3E}">
        <p14:creationId xmlns:p14="http://schemas.microsoft.com/office/powerpoint/2010/main" val="18176256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2.7.1 </a:t>
            </a:r>
            <a:r>
              <a:rPr lang="zh-CN" altLang="en-US" sz="3600" dirty="0"/>
              <a:t>方法概述</a:t>
            </a:r>
          </a:p>
        </p:txBody>
      </p:sp>
      <p:sp>
        <p:nvSpPr>
          <p:cNvPr id="7" name="内容占位符 6"/>
          <p:cNvSpPr>
            <a:spLocks noGrp="1"/>
          </p:cNvSpPr>
          <p:nvPr>
            <p:ph idx="1"/>
          </p:nvPr>
        </p:nvSpPr>
        <p:spPr>
          <a:xfrm>
            <a:off x="1043608" y="1700808"/>
            <a:ext cx="7560840" cy="5157192"/>
          </a:xfrm>
        </p:spPr>
        <p:txBody>
          <a:bodyPr>
            <a:normAutofit/>
          </a:bodyPr>
          <a:lstStyle/>
          <a:p>
            <a:endParaRPr lang="en-US" altLang="zh-CN" dirty="0" smtClean="0"/>
          </a:p>
          <a:p>
            <a:r>
              <a:rPr lang="zh-CN" altLang="en-US" dirty="0" smtClean="0"/>
              <a:t>树上莫队类似普通莫队。普通莫队基于分块，树上莫队基于树分块；普通莫队指针在序列上一个</a:t>
            </a:r>
            <a:r>
              <a:rPr lang="zh-CN" altLang="en-US" dirty="0"/>
              <a:t>一个扫元素，</a:t>
            </a:r>
            <a:r>
              <a:rPr lang="zh-CN" altLang="en-US" dirty="0" smtClean="0"/>
              <a:t>树上莫队指针在树上一个</a:t>
            </a:r>
            <a:r>
              <a:rPr lang="zh-CN" altLang="en-US" dirty="0"/>
              <a:t>一个爬节点。</a:t>
            </a:r>
            <a:endParaRPr lang="en-US" altLang="zh-CN" dirty="0"/>
          </a:p>
        </p:txBody>
      </p:sp>
    </p:spTree>
    <p:extLst>
      <p:ext uri="{BB962C8B-B14F-4D97-AF65-F5344CB8AC3E}">
        <p14:creationId xmlns:p14="http://schemas.microsoft.com/office/powerpoint/2010/main" val="414273120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2.7.1 </a:t>
            </a:r>
            <a:r>
              <a:rPr lang="zh-CN" altLang="en-US" sz="3600" dirty="0"/>
              <a:t>方法概述</a:t>
            </a:r>
          </a:p>
        </p:txBody>
      </p:sp>
      <p:sp>
        <p:nvSpPr>
          <p:cNvPr id="7" name="内容占位符 6"/>
          <p:cNvSpPr>
            <a:spLocks noGrp="1"/>
          </p:cNvSpPr>
          <p:nvPr>
            <p:ph idx="1"/>
          </p:nvPr>
        </p:nvSpPr>
        <p:spPr>
          <a:xfrm>
            <a:off x="1043608" y="1700808"/>
            <a:ext cx="7560840" cy="5157192"/>
          </a:xfrm>
        </p:spPr>
        <p:txBody>
          <a:bodyPr>
            <a:normAutofit/>
          </a:bodyPr>
          <a:lstStyle/>
          <a:p>
            <a:endParaRPr lang="en-US" altLang="zh-CN" dirty="0" smtClean="0"/>
          </a:p>
          <a:p>
            <a:r>
              <a:rPr lang="zh-CN" altLang="en-US" dirty="0" smtClean="0"/>
              <a:t>树上莫队类似普通莫队。普通莫队基于分块，树上莫队基于树分块；普通莫队指针在序列上一个</a:t>
            </a:r>
            <a:r>
              <a:rPr lang="zh-CN" altLang="en-US" dirty="0"/>
              <a:t>一个扫元素，</a:t>
            </a:r>
            <a:r>
              <a:rPr lang="zh-CN" altLang="en-US" dirty="0" smtClean="0"/>
              <a:t>树上莫队指针在树上一个</a:t>
            </a:r>
            <a:r>
              <a:rPr lang="zh-CN" altLang="en-US" dirty="0"/>
              <a:t>一个爬节点</a:t>
            </a:r>
            <a:r>
              <a:rPr lang="zh-CN" altLang="en-US" dirty="0" smtClean="0"/>
              <a:t>。</a:t>
            </a:r>
            <a:endParaRPr lang="en-US" altLang="zh-CN" dirty="0" smtClean="0"/>
          </a:p>
          <a:p>
            <a:endParaRPr lang="en-US" altLang="zh-CN" dirty="0"/>
          </a:p>
          <a:p>
            <a:r>
              <a:rPr lang="zh-CN" altLang="en-US" dirty="0" smtClean="0"/>
              <a:t>对于修改操作，可以类比带修改莫队设计带修改树上莫队。</a:t>
            </a:r>
            <a:endParaRPr lang="en-US" altLang="zh-CN" dirty="0"/>
          </a:p>
        </p:txBody>
      </p:sp>
    </p:spTree>
    <p:extLst>
      <p:ext uri="{BB962C8B-B14F-4D97-AF65-F5344CB8AC3E}">
        <p14:creationId xmlns:p14="http://schemas.microsoft.com/office/powerpoint/2010/main" val="238446473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2.7.1 </a:t>
            </a:r>
            <a:r>
              <a:rPr lang="zh-CN" altLang="en-US" sz="3600" dirty="0"/>
              <a:t>方法概述</a:t>
            </a:r>
          </a:p>
        </p:txBody>
      </p:sp>
      <p:sp>
        <p:nvSpPr>
          <p:cNvPr id="7" name="内容占位符 6"/>
          <p:cNvSpPr>
            <a:spLocks noGrp="1"/>
          </p:cNvSpPr>
          <p:nvPr>
            <p:ph idx="1"/>
          </p:nvPr>
        </p:nvSpPr>
        <p:spPr>
          <a:xfrm>
            <a:off x="1043608" y="1700808"/>
            <a:ext cx="7560840" cy="5157192"/>
          </a:xfrm>
        </p:spPr>
        <p:txBody>
          <a:bodyPr>
            <a:normAutofit/>
          </a:bodyPr>
          <a:lstStyle/>
          <a:p>
            <a:endParaRPr lang="en-US" altLang="zh-CN" dirty="0" smtClean="0"/>
          </a:p>
          <a:p>
            <a:r>
              <a:rPr lang="zh-CN" altLang="en-US" dirty="0" smtClean="0"/>
              <a:t>树上莫队类似普通莫队。普通莫队基于分块，树上莫队基于树分块；普通莫队指针在序列上一个</a:t>
            </a:r>
            <a:r>
              <a:rPr lang="zh-CN" altLang="en-US" dirty="0"/>
              <a:t>一个扫元素，</a:t>
            </a:r>
            <a:r>
              <a:rPr lang="zh-CN" altLang="en-US" dirty="0" smtClean="0"/>
              <a:t>树上莫队指针在树上一个</a:t>
            </a:r>
            <a:r>
              <a:rPr lang="zh-CN" altLang="en-US" dirty="0"/>
              <a:t>一个爬节点</a:t>
            </a:r>
            <a:r>
              <a:rPr lang="zh-CN" altLang="en-US" dirty="0" smtClean="0"/>
              <a:t>。</a:t>
            </a:r>
            <a:endParaRPr lang="en-US" altLang="zh-CN" dirty="0" smtClean="0"/>
          </a:p>
          <a:p>
            <a:endParaRPr lang="en-US" altLang="zh-CN" dirty="0"/>
          </a:p>
          <a:p>
            <a:r>
              <a:rPr lang="zh-CN" altLang="en-US" dirty="0" smtClean="0"/>
              <a:t>对于修改操作，可以类比带修改莫队设计带修改树上莫队。</a:t>
            </a:r>
            <a:endParaRPr lang="en-US" altLang="zh-CN" dirty="0" smtClean="0"/>
          </a:p>
          <a:p>
            <a:endParaRPr lang="en-US" altLang="zh-CN" dirty="0"/>
          </a:p>
          <a:p>
            <a:r>
              <a:rPr lang="zh-CN" altLang="en-US" dirty="0" smtClean="0"/>
              <a:t>树上莫队使用的一般条件：</a:t>
            </a:r>
            <a:endParaRPr lang="en-US" altLang="zh-CN" dirty="0" smtClean="0"/>
          </a:p>
          <a:p>
            <a:r>
              <a:rPr lang="zh-CN" altLang="en-US" dirty="0" smtClean="0"/>
              <a:t>支持离线。</a:t>
            </a:r>
            <a:endParaRPr lang="en-US" altLang="zh-CN" dirty="0"/>
          </a:p>
        </p:txBody>
      </p:sp>
    </p:spTree>
    <p:extLst>
      <p:ext uri="{BB962C8B-B14F-4D97-AF65-F5344CB8AC3E}">
        <p14:creationId xmlns:p14="http://schemas.microsoft.com/office/powerpoint/2010/main" val="359325621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2.7.1 </a:t>
            </a:r>
            <a:r>
              <a:rPr lang="zh-CN" altLang="en-US" sz="3600" dirty="0"/>
              <a:t>方法概述</a:t>
            </a:r>
          </a:p>
        </p:txBody>
      </p:sp>
      <p:sp>
        <p:nvSpPr>
          <p:cNvPr id="7" name="内容占位符 6"/>
          <p:cNvSpPr>
            <a:spLocks noGrp="1"/>
          </p:cNvSpPr>
          <p:nvPr>
            <p:ph idx="1"/>
          </p:nvPr>
        </p:nvSpPr>
        <p:spPr>
          <a:xfrm>
            <a:off x="1043608" y="1700808"/>
            <a:ext cx="7560840" cy="5157192"/>
          </a:xfrm>
        </p:spPr>
        <p:txBody>
          <a:bodyPr>
            <a:normAutofit/>
          </a:bodyPr>
          <a:lstStyle/>
          <a:p>
            <a:endParaRPr lang="en-US" altLang="zh-CN" dirty="0" smtClean="0"/>
          </a:p>
          <a:p>
            <a:r>
              <a:rPr lang="zh-CN" altLang="en-US" dirty="0" smtClean="0"/>
              <a:t>树上莫队类似普通莫队。普通莫队基于分块，树上莫队基于树分块；普通莫队指针在序列上一个</a:t>
            </a:r>
            <a:r>
              <a:rPr lang="zh-CN" altLang="en-US" dirty="0"/>
              <a:t>一个扫元素，</a:t>
            </a:r>
            <a:r>
              <a:rPr lang="zh-CN" altLang="en-US" dirty="0" smtClean="0"/>
              <a:t>树上莫队指针在树上一个</a:t>
            </a:r>
            <a:r>
              <a:rPr lang="zh-CN" altLang="en-US" dirty="0"/>
              <a:t>一个爬节点</a:t>
            </a:r>
            <a:r>
              <a:rPr lang="zh-CN" altLang="en-US" dirty="0" smtClean="0"/>
              <a:t>。</a:t>
            </a:r>
            <a:endParaRPr lang="en-US" altLang="zh-CN" dirty="0" smtClean="0"/>
          </a:p>
          <a:p>
            <a:endParaRPr lang="en-US" altLang="zh-CN" dirty="0"/>
          </a:p>
          <a:p>
            <a:r>
              <a:rPr lang="zh-CN" altLang="en-US" dirty="0" smtClean="0"/>
              <a:t>对于修改操作，可以类比带修改莫队设计带修改树上莫队。</a:t>
            </a:r>
            <a:endParaRPr lang="en-US" altLang="zh-CN" dirty="0" smtClean="0"/>
          </a:p>
          <a:p>
            <a:endParaRPr lang="en-US" altLang="zh-CN" dirty="0"/>
          </a:p>
          <a:p>
            <a:r>
              <a:rPr lang="zh-CN" altLang="en-US" dirty="0" smtClean="0"/>
              <a:t>树上莫队使用的一般条件：</a:t>
            </a:r>
            <a:endParaRPr lang="en-US" altLang="zh-CN" dirty="0" smtClean="0"/>
          </a:p>
          <a:p>
            <a:r>
              <a:rPr lang="zh-CN" altLang="en-US" dirty="0" smtClean="0"/>
              <a:t>支持离线。</a:t>
            </a:r>
            <a:endParaRPr lang="en-US" altLang="zh-CN" dirty="0" smtClean="0"/>
          </a:p>
          <a:p>
            <a:endParaRPr lang="en-US" altLang="zh-CN" dirty="0"/>
          </a:p>
          <a:p>
            <a:r>
              <a:rPr lang="zh-CN" altLang="en-US" dirty="0" smtClean="0"/>
              <a:t>树上莫队虽然理论复杂度并不优秀，但是常数非常小，有时候可能取得意想不到的效果。</a:t>
            </a:r>
            <a:endParaRPr lang="en-US" altLang="zh-CN" dirty="0"/>
          </a:p>
        </p:txBody>
      </p:sp>
    </p:spTree>
    <p:extLst>
      <p:ext uri="{BB962C8B-B14F-4D97-AF65-F5344CB8AC3E}">
        <p14:creationId xmlns:p14="http://schemas.microsoft.com/office/powerpoint/2010/main" val="166334193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2.7.2 </a:t>
            </a:r>
            <a:r>
              <a:rPr lang="zh-CN" altLang="en-US" sz="3600" dirty="0" smtClean="0"/>
              <a:t>例题选讲</a:t>
            </a:r>
            <a:endParaRPr lang="zh-CN" altLang="en-US" sz="3600" dirty="0"/>
          </a:p>
        </p:txBody>
      </p:sp>
      <p:sp>
        <p:nvSpPr>
          <p:cNvPr id="7" name="内容占位符 6"/>
          <p:cNvSpPr>
            <a:spLocks noGrp="1"/>
          </p:cNvSpPr>
          <p:nvPr>
            <p:ph idx="1"/>
          </p:nvPr>
        </p:nvSpPr>
        <p:spPr>
          <a:xfrm>
            <a:off x="1043608" y="1700808"/>
            <a:ext cx="7560840" cy="5157192"/>
          </a:xfrm>
        </p:spPr>
        <p:txBody>
          <a:bodyPr>
            <a:normAutofit/>
          </a:bodyPr>
          <a:lstStyle/>
          <a:p>
            <a:endParaRPr lang="en-US" altLang="zh-CN" dirty="0" smtClean="0"/>
          </a:p>
          <a:p>
            <a:r>
              <a:rPr lang="en-US" altLang="zh-CN" dirty="0"/>
              <a:t>[</a:t>
            </a:r>
            <a:r>
              <a:rPr lang="en-US" altLang="zh-CN" dirty="0" smtClean="0"/>
              <a:t>BZOJ1146]  </a:t>
            </a:r>
            <a:r>
              <a:rPr lang="zh-CN" altLang="en-US" dirty="0"/>
              <a:t>网络管理</a:t>
            </a:r>
            <a:endParaRPr lang="zh-CN" altLang="zh-CN" dirty="0"/>
          </a:p>
          <a:p>
            <a:r>
              <a:rPr lang="zh-CN" altLang="zh-CN" dirty="0"/>
              <a:t>题意：</a:t>
            </a:r>
          </a:p>
          <a:p>
            <a:r>
              <a:rPr lang="zh-CN" altLang="en-US" dirty="0" smtClean="0"/>
              <a:t>给出一棵</a:t>
            </a:r>
            <a:r>
              <a:rPr lang="en-US" altLang="zh-CN" dirty="0" smtClean="0"/>
              <a:t>N</a:t>
            </a:r>
            <a:r>
              <a:rPr lang="zh-CN" altLang="en-US" dirty="0" smtClean="0"/>
              <a:t>个点的树，</a:t>
            </a:r>
            <a:r>
              <a:rPr lang="en-US" altLang="zh-CN" dirty="0" smtClean="0"/>
              <a:t>M</a:t>
            </a:r>
            <a:r>
              <a:rPr lang="zh-CN" altLang="en-US" dirty="0" smtClean="0"/>
              <a:t>次操作，</a:t>
            </a:r>
            <a:r>
              <a:rPr lang="zh-CN" altLang="zh-CN" dirty="0" smtClean="0"/>
              <a:t>带</a:t>
            </a:r>
            <a:r>
              <a:rPr lang="zh-CN" altLang="zh-CN" dirty="0"/>
              <a:t>修改</a:t>
            </a:r>
            <a:r>
              <a:rPr lang="zh-CN" altLang="en-US" dirty="0" smtClean="0"/>
              <a:t>求</a:t>
            </a:r>
            <a:r>
              <a:rPr lang="zh-CN" altLang="zh-CN" dirty="0" smtClean="0"/>
              <a:t>链</a:t>
            </a:r>
            <a:r>
              <a:rPr lang="zh-CN" altLang="zh-CN" dirty="0"/>
              <a:t>上第</a:t>
            </a:r>
            <a:r>
              <a:rPr lang="en-US" altLang="zh-CN" dirty="0"/>
              <a:t>K</a:t>
            </a:r>
            <a:r>
              <a:rPr lang="zh-CN" altLang="zh-CN" dirty="0"/>
              <a:t>大</a:t>
            </a:r>
            <a:r>
              <a:rPr lang="zh-CN" altLang="zh-CN" dirty="0" smtClean="0"/>
              <a:t>。</a:t>
            </a:r>
            <a:endParaRPr lang="en-US" altLang="zh-CN" dirty="0"/>
          </a:p>
          <a:p>
            <a:r>
              <a:rPr lang="en-US" altLang="zh-CN" dirty="0"/>
              <a:t>N</a:t>
            </a:r>
            <a:r>
              <a:rPr lang="zh-CN" altLang="en-US" dirty="0" smtClean="0"/>
              <a:t>≤</a:t>
            </a:r>
            <a:r>
              <a:rPr lang="en-US" altLang="zh-CN" dirty="0" smtClean="0"/>
              <a:t>80000, </a:t>
            </a:r>
            <a:r>
              <a:rPr lang="en-US" altLang="zh-CN" dirty="0"/>
              <a:t>M</a:t>
            </a:r>
            <a:r>
              <a:rPr lang="zh-CN" altLang="en-US" dirty="0" smtClean="0"/>
              <a:t>≤</a:t>
            </a:r>
            <a:r>
              <a:rPr lang="en-US" altLang="zh-CN" dirty="0" smtClean="0"/>
              <a:t>80000</a:t>
            </a:r>
            <a:endParaRPr lang="zh-CN" altLang="zh-CN" dirty="0"/>
          </a:p>
        </p:txBody>
      </p:sp>
    </p:spTree>
    <p:extLst>
      <p:ext uri="{BB962C8B-B14F-4D97-AF65-F5344CB8AC3E}">
        <p14:creationId xmlns:p14="http://schemas.microsoft.com/office/powerpoint/2010/main" val="73810568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2 </a:t>
            </a:r>
            <a:r>
              <a:rPr lang="zh-CN" altLang="en-US" sz="3600" dirty="0"/>
              <a:t>更多</a:t>
            </a:r>
            <a:r>
              <a:rPr lang="zh-CN" altLang="en-US" sz="3600" dirty="0" smtClean="0"/>
              <a:t>练习（中等）</a:t>
            </a:r>
            <a:endParaRPr lang="zh-CN" altLang="en-US" sz="3600" dirty="0"/>
          </a:p>
        </p:txBody>
      </p:sp>
      <p:sp>
        <p:nvSpPr>
          <p:cNvPr id="7" name="内容占位符 6"/>
          <p:cNvSpPr>
            <a:spLocks noGrp="1"/>
          </p:cNvSpPr>
          <p:nvPr>
            <p:ph idx="1"/>
          </p:nvPr>
        </p:nvSpPr>
        <p:spPr>
          <a:xfrm>
            <a:off x="1043608" y="1700808"/>
            <a:ext cx="7560840" cy="5157192"/>
          </a:xfrm>
        </p:spPr>
        <p:txBody>
          <a:bodyPr>
            <a:normAutofit/>
          </a:bodyPr>
          <a:lstStyle/>
          <a:p>
            <a:endParaRPr lang="en-US" altLang="zh-CN" dirty="0" smtClean="0"/>
          </a:p>
          <a:p>
            <a:r>
              <a:rPr lang="en-US" altLang="zh-CN" dirty="0" smtClean="0"/>
              <a:t>[BZOJ2002]  </a:t>
            </a:r>
            <a:r>
              <a:rPr lang="zh-CN" altLang="en-US" dirty="0" smtClean="0"/>
              <a:t>弹飞绵羊</a:t>
            </a:r>
            <a:endParaRPr lang="en-US" altLang="zh-CN" dirty="0" smtClean="0"/>
          </a:p>
          <a:p>
            <a:r>
              <a:rPr lang="en-US" altLang="zh-CN" dirty="0"/>
              <a:t>[BZOJ2325]  </a:t>
            </a:r>
            <a:r>
              <a:rPr lang="zh-CN" altLang="en-US" dirty="0"/>
              <a:t>道馆之战</a:t>
            </a:r>
            <a:endParaRPr lang="en-US" altLang="zh-CN" dirty="0"/>
          </a:p>
          <a:p>
            <a:r>
              <a:rPr lang="en-US" altLang="zh-CN" dirty="0"/>
              <a:t>[BZOJ3083]  </a:t>
            </a:r>
            <a:r>
              <a:rPr lang="zh-CN" altLang="en-US" dirty="0"/>
              <a:t>遥远的国度</a:t>
            </a:r>
            <a:endParaRPr lang="en-US" altLang="zh-CN" dirty="0"/>
          </a:p>
          <a:p>
            <a:r>
              <a:rPr lang="en-US" altLang="zh-CN" dirty="0" smtClean="0"/>
              <a:t>[BZOJ3531]  </a:t>
            </a:r>
            <a:r>
              <a:rPr lang="zh-CN" altLang="en-US" dirty="0" smtClean="0"/>
              <a:t>旅行</a:t>
            </a:r>
            <a:endParaRPr lang="zh-CN" altLang="zh-CN" dirty="0"/>
          </a:p>
          <a:p>
            <a:r>
              <a:rPr lang="en-US" altLang="zh-CN" dirty="0" smtClean="0"/>
              <a:t>[BZOJ3669]  </a:t>
            </a:r>
            <a:r>
              <a:rPr lang="zh-CN" altLang="en-US" dirty="0" smtClean="0"/>
              <a:t>魔法森林</a:t>
            </a:r>
            <a:endParaRPr lang="zh-CN" altLang="zh-CN" dirty="0"/>
          </a:p>
          <a:p>
            <a:r>
              <a:rPr lang="en-US" altLang="zh-CN" dirty="0" smtClean="0"/>
              <a:t>[BZOJ3730]  </a:t>
            </a:r>
            <a:r>
              <a:rPr lang="zh-CN" altLang="en-US" dirty="0" smtClean="0"/>
              <a:t>震波</a:t>
            </a:r>
            <a:endParaRPr lang="en-US" altLang="zh-CN" dirty="0" smtClean="0"/>
          </a:p>
          <a:p>
            <a:r>
              <a:rPr lang="en-US" altLang="zh-CN" dirty="0" smtClean="0"/>
              <a:t>[BZOJ4025]  </a:t>
            </a:r>
            <a:r>
              <a:rPr lang="zh-CN" altLang="en-US" dirty="0" smtClean="0"/>
              <a:t>二分图</a:t>
            </a:r>
            <a:endParaRPr lang="en-US" altLang="zh-CN" dirty="0" smtClean="0"/>
          </a:p>
          <a:p>
            <a:r>
              <a:rPr lang="en-US" altLang="zh-CN" dirty="0"/>
              <a:t>[BZOJ4127]  </a:t>
            </a:r>
            <a:r>
              <a:rPr lang="en-US" altLang="zh-CN" dirty="0" smtClean="0"/>
              <a:t>Abs</a:t>
            </a:r>
          </a:p>
          <a:p>
            <a:r>
              <a:rPr lang="en-US" altLang="zh-CN" dirty="0" smtClean="0"/>
              <a:t>[BZOJ4196]  </a:t>
            </a:r>
            <a:r>
              <a:rPr lang="zh-CN" altLang="en-US" dirty="0" smtClean="0"/>
              <a:t>软件包管理器</a:t>
            </a:r>
            <a:endParaRPr lang="zh-CN" altLang="zh-CN" dirty="0"/>
          </a:p>
          <a:p>
            <a:endParaRPr lang="zh-CN" altLang="zh-CN" dirty="0"/>
          </a:p>
        </p:txBody>
      </p:sp>
    </p:spTree>
    <p:extLst>
      <p:ext uri="{BB962C8B-B14F-4D97-AF65-F5344CB8AC3E}">
        <p14:creationId xmlns:p14="http://schemas.microsoft.com/office/powerpoint/2010/main" val="235991137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2 </a:t>
            </a:r>
            <a:r>
              <a:rPr lang="zh-CN" altLang="en-US" sz="3600" dirty="0" smtClean="0"/>
              <a:t>更多练习（困难）</a:t>
            </a:r>
            <a:endParaRPr lang="zh-CN" altLang="en-US" sz="3600" dirty="0"/>
          </a:p>
        </p:txBody>
      </p:sp>
      <p:sp>
        <p:nvSpPr>
          <p:cNvPr id="7" name="内容占位符 6"/>
          <p:cNvSpPr>
            <a:spLocks noGrp="1"/>
          </p:cNvSpPr>
          <p:nvPr>
            <p:ph idx="1"/>
          </p:nvPr>
        </p:nvSpPr>
        <p:spPr>
          <a:xfrm>
            <a:off x="1043608" y="1700808"/>
            <a:ext cx="7560840" cy="5157192"/>
          </a:xfrm>
        </p:spPr>
        <p:txBody>
          <a:bodyPr>
            <a:normAutofit/>
          </a:bodyPr>
          <a:lstStyle/>
          <a:p>
            <a:endParaRPr lang="en-US" altLang="zh-CN" dirty="0" smtClean="0"/>
          </a:p>
          <a:p>
            <a:r>
              <a:rPr lang="en-US" altLang="zh-CN" dirty="0" smtClean="0"/>
              <a:t>[BZOJ1758]  </a:t>
            </a:r>
            <a:r>
              <a:rPr lang="zh-CN" altLang="en-US" dirty="0" smtClean="0"/>
              <a:t>重建计划</a:t>
            </a:r>
            <a:endParaRPr lang="en-US" altLang="zh-CN" dirty="0" smtClean="0"/>
          </a:p>
          <a:p>
            <a:r>
              <a:rPr lang="en-US" altLang="zh-CN" dirty="0" smtClean="0"/>
              <a:t>[BZOJ3052]  </a:t>
            </a:r>
            <a:r>
              <a:rPr lang="zh-CN" altLang="en-US" dirty="0" smtClean="0"/>
              <a:t>糖果公园</a:t>
            </a:r>
            <a:endParaRPr lang="en-US" altLang="zh-CN" dirty="0" smtClean="0"/>
          </a:p>
          <a:p>
            <a:r>
              <a:rPr lang="en-US" altLang="zh-CN" dirty="0" smtClean="0"/>
              <a:t>[</a:t>
            </a:r>
            <a:r>
              <a:rPr lang="en-US" altLang="zh-CN" dirty="0"/>
              <a:t>BZOJ3653]  </a:t>
            </a:r>
            <a:r>
              <a:rPr lang="zh-CN" altLang="zh-CN" dirty="0"/>
              <a:t>谈笑风生</a:t>
            </a:r>
            <a:endParaRPr lang="en-US" altLang="zh-CN" dirty="0"/>
          </a:p>
          <a:p>
            <a:r>
              <a:rPr lang="en-US" altLang="zh-CN" dirty="0"/>
              <a:t>[BZOJ3772</a:t>
            </a:r>
            <a:r>
              <a:rPr lang="en-US" altLang="zh-CN" dirty="0" smtClean="0"/>
              <a:t>]  </a:t>
            </a:r>
            <a:r>
              <a:rPr lang="zh-CN" altLang="en-US" dirty="0" smtClean="0"/>
              <a:t>精神污染</a:t>
            </a:r>
            <a:endParaRPr lang="en-US" altLang="zh-CN" dirty="0" smtClean="0"/>
          </a:p>
          <a:p>
            <a:r>
              <a:rPr lang="en-US" altLang="zh-CN" dirty="0" smtClean="0"/>
              <a:t>[</a:t>
            </a:r>
            <a:r>
              <a:rPr lang="en-US" altLang="zh-CN" dirty="0"/>
              <a:t>BZOJ3784]  </a:t>
            </a:r>
            <a:r>
              <a:rPr lang="zh-CN" altLang="zh-CN" dirty="0"/>
              <a:t>树上的</a:t>
            </a:r>
            <a:r>
              <a:rPr lang="zh-CN" altLang="zh-CN" dirty="0" smtClean="0"/>
              <a:t>路径</a:t>
            </a:r>
            <a:endParaRPr lang="en-US" altLang="zh-CN" dirty="0" smtClean="0"/>
          </a:p>
          <a:p>
            <a:r>
              <a:rPr lang="en-US" altLang="zh-CN" dirty="0" smtClean="0"/>
              <a:t>[</a:t>
            </a:r>
            <a:r>
              <a:rPr lang="en-US" altLang="zh-CN" dirty="0"/>
              <a:t>BZOJ3924]  </a:t>
            </a:r>
            <a:r>
              <a:rPr lang="zh-CN" altLang="en-US" dirty="0"/>
              <a:t>幻想乡战略</a:t>
            </a:r>
            <a:r>
              <a:rPr lang="zh-CN" altLang="en-US" dirty="0" smtClean="0"/>
              <a:t>游戏</a:t>
            </a:r>
            <a:endParaRPr lang="en-US" altLang="zh-CN" dirty="0" smtClean="0"/>
          </a:p>
          <a:p>
            <a:r>
              <a:rPr lang="en-US" altLang="zh-CN" dirty="0" smtClean="0"/>
              <a:t>[Codeforces482E]  ELCA</a:t>
            </a:r>
          </a:p>
          <a:p>
            <a:r>
              <a:rPr lang="en-US" altLang="zh-CN" dirty="0" smtClean="0"/>
              <a:t>[Codeforces603E</a:t>
            </a:r>
            <a:r>
              <a:rPr lang="en-US" altLang="zh-CN" dirty="0"/>
              <a:t>] </a:t>
            </a:r>
            <a:r>
              <a:rPr lang="en-US" altLang="zh-CN" dirty="0" smtClean="0"/>
              <a:t> Pastoral Oddities</a:t>
            </a:r>
            <a:endParaRPr lang="en-US" altLang="zh-CN" dirty="0"/>
          </a:p>
          <a:p>
            <a:r>
              <a:rPr lang="en-US" altLang="zh-CN" dirty="0" smtClean="0"/>
              <a:t>[Codeforces786E]  ALT</a:t>
            </a:r>
            <a:endParaRPr lang="en-US" altLang="zh-CN" dirty="0"/>
          </a:p>
        </p:txBody>
      </p:sp>
    </p:spTree>
    <p:extLst>
      <p:ext uri="{BB962C8B-B14F-4D97-AF65-F5344CB8AC3E}">
        <p14:creationId xmlns:p14="http://schemas.microsoft.com/office/powerpoint/2010/main" val="89168442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43608" y="1628800"/>
            <a:ext cx="8100392" cy="2595025"/>
          </a:xfrm>
        </p:spPr>
        <p:txBody>
          <a:bodyPr>
            <a:normAutofit/>
          </a:bodyPr>
          <a:lstStyle/>
          <a:p>
            <a:r>
              <a:rPr lang="en-US" altLang="zh-CN" sz="6600" dirty="0"/>
              <a:t>3</a:t>
            </a:r>
            <a:r>
              <a:rPr lang="en-US" altLang="zh-CN" sz="6600" dirty="0" smtClean="0"/>
              <a:t> </a:t>
            </a:r>
            <a:r>
              <a:rPr lang="zh-CN" altLang="en-US" sz="6600" dirty="0" smtClean="0"/>
              <a:t>树的计数</a:t>
            </a:r>
            <a:endParaRPr lang="zh-CN" altLang="en-US" sz="6600" dirty="0"/>
          </a:p>
        </p:txBody>
      </p:sp>
    </p:spTree>
    <p:extLst>
      <p:ext uri="{BB962C8B-B14F-4D97-AF65-F5344CB8AC3E}">
        <p14:creationId xmlns:p14="http://schemas.microsoft.com/office/powerpoint/2010/main" val="160732177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899592" y="980728"/>
            <a:ext cx="7315200" cy="1154097"/>
          </a:xfrm>
        </p:spPr>
        <p:txBody>
          <a:bodyPr/>
          <a:lstStyle/>
          <a:p>
            <a:r>
              <a:rPr lang="zh-CN" altLang="en-US" dirty="0" smtClean="0"/>
              <a:t>目录</a:t>
            </a:r>
            <a:endParaRPr lang="zh-CN" altLang="en-US" dirty="0"/>
          </a:p>
        </p:txBody>
      </p:sp>
      <p:sp>
        <p:nvSpPr>
          <p:cNvPr id="7" name="内容占位符 6"/>
          <p:cNvSpPr>
            <a:spLocks noGrp="1"/>
          </p:cNvSpPr>
          <p:nvPr>
            <p:ph idx="1"/>
          </p:nvPr>
        </p:nvSpPr>
        <p:spPr>
          <a:xfrm>
            <a:off x="1361256" y="1916832"/>
            <a:ext cx="7315200" cy="4176464"/>
          </a:xfrm>
        </p:spPr>
        <p:txBody>
          <a:bodyPr>
            <a:normAutofit/>
          </a:bodyPr>
          <a:lstStyle/>
          <a:p>
            <a:pPr marL="45720" indent="0">
              <a:buNone/>
            </a:pPr>
            <a:endParaRPr lang="en-US" altLang="zh-CN" dirty="0" smtClean="0"/>
          </a:p>
          <a:p>
            <a:r>
              <a:rPr lang="en-US" altLang="zh-CN" sz="2800" dirty="0" smtClean="0"/>
              <a:t>3.1 </a:t>
            </a:r>
            <a:r>
              <a:rPr lang="zh-CN" altLang="en-US" sz="2800" dirty="0" smtClean="0"/>
              <a:t>有向无环图与连通块计数</a:t>
            </a:r>
            <a:endParaRPr lang="en-US" altLang="zh-CN" sz="2800" dirty="0" smtClean="0"/>
          </a:p>
          <a:p>
            <a:r>
              <a:rPr lang="en-US" altLang="zh-CN" sz="2800" dirty="0" smtClean="0"/>
              <a:t>3.2 </a:t>
            </a:r>
            <a:r>
              <a:rPr lang="en-US" altLang="zh-CN" sz="2800" dirty="0" err="1" smtClean="0"/>
              <a:t>prufer</a:t>
            </a:r>
            <a:r>
              <a:rPr lang="zh-CN" altLang="en-US" sz="2800" dirty="0" smtClean="0"/>
              <a:t>序列与无根树计数</a:t>
            </a:r>
            <a:endParaRPr lang="en-US" altLang="zh-CN" sz="2800" dirty="0" smtClean="0"/>
          </a:p>
          <a:p>
            <a:r>
              <a:rPr lang="en-US" altLang="zh-CN" sz="2800" dirty="0" smtClean="0"/>
              <a:t>3.3 </a:t>
            </a:r>
            <a:r>
              <a:rPr lang="zh-CN" altLang="en-US" sz="2800" dirty="0"/>
              <a:t>矩阵</a:t>
            </a:r>
            <a:r>
              <a:rPr lang="zh-CN" altLang="en-US" sz="2800" dirty="0" smtClean="0"/>
              <a:t>树定理与生成树计数</a:t>
            </a:r>
            <a:endParaRPr lang="en-US" altLang="zh-CN" sz="2800" dirty="0" smtClean="0"/>
          </a:p>
        </p:txBody>
      </p:sp>
    </p:spTree>
    <p:extLst>
      <p:ext uri="{BB962C8B-B14F-4D97-AF65-F5344CB8AC3E}">
        <p14:creationId xmlns:p14="http://schemas.microsoft.com/office/powerpoint/2010/main" val="124076949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a:t>3.1 </a:t>
            </a:r>
            <a:r>
              <a:rPr lang="zh-CN" altLang="en-US" sz="3600" dirty="0"/>
              <a:t>有向无环图与连通块计数</a:t>
            </a:r>
            <a:endParaRPr lang="en-US" altLang="zh-CN" sz="3600" dirty="0"/>
          </a:p>
        </p:txBody>
      </p:sp>
      <p:sp>
        <p:nvSpPr>
          <p:cNvPr id="7" name="内容占位符 6"/>
          <p:cNvSpPr>
            <a:spLocks noGrp="1"/>
          </p:cNvSpPr>
          <p:nvPr>
            <p:ph idx="1"/>
          </p:nvPr>
        </p:nvSpPr>
        <p:spPr>
          <a:xfrm>
            <a:off x="1043608" y="1700808"/>
            <a:ext cx="7560840" cy="5157192"/>
          </a:xfrm>
        </p:spPr>
        <p:txBody>
          <a:bodyPr>
            <a:normAutofit/>
          </a:bodyPr>
          <a:lstStyle/>
          <a:p>
            <a:endParaRPr lang="en-US" altLang="zh-CN" dirty="0" smtClean="0"/>
          </a:p>
          <a:p>
            <a:r>
              <a:rPr lang="zh-CN" altLang="zh-CN" dirty="0"/>
              <a:t>对于</a:t>
            </a:r>
            <a:r>
              <a:rPr lang="zh-CN" altLang="zh-CN" dirty="0" smtClean="0"/>
              <a:t>一类树</a:t>
            </a:r>
            <a:r>
              <a:rPr lang="zh-CN" altLang="zh-CN" dirty="0"/>
              <a:t>上连通块</a:t>
            </a:r>
            <a:r>
              <a:rPr lang="zh-CN" altLang="zh-CN" dirty="0" smtClean="0"/>
              <a:t>相关</a:t>
            </a:r>
            <a:r>
              <a:rPr lang="zh-CN" altLang="en-US" dirty="0" smtClean="0"/>
              <a:t>的计数</a:t>
            </a:r>
            <a:r>
              <a:rPr lang="zh-CN" altLang="zh-CN" dirty="0" smtClean="0"/>
              <a:t>问题</a:t>
            </a:r>
            <a:r>
              <a:rPr lang="zh-CN" altLang="zh-CN" dirty="0"/>
              <a:t>，可以</a:t>
            </a:r>
            <a:r>
              <a:rPr lang="zh-CN" altLang="zh-CN" dirty="0" smtClean="0"/>
              <a:t>考虑</a:t>
            </a:r>
            <a:r>
              <a:rPr lang="zh-CN" altLang="en-US" dirty="0" smtClean="0"/>
              <a:t>在点分治的基础上按照树的</a:t>
            </a:r>
            <a:r>
              <a:rPr lang="en-US" altLang="zh-CN" dirty="0" smtClean="0"/>
              <a:t>DFS</a:t>
            </a:r>
            <a:r>
              <a:rPr lang="zh-CN" altLang="en-US" dirty="0" smtClean="0"/>
              <a:t>序建图，</a:t>
            </a:r>
            <a:r>
              <a:rPr lang="en-US" altLang="zh-CN" dirty="0" smtClean="0"/>
              <a:t>L[i]</a:t>
            </a:r>
            <a:r>
              <a:rPr lang="zh-CN" altLang="en-US" dirty="0" smtClean="0"/>
              <a:t>向</a:t>
            </a:r>
            <a:r>
              <a:rPr lang="en-US" altLang="zh-CN" dirty="0" smtClean="0"/>
              <a:t>R[i]+1</a:t>
            </a:r>
            <a:r>
              <a:rPr lang="zh-CN" altLang="en-US" dirty="0" smtClean="0"/>
              <a:t>连边表示不选这个点，</a:t>
            </a:r>
            <a:r>
              <a:rPr lang="en-US" altLang="zh-CN" dirty="0" smtClean="0"/>
              <a:t>L[i]</a:t>
            </a:r>
            <a:r>
              <a:rPr lang="zh-CN" altLang="en-US" dirty="0" smtClean="0"/>
              <a:t>向</a:t>
            </a:r>
            <a:r>
              <a:rPr lang="en-US" altLang="zh-CN" dirty="0" smtClean="0"/>
              <a:t>L[i]+1</a:t>
            </a:r>
            <a:r>
              <a:rPr lang="zh-CN" altLang="en-US" dirty="0" smtClean="0"/>
              <a:t>连边表示选这个点，</a:t>
            </a:r>
            <a:r>
              <a:rPr lang="zh-CN" altLang="zh-CN" dirty="0" smtClean="0"/>
              <a:t>将</a:t>
            </a:r>
            <a:r>
              <a:rPr lang="zh-CN" altLang="zh-CN" dirty="0"/>
              <a:t>其转化为有向无环图</a:t>
            </a:r>
            <a:r>
              <a:rPr lang="zh-CN" altLang="zh-CN" dirty="0" smtClean="0"/>
              <a:t>上</a:t>
            </a:r>
            <a:r>
              <a:rPr lang="zh-CN" altLang="en-US" dirty="0" smtClean="0"/>
              <a:t>的问题</a:t>
            </a:r>
            <a:r>
              <a:rPr lang="zh-CN" altLang="zh-CN" dirty="0" smtClean="0"/>
              <a:t>。</a:t>
            </a:r>
            <a:endParaRPr lang="zh-CN" altLang="zh-CN" dirty="0"/>
          </a:p>
        </p:txBody>
      </p:sp>
    </p:spTree>
    <p:extLst>
      <p:ext uri="{BB962C8B-B14F-4D97-AF65-F5344CB8AC3E}">
        <p14:creationId xmlns:p14="http://schemas.microsoft.com/office/powerpoint/2010/main" val="30875619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43608" y="1628800"/>
            <a:ext cx="7315200" cy="2595025"/>
          </a:xfrm>
        </p:spPr>
        <p:txBody>
          <a:bodyPr>
            <a:normAutofit/>
          </a:bodyPr>
          <a:lstStyle/>
          <a:p>
            <a:r>
              <a:rPr lang="en-US" altLang="zh-CN" sz="5400" dirty="0" smtClean="0"/>
              <a:t>1.2 </a:t>
            </a:r>
            <a:r>
              <a:rPr lang="zh-CN" altLang="en-US" sz="5400" dirty="0" smtClean="0"/>
              <a:t>重心</a:t>
            </a:r>
            <a:endParaRPr lang="zh-CN" altLang="en-US" sz="5400" dirty="0"/>
          </a:p>
        </p:txBody>
      </p:sp>
    </p:spTree>
    <p:extLst>
      <p:ext uri="{BB962C8B-B14F-4D97-AF65-F5344CB8AC3E}">
        <p14:creationId xmlns:p14="http://schemas.microsoft.com/office/powerpoint/2010/main" val="146333560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3.</a:t>
            </a:r>
            <a:r>
              <a:rPr lang="en-US" altLang="zh-CN" sz="3600" dirty="0"/>
              <a:t>2 </a:t>
            </a:r>
            <a:r>
              <a:rPr lang="en-US" altLang="zh-CN" sz="3600" dirty="0" err="1"/>
              <a:t>prufer</a:t>
            </a:r>
            <a:r>
              <a:rPr lang="zh-CN" altLang="en-US" sz="3600" dirty="0"/>
              <a:t>序列与无根树计数</a:t>
            </a:r>
            <a:endParaRPr lang="en-US" altLang="zh-CN" sz="3600" dirty="0"/>
          </a:p>
        </p:txBody>
      </p:sp>
      <p:sp>
        <p:nvSpPr>
          <p:cNvPr id="7" name="内容占位符 6"/>
          <p:cNvSpPr>
            <a:spLocks noGrp="1"/>
          </p:cNvSpPr>
          <p:nvPr>
            <p:ph idx="1"/>
          </p:nvPr>
        </p:nvSpPr>
        <p:spPr>
          <a:xfrm>
            <a:off x="1043608" y="1700808"/>
            <a:ext cx="7560840" cy="5157192"/>
          </a:xfrm>
        </p:spPr>
        <p:txBody>
          <a:bodyPr>
            <a:normAutofit/>
          </a:bodyPr>
          <a:lstStyle/>
          <a:p>
            <a:endParaRPr lang="en-US" altLang="zh-CN" dirty="0" smtClean="0"/>
          </a:p>
          <a:p>
            <a:r>
              <a:rPr lang="en-US" altLang="zh-CN" dirty="0" err="1"/>
              <a:t>prufer</a:t>
            </a:r>
            <a:r>
              <a:rPr lang="zh-CN" altLang="zh-CN" dirty="0"/>
              <a:t>序列：对于一棵带标号无根树，依次写下其编号最小的叶子的父亲编号，之后删去这个叶子，直到只剩下两个点。可以发现，</a:t>
            </a:r>
            <a:r>
              <a:rPr lang="en-US" altLang="zh-CN" dirty="0" err="1"/>
              <a:t>prufer</a:t>
            </a:r>
            <a:r>
              <a:rPr lang="zh-CN" altLang="zh-CN" dirty="0"/>
              <a:t>序列与带标号无根树的形态一一对应。也就是说，</a:t>
            </a:r>
            <a:r>
              <a:rPr lang="en-US" altLang="zh-CN" dirty="0"/>
              <a:t>N</a:t>
            </a:r>
            <a:r>
              <a:rPr lang="zh-CN" altLang="zh-CN" dirty="0"/>
              <a:t>个节点的带标号无根树形态共有</a:t>
            </a:r>
            <a:r>
              <a:rPr lang="en-US" altLang="zh-CN" dirty="0"/>
              <a:t>N^(N-2)</a:t>
            </a:r>
            <a:r>
              <a:rPr lang="zh-CN" altLang="zh-CN" dirty="0"/>
              <a:t>种</a:t>
            </a:r>
            <a:r>
              <a:rPr lang="zh-CN" altLang="zh-CN" dirty="0" smtClean="0"/>
              <a:t>。</a:t>
            </a:r>
            <a:endParaRPr lang="zh-CN" altLang="zh-CN" dirty="0"/>
          </a:p>
        </p:txBody>
      </p:sp>
    </p:spTree>
    <p:extLst>
      <p:ext uri="{BB962C8B-B14F-4D97-AF65-F5344CB8AC3E}">
        <p14:creationId xmlns:p14="http://schemas.microsoft.com/office/powerpoint/2010/main" val="122300558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3.</a:t>
            </a:r>
            <a:r>
              <a:rPr lang="en-US" altLang="zh-CN" sz="3600" dirty="0"/>
              <a:t>2 </a:t>
            </a:r>
            <a:r>
              <a:rPr lang="en-US" altLang="zh-CN" sz="3600" dirty="0" err="1"/>
              <a:t>prufer</a:t>
            </a:r>
            <a:r>
              <a:rPr lang="zh-CN" altLang="en-US" sz="3600" dirty="0"/>
              <a:t>序列与无根树计数</a:t>
            </a:r>
            <a:endParaRPr lang="en-US" altLang="zh-CN" sz="3600" dirty="0"/>
          </a:p>
        </p:txBody>
      </p:sp>
      <p:sp>
        <p:nvSpPr>
          <p:cNvPr id="7" name="内容占位符 6"/>
          <p:cNvSpPr>
            <a:spLocks noGrp="1"/>
          </p:cNvSpPr>
          <p:nvPr>
            <p:ph idx="1"/>
          </p:nvPr>
        </p:nvSpPr>
        <p:spPr>
          <a:xfrm>
            <a:off x="1043608" y="1700808"/>
            <a:ext cx="7560840" cy="5157192"/>
          </a:xfrm>
        </p:spPr>
        <p:txBody>
          <a:bodyPr>
            <a:normAutofit/>
          </a:bodyPr>
          <a:lstStyle/>
          <a:p>
            <a:endParaRPr lang="en-US" altLang="zh-CN" dirty="0" smtClean="0"/>
          </a:p>
          <a:p>
            <a:r>
              <a:rPr lang="en-US" altLang="zh-CN" dirty="0" err="1"/>
              <a:t>prufer</a:t>
            </a:r>
            <a:r>
              <a:rPr lang="zh-CN" altLang="zh-CN" dirty="0"/>
              <a:t>序列：对于一棵带标号无根树，依次写下其编号最小的叶子的父亲编号，之后删去这个叶子，直到只剩下两个点。可以发现，</a:t>
            </a:r>
            <a:r>
              <a:rPr lang="en-US" altLang="zh-CN" dirty="0" err="1"/>
              <a:t>prufer</a:t>
            </a:r>
            <a:r>
              <a:rPr lang="zh-CN" altLang="zh-CN" dirty="0"/>
              <a:t>序列与带标号无根树的形态一一对应。也就是说，</a:t>
            </a:r>
            <a:r>
              <a:rPr lang="en-US" altLang="zh-CN" dirty="0"/>
              <a:t>N</a:t>
            </a:r>
            <a:r>
              <a:rPr lang="zh-CN" altLang="zh-CN" dirty="0"/>
              <a:t>个节点的带标号无根树形态共有</a:t>
            </a:r>
            <a:r>
              <a:rPr lang="en-US" altLang="zh-CN" dirty="0"/>
              <a:t>N^(N-2)</a:t>
            </a:r>
            <a:r>
              <a:rPr lang="zh-CN" altLang="zh-CN" dirty="0"/>
              <a:t>种。</a:t>
            </a:r>
          </a:p>
          <a:p>
            <a:pPr marL="45720" indent="0">
              <a:buNone/>
            </a:pPr>
            <a:endParaRPr lang="zh-CN" altLang="zh-CN" dirty="0"/>
          </a:p>
          <a:p>
            <a:r>
              <a:rPr lang="zh-CN" altLang="zh-CN" dirty="0"/>
              <a:t>关于</a:t>
            </a:r>
            <a:r>
              <a:rPr lang="en-US" altLang="zh-CN" dirty="0" err="1"/>
              <a:t>prufer</a:t>
            </a:r>
            <a:r>
              <a:rPr lang="zh-CN" altLang="zh-CN" dirty="0"/>
              <a:t>序列还有一个推论：把点数分别为</a:t>
            </a:r>
            <a:r>
              <a:rPr lang="en-US" altLang="zh-CN" dirty="0"/>
              <a:t>a1</a:t>
            </a:r>
            <a:r>
              <a:rPr lang="zh-CN" altLang="zh-CN" dirty="0"/>
              <a:t>、</a:t>
            </a:r>
            <a:r>
              <a:rPr lang="en-US" altLang="zh-CN" dirty="0"/>
              <a:t>a2</a:t>
            </a:r>
            <a:r>
              <a:rPr lang="zh-CN" altLang="zh-CN" dirty="0"/>
              <a:t>、</a:t>
            </a:r>
            <a:r>
              <a:rPr lang="en-US" altLang="zh-CN" dirty="0"/>
              <a:t>a3</a:t>
            </a:r>
            <a:r>
              <a:rPr lang="zh-CN" altLang="zh-CN" dirty="0"/>
              <a:t>、……、</a:t>
            </a:r>
            <a:r>
              <a:rPr lang="en-US" altLang="zh-CN" dirty="0"/>
              <a:t>an</a:t>
            </a:r>
            <a:r>
              <a:rPr lang="zh-CN" altLang="zh-CN" dirty="0"/>
              <a:t>的连通块连成树的方案数为</a:t>
            </a:r>
            <a:r>
              <a:rPr lang="en-US" altLang="zh-CN" dirty="0"/>
              <a:t>(</a:t>
            </a:r>
            <a:r>
              <a:rPr lang="zh-CN" altLang="zh-CN" dirty="0"/>
              <a:t>∏</a:t>
            </a:r>
            <a:r>
              <a:rPr lang="en-US" altLang="zh-CN" dirty="0"/>
              <a:t>a)(</a:t>
            </a:r>
            <a:r>
              <a:rPr lang="zh-CN" altLang="zh-CN" dirty="0"/>
              <a:t>∑</a:t>
            </a:r>
            <a:r>
              <a:rPr lang="en-US" altLang="zh-CN" dirty="0"/>
              <a:t>a)^(n-2)</a:t>
            </a:r>
            <a:r>
              <a:rPr lang="zh-CN" altLang="zh-CN" dirty="0"/>
              <a:t>。这个可以类似</a:t>
            </a:r>
            <a:r>
              <a:rPr lang="en-US" altLang="zh-CN" dirty="0" err="1"/>
              <a:t>prufer</a:t>
            </a:r>
            <a:r>
              <a:rPr lang="zh-CN" altLang="zh-CN" dirty="0"/>
              <a:t>序列的生成方法来证明。</a:t>
            </a:r>
          </a:p>
        </p:txBody>
      </p:sp>
    </p:spTree>
    <p:extLst>
      <p:ext uri="{BB962C8B-B14F-4D97-AF65-F5344CB8AC3E}">
        <p14:creationId xmlns:p14="http://schemas.microsoft.com/office/powerpoint/2010/main" val="322782336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3.3 </a:t>
            </a:r>
            <a:r>
              <a:rPr lang="zh-CN" altLang="en-US" sz="3600" dirty="0" smtClean="0"/>
              <a:t>矩阵</a:t>
            </a:r>
            <a:r>
              <a:rPr lang="zh-CN" altLang="en-US" sz="3600" dirty="0"/>
              <a:t>树定理与生成树计数</a:t>
            </a:r>
            <a:endParaRPr lang="en-US" altLang="zh-CN" sz="3600" dirty="0"/>
          </a:p>
        </p:txBody>
      </p:sp>
      <p:sp>
        <p:nvSpPr>
          <p:cNvPr id="7" name="内容占位符 6"/>
          <p:cNvSpPr>
            <a:spLocks noGrp="1"/>
          </p:cNvSpPr>
          <p:nvPr>
            <p:ph idx="1"/>
          </p:nvPr>
        </p:nvSpPr>
        <p:spPr>
          <a:xfrm>
            <a:off x="1043608" y="1700808"/>
            <a:ext cx="7560840" cy="5157192"/>
          </a:xfrm>
        </p:spPr>
        <p:txBody>
          <a:bodyPr>
            <a:normAutofit/>
          </a:bodyPr>
          <a:lstStyle/>
          <a:p>
            <a:endParaRPr lang="en-US" altLang="zh-CN" dirty="0" smtClean="0"/>
          </a:p>
          <a:p>
            <a:r>
              <a:rPr lang="zh-CN" altLang="en-US" dirty="0" smtClean="0"/>
              <a:t>基尔霍夫</a:t>
            </a:r>
            <a:r>
              <a:rPr lang="zh-CN" altLang="en-US" dirty="0"/>
              <a:t>矩阵第</a:t>
            </a:r>
            <a:r>
              <a:rPr lang="en-US" altLang="zh-CN" dirty="0"/>
              <a:t>i</a:t>
            </a:r>
            <a:r>
              <a:rPr lang="zh-CN" altLang="en-US" dirty="0"/>
              <a:t>行第</a:t>
            </a:r>
            <a:r>
              <a:rPr lang="en-US" altLang="zh-CN" dirty="0"/>
              <a:t>i</a:t>
            </a:r>
            <a:r>
              <a:rPr lang="zh-CN" altLang="en-US" dirty="0"/>
              <a:t>列元素的值为第</a:t>
            </a:r>
            <a:r>
              <a:rPr lang="en-US" altLang="zh-CN" dirty="0"/>
              <a:t>i</a:t>
            </a:r>
            <a:r>
              <a:rPr lang="zh-CN" altLang="en-US" dirty="0"/>
              <a:t>个点在图中的度，第</a:t>
            </a:r>
            <a:r>
              <a:rPr lang="en-US" altLang="zh-CN" dirty="0"/>
              <a:t>i</a:t>
            </a:r>
            <a:r>
              <a:rPr lang="zh-CN" altLang="en-US" dirty="0"/>
              <a:t>行第</a:t>
            </a:r>
            <a:r>
              <a:rPr lang="en-US" altLang="zh-CN" dirty="0"/>
              <a:t>j</a:t>
            </a:r>
            <a:r>
              <a:rPr lang="zh-CN" altLang="en-US" dirty="0"/>
              <a:t>列元素的值为图中连接第</a:t>
            </a:r>
            <a:r>
              <a:rPr lang="en-US" altLang="zh-CN" dirty="0"/>
              <a:t>i</a:t>
            </a:r>
            <a:r>
              <a:rPr lang="zh-CN" altLang="en-US" dirty="0"/>
              <a:t>个点和第</a:t>
            </a:r>
            <a:r>
              <a:rPr lang="en-US" altLang="zh-CN" dirty="0"/>
              <a:t>j</a:t>
            </a:r>
            <a:r>
              <a:rPr lang="zh-CN" altLang="en-US" dirty="0"/>
              <a:t>个点边数的相反</a:t>
            </a:r>
            <a:r>
              <a:rPr lang="zh-CN" altLang="en-US" dirty="0" smtClean="0"/>
              <a:t>数。</a:t>
            </a:r>
            <a:endParaRPr lang="en-US" altLang="zh-CN" dirty="0"/>
          </a:p>
        </p:txBody>
      </p:sp>
    </p:spTree>
    <p:extLst>
      <p:ext uri="{BB962C8B-B14F-4D97-AF65-F5344CB8AC3E}">
        <p14:creationId xmlns:p14="http://schemas.microsoft.com/office/powerpoint/2010/main" val="78459390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3.3 </a:t>
            </a:r>
            <a:r>
              <a:rPr lang="zh-CN" altLang="en-US" sz="3600" dirty="0" smtClean="0"/>
              <a:t>矩阵树定理与生成树计数</a:t>
            </a:r>
            <a:endParaRPr lang="en-US" altLang="zh-CN" sz="3600" dirty="0"/>
          </a:p>
        </p:txBody>
      </p:sp>
      <p:sp>
        <p:nvSpPr>
          <p:cNvPr id="7" name="内容占位符 6"/>
          <p:cNvSpPr>
            <a:spLocks noGrp="1"/>
          </p:cNvSpPr>
          <p:nvPr>
            <p:ph idx="1"/>
          </p:nvPr>
        </p:nvSpPr>
        <p:spPr>
          <a:xfrm>
            <a:off x="1043608" y="1700808"/>
            <a:ext cx="7560840" cy="5157192"/>
          </a:xfrm>
        </p:spPr>
        <p:txBody>
          <a:bodyPr>
            <a:normAutofit/>
          </a:bodyPr>
          <a:lstStyle/>
          <a:p>
            <a:endParaRPr lang="en-US" altLang="zh-CN" dirty="0" smtClean="0"/>
          </a:p>
          <a:p>
            <a:r>
              <a:rPr lang="zh-CN" altLang="en-US" dirty="0" smtClean="0"/>
              <a:t>基尔霍夫矩阵第</a:t>
            </a:r>
            <a:r>
              <a:rPr lang="en-US" altLang="zh-CN" dirty="0" smtClean="0"/>
              <a:t>i</a:t>
            </a:r>
            <a:r>
              <a:rPr lang="zh-CN" altLang="en-US" dirty="0" smtClean="0"/>
              <a:t>行第</a:t>
            </a:r>
            <a:r>
              <a:rPr lang="en-US" altLang="zh-CN" dirty="0" smtClean="0"/>
              <a:t>i</a:t>
            </a:r>
            <a:r>
              <a:rPr lang="zh-CN" altLang="en-US" dirty="0" smtClean="0"/>
              <a:t>列元素的值为第</a:t>
            </a:r>
            <a:r>
              <a:rPr lang="en-US" altLang="zh-CN" dirty="0" smtClean="0"/>
              <a:t>i</a:t>
            </a:r>
            <a:r>
              <a:rPr lang="zh-CN" altLang="en-US" dirty="0" smtClean="0"/>
              <a:t>个点在图中的度，第</a:t>
            </a:r>
            <a:r>
              <a:rPr lang="en-US" altLang="zh-CN" dirty="0" smtClean="0"/>
              <a:t>i</a:t>
            </a:r>
            <a:r>
              <a:rPr lang="zh-CN" altLang="en-US" dirty="0" smtClean="0"/>
              <a:t>行第</a:t>
            </a:r>
            <a:r>
              <a:rPr lang="en-US" altLang="zh-CN" dirty="0" smtClean="0"/>
              <a:t>j</a:t>
            </a:r>
            <a:r>
              <a:rPr lang="zh-CN" altLang="en-US" dirty="0" smtClean="0"/>
              <a:t>列元素的值为图中连接第</a:t>
            </a:r>
            <a:r>
              <a:rPr lang="en-US" altLang="zh-CN" dirty="0" smtClean="0"/>
              <a:t>i</a:t>
            </a:r>
            <a:r>
              <a:rPr lang="zh-CN" altLang="en-US" dirty="0" smtClean="0"/>
              <a:t>个点和第</a:t>
            </a:r>
            <a:r>
              <a:rPr lang="en-US" altLang="zh-CN" dirty="0" smtClean="0"/>
              <a:t>j</a:t>
            </a:r>
            <a:r>
              <a:rPr lang="zh-CN" altLang="en-US" dirty="0" smtClean="0"/>
              <a:t>个点边数的相反数。</a:t>
            </a:r>
            <a:endParaRPr lang="en-US" altLang="zh-CN" dirty="0" smtClean="0"/>
          </a:p>
          <a:p>
            <a:endParaRPr lang="en-US" altLang="zh-CN" dirty="0" smtClean="0"/>
          </a:p>
          <a:p>
            <a:r>
              <a:rPr lang="zh-CN" altLang="en-US" dirty="0" smtClean="0"/>
              <a:t>矩阵树定理：基尔霍夫矩阵的任何一个</a:t>
            </a:r>
            <a:r>
              <a:rPr lang="en-US" altLang="zh-CN" dirty="0" smtClean="0"/>
              <a:t>n-1</a:t>
            </a:r>
            <a:r>
              <a:rPr lang="zh-CN" altLang="en-US" dirty="0" smtClean="0"/>
              <a:t>阶主余子式的值即为原图的生成树个数。</a:t>
            </a:r>
            <a:endParaRPr lang="en-US" altLang="zh-CN" dirty="0"/>
          </a:p>
        </p:txBody>
      </p:sp>
    </p:spTree>
    <p:extLst>
      <p:ext uri="{BB962C8B-B14F-4D97-AF65-F5344CB8AC3E}">
        <p14:creationId xmlns:p14="http://schemas.microsoft.com/office/powerpoint/2010/main" val="171808375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3 </a:t>
            </a:r>
            <a:r>
              <a:rPr lang="zh-CN" altLang="en-US" sz="3600" dirty="0" smtClean="0"/>
              <a:t>更多练习（困难）</a:t>
            </a:r>
            <a:endParaRPr lang="en-US" altLang="zh-CN" sz="3600" dirty="0"/>
          </a:p>
        </p:txBody>
      </p:sp>
      <p:sp>
        <p:nvSpPr>
          <p:cNvPr id="7" name="内容占位符 6"/>
          <p:cNvSpPr>
            <a:spLocks noGrp="1"/>
          </p:cNvSpPr>
          <p:nvPr>
            <p:ph idx="1"/>
          </p:nvPr>
        </p:nvSpPr>
        <p:spPr>
          <a:xfrm>
            <a:off x="1043608" y="1700808"/>
            <a:ext cx="7560840" cy="5157192"/>
          </a:xfrm>
        </p:spPr>
        <p:txBody>
          <a:bodyPr>
            <a:normAutofit/>
          </a:bodyPr>
          <a:lstStyle/>
          <a:p>
            <a:endParaRPr lang="en-US" altLang="zh-CN" dirty="0" smtClean="0"/>
          </a:p>
          <a:p>
            <a:r>
              <a:rPr lang="zh-CN" altLang="en-US" dirty="0" smtClean="0"/>
              <a:t>最普遍的方法还是组合计数。</a:t>
            </a:r>
            <a:endParaRPr lang="en-US" altLang="zh-CN" dirty="0" smtClean="0"/>
          </a:p>
          <a:p>
            <a:endParaRPr lang="en-US" altLang="zh-CN" dirty="0"/>
          </a:p>
          <a:p>
            <a:r>
              <a:rPr lang="en-US" altLang="zh-CN" dirty="0" smtClean="0"/>
              <a:t>[BZOJ4011]  </a:t>
            </a:r>
            <a:r>
              <a:rPr lang="zh-CN" altLang="en-US" dirty="0" smtClean="0"/>
              <a:t>落忆枫音</a:t>
            </a:r>
            <a:endParaRPr lang="en-US" altLang="zh-CN" dirty="0" smtClean="0"/>
          </a:p>
          <a:p>
            <a:r>
              <a:rPr lang="en-US" altLang="zh-CN" dirty="0" smtClean="0"/>
              <a:t>[</a:t>
            </a:r>
            <a:r>
              <a:rPr lang="en-US" altLang="zh-CN" dirty="0"/>
              <a:t>Codeforces599E]  Sandy and </a:t>
            </a:r>
            <a:r>
              <a:rPr lang="en-US" altLang="zh-CN" dirty="0" smtClean="0"/>
              <a:t>Nuts</a:t>
            </a:r>
          </a:p>
          <a:p>
            <a:r>
              <a:rPr lang="en-US" altLang="zh-CN" dirty="0" smtClean="0"/>
              <a:t>[Codeforces762F]  Tree nesting</a:t>
            </a:r>
          </a:p>
          <a:p>
            <a:r>
              <a:rPr lang="en-US" altLang="zh-CN" dirty="0"/>
              <a:t>[Codeforces724F] </a:t>
            </a:r>
            <a:r>
              <a:rPr lang="en-US" altLang="zh-CN" dirty="0" smtClean="0"/>
              <a:t> Uniformly </a:t>
            </a:r>
            <a:r>
              <a:rPr lang="en-US" altLang="zh-CN" dirty="0"/>
              <a:t>Branched Trees</a:t>
            </a:r>
            <a:endParaRPr lang="en-US" altLang="zh-CN" dirty="0" smtClean="0"/>
          </a:p>
          <a:p>
            <a:r>
              <a:rPr lang="en-US" altLang="zh-CN" dirty="0"/>
              <a:t>[Codeforces914H]  Ember and Storm's Tree </a:t>
            </a:r>
            <a:r>
              <a:rPr lang="en-US" altLang="zh-CN" dirty="0" smtClean="0"/>
              <a:t>Game</a:t>
            </a:r>
            <a:endParaRPr lang="zh-CN" altLang="zh-CN" dirty="0"/>
          </a:p>
        </p:txBody>
      </p:sp>
    </p:spTree>
    <p:extLst>
      <p:ext uri="{BB962C8B-B14F-4D97-AF65-F5344CB8AC3E}">
        <p14:creationId xmlns:p14="http://schemas.microsoft.com/office/powerpoint/2010/main" val="13806207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43608" y="1628800"/>
            <a:ext cx="8100392" cy="2595025"/>
          </a:xfrm>
        </p:spPr>
        <p:txBody>
          <a:bodyPr>
            <a:normAutofit/>
          </a:bodyPr>
          <a:lstStyle/>
          <a:p>
            <a:r>
              <a:rPr lang="en-US" altLang="zh-CN" sz="6600" dirty="0" smtClean="0"/>
              <a:t>4 </a:t>
            </a:r>
            <a:r>
              <a:rPr lang="zh-CN" altLang="en-US" sz="6600" dirty="0" smtClean="0"/>
              <a:t>无向图的生成树</a:t>
            </a:r>
            <a:endParaRPr lang="zh-CN" altLang="en-US" sz="6600" dirty="0"/>
          </a:p>
        </p:txBody>
      </p:sp>
    </p:spTree>
    <p:extLst>
      <p:ext uri="{BB962C8B-B14F-4D97-AF65-F5344CB8AC3E}">
        <p14:creationId xmlns:p14="http://schemas.microsoft.com/office/powerpoint/2010/main" val="6800445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899592" y="980728"/>
            <a:ext cx="7315200" cy="1154097"/>
          </a:xfrm>
        </p:spPr>
        <p:txBody>
          <a:bodyPr/>
          <a:lstStyle/>
          <a:p>
            <a:r>
              <a:rPr lang="zh-CN" altLang="en-US" dirty="0" smtClean="0"/>
              <a:t>目录</a:t>
            </a:r>
            <a:endParaRPr lang="zh-CN" altLang="en-US" dirty="0"/>
          </a:p>
        </p:txBody>
      </p:sp>
      <p:sp>
        <p:nvSpPr>
          <p:cNvPr id="7" name="内容占位符 6"/>
          <p:cNvSpPr>
            <a:spLocks noGrp="1"/>
          </p:cNvSpPr>
          <p:nvPr>
            <p:ph idx="1"/>
          </p:nvPr>
        </p:nvSpPr>
        <p:spPr>
          <a:xfrm>
            <a:off x="1361256" y="1916832"/>
            <a:ext cx="7315200" cy="4176464"/>
          </a:xfrm>
        </p:spPr>
        <p:txBody>
          <a:bodyPr>
            <a:normAutofit/>
          </a:bodyPr>
          <a:lstStyle/>
          <a:p>
            <a:pPr marL="45720" indent="0">
              <a:buNone/>
            </a:pPr>
            <a:endParaRPr lang="en-US" altLang="zh-CN" dirty="0" smtClean="0"/>
          </a:p>
          <a:p>
            <a:r>
              <a:rPr lang="en-US" altLang="zh-CN" sz="2800" dirty="0"/>
              <a:t>4</a:t>
            </a:r>
            <a:r>
              <a:rPr lang="en-US" altLang="zh-CN" sz="2800" dirty="0" smtClean="0"/>
              <a:t>.1 </a:t>
            </a:r>
            <a:r>
              <a:rPr lang="zh-CN" altLang="en-US" sz="2800" dirty="0" smtClean="0"/>
              <a:t>最小生成树</a:t>
            </a:r>
            <a:endParaRPr lang="en-US" altLang="zh-CN" sz="2800" dirty="0" smtClean="0"/>
          </a:p>
          <a:p>
            <a:r>
              <a:rPr lang="en-US" altLang="zh-CN" sz="2800" dirty="0" smtClean="0"/>
              <a:t>4.2 </a:t>
            </a:r>
            <a:r>
              <a:rPr lang="zh-CN" altLang="en-US" sz="2800" dirty="0" smtClean="0"/>
              <a:t>最短路径树</a:t>
            </a:r>
            <a:endParaRPr lang="en-US" altLang="zh-CN" sz="2800" dirty="0" smtClean="0"/>
          </a:p>
          <a:p>
            <a:r>
              <a:rPr lang="en-US" altLang="zh-CN" sz="2800" dirty="0" smtClean="0"/>
              <a:t>4.3 </a:t>
            </a:r>
            <a:r>
              <a:rPr lang="en-US" altLang="zh-CN" sz="2800" dirty="0" err="1" smtClean="0"/>
              <a:t>Tarjan</a:t>
            </a:r>
            <a:r>
              <a:rPr lang="zh-CN" altLang="en-US" sz="2800" dirty="0" smtClean="0"/>
              <a:t>生成树</a:t>
            </a:r>
            <a:endParaRPr lang="en-US" altLang="zh-CN" sz="2800" dirty="0" smtClean="0"/>
          </a:p>
          <a:p>
            <a:r>
              <a:rPr lang="en-US" altLang="zh-CN" sz="2800" dirty="0" smtClean="0"/>
              <a:t>4.4 </a:t>
            </a:r>
            <a:r>
              <a:rPr lang="en-US" altLang="zh-CN" sz="2800" dirty="0" err="1" smtClean="0"/>
              <a:t>Kruskal</a:t>
            </a:r>
            <a:r>
              <a:rPr lang="zh-CN" altLang="en-US" sz="2800" dirty="0" smtClean="0"/>
              <a:t>生成树</a:t>
            </a:r>
            <a:endParaRPr lang="en-US" altLang="zh-CN" sz="2800" dirty="0" smtClean="0"/>
          </a:p>
          <a:p>
            <a:r>
              <a:rPr lang="en-US" altLang="zh-CN" sz="2800" dirty="0" smtClean="0"/>
              <a:t>4.5 DFS</a:t>
            </a:r>
            <a:r>
              <a:rPr lang="zh-CN" altLang="en-US" sz="2800" dirty="0" smtClean="0"/>
              <a:t>遍历生成树</a:t>
            </a:r>
            <a:endParaRPr lang="en-US" altLang="zh-CN" sz="2800" dirty="0" smtClean="0"/>
          </a:p>
          <a:p>
            <a:r>
              <a:rPr lang="en-US" altLang="zh-CN" sz="2800" dirty="0" smtClean="0"/>
              <a:t>4.6 BFS</a:t>
            </a:r>
            <a:r>
              <a:rPr lang="zh-CN" altLang="en-US" sz="2800" dirty="0" smtClean="0"/>
              <a:t>遍历生成树</a:t>
            </a:r>
            <a:endParaRPr lang="en-US" altLang="zh-CN" sz="2800" dirty="0" smtClean="0"/>
          </a:p>
        </p:txBody>
      </p:sp>
    </p:spTree>
    <p:extLst>
      <p:ext uri="{BB962C8B-B14F-4D97-AF65-F5344CB8AC3E}">
        <p14:creationId xmlns:p14="http://schemas.microsoft.com/office/powerpoint/2010/main" val="131862806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4.1 </a:t>
            </a:r>
            <a:r>
              <a:rPr lang="zh-CN" altLang="en-US" sz="3600" dirty="0" smtClean="0"/>
              <a:t>最小生成树</a:t>
            </a:r>
            <a:endParaRPr lang="en-US" altLang="zh-CN" sz="3600" dirty="0"/>
          </a:p>
        </p:txBody>
      </p:sp>
      <p:sp>
        <p:nvSpPr>
          <p:cNvPr id="7" name="内容占位符 6"/>
          <p:cNvSpPr>
            <a:spLocks noGrp="1"/>
          </p:cNvSpPr>
          <p:nvPr>
            <p:ph idx="1"/>
          </p:nvPr>
        </p:nvSpPr>
        <p:spPr>
          <a:xfrm>
            <a:off x="1043608" y="1700808"/>
            <a:ext cx="7560840" cy="5157192"/>
          </a:xfrm>
        </p:spPr>
        <p:txBody>
          <a:bodyPr>
            <a:normAutofit/>
          </a:bodyPr>
          <a:lstStyle/>
          <a:p>
            <a:endParaRPr lang="en-US" altLang="zh-CN" dirty="0" smtClean="0"/>
          </a:p>
          <a:p>
            <a:r>
              <a:rPr lang="zh-CN" altLang="en-US" dirty="0" smtClean="0"/>
              <a:t>最小生成树是图边权和最小的生成树。</a:t>
            </a:r>
            <a:endParaRPr lang="en-US" altLang="zh-CN" dirty="0"/>
          </a:p>
        </p:txBody>
      </p:sp>
    </p:spTree>
    <p:extLst>
      <p:ext uri="{BB962C8B-B14F-4D97-AF65-F5344CB8AC3E}">
        <p14:creationId xmlns:p14="http://schemas.microsoft.com/office/powerpoint/2010/main" val="421247132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4.1 </a:t>
            </a:r>
            <a:r>
              <a:rPr lang="zh-CN" altLang="en-US" sz="3600" dirty="0" smtClean="0"/>
              <a:t>最小生成树</a:t>
            </a:r>
            <a:endParaRPr lang="en-US" altLang="zh-CN" sz="3600" dirty="0"/>
          </a:p>
        </p:txBody>
      </p:sp>
      <p:sp>
        <p:nvSpPr>
          <p:cNvPr id="7" name="内容占位符 6"/>
          <p:cNvSpPr>
            <a:spLocks noGrp="1"/>
          </p:cNvSpPr>
          <p:nvPr>
            <p:ph idx="1"/>
          </p:nvPr>
        </p:nvSpPr>
        <p:spPr>
          <a:xfrm>
            <a:off x="1043608" y="1700808"/>
            <a:ext cx="7560840" cy="5157192"/>
          </a:xfrm>
        </p:spPr>
        <p:txBody>
          <a:bodyPr>
            <a:normAutofit/>
          </a:bodyPr>
          <a:lstStyle/>
          <a:p>
            <a:endParaRPr lang="en-US" altLang="zh-CN" dirty="0" smtClean="0"/>
          </a:p>
          <a:p>
            <a:r>
              <a:rPr lang="zh-CN" altLang="en-US" dirty="0" smtClean="0"/>
              <a:t>最小生成树是图边权和最小的生成树。</a:t>
            </a:r>
            <a:endParaRPr lang="en-US" altLang="zh-CN" dirty="0" smtClean="0"/>
          </a:p>
          <a:p>
            <a:endParaRPr lang="en-US" altLang="zh-CN" dirty="0"/>
          </a:p>
          <a:p>
            <a:r>
              <a:rPr lang="zh-CN" altLang="en-US" dirty="0"/>
              <a:t>最小生成树上两点间路径最大边边</a:t>
            </a:r>
            <a:r>
              <a:rPr lang="zh-CN" altLang="en-US" dirty="0" smtClean="0"/>
              <a:t>权为图上这两点间所有路径最大边边权的最小值。</a:t>
            </a:r>
            <a:endParaRPr lang="en-US" altLang="zh-CN" dirty="0"/>
          </a:p>
        </p:txBody>
      </p:sp>
    </p:spTree>
    <p:extLst>
      <p:ext uri="{BB962C8B-B14F-4D97-AF65-F5344CB8AC3E}">
        <p14:creationId xmlns:p14="http://schemas.microsoft.com/office/powerpoint/2010/main" val="174470229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4.1 </a:t>
            </a:r>
            <a:r>
              <a:rPr lang="zh-CN" altLang="en-US" sz="3600" dirty="0" smtClean="0"/>
              <a:t>最小生成树</a:t>
            </a:r>
            <a:endParaRPr lang="en-US" altLang="zh-CN" sz="3600" dirty="0"/>
          </a:p>
        </p:txBody>
      </p:sp>
      <p:sp>
        <p:nvSpPr>
          <p:cNvPr id="7" name="内容占位符 6"/>
          <p:cNvSpPr>
            <a:spLocks noGrp="1"/>
          </p:cNvSpPr>
          <p:nvPr>
            <p:ph idx="1"/>
          </p:nvPr>
        </p:nvSpPr>
        <p:spPr>
          <a:xfrm>
            <a:off x="1043608" y="1700808"/>
            <a:ext cx="7560840" cy="5157192"/>
          </a:xfrm>
        </p:spPr>
        <p:txBody>
          <a:bodyPr>
            <a:normAutofit/>
          </a:bodyPr>
          <a:lstStyle/>
          <a:p>
            <a:endParaRPr lang="en-US" altLang="zh-CN" dirty="0" smtClean="0"/>
          </a:p>
          <a:p>
            <a:r>
              <a:rPr lang="zh-CN" altLang="en-US" dirty="0" smtClean="0"/>
              <a:t>最小生成树是图边权和最小的生成树。</a:t>
            </a:r>
            <a:endParaRPr lang="en-US" altLang="zh-CN" dirty="0" smtClean="0"/>
          </a:p>
          <a:p>
            <a:endParaRPr lang="en-US" altLang="zh-CN" dirty="0"/>
          </a:p>
          <a:p>
            <a:r>
              <a:rPr lang="zh-CN" altLang="en-US" dirty="0"/>
              <a:t>最小生成树上两点间路径最大边边</a:t>
            </a:r>
            <a:r>
              <a:rPr lang="zh-CN" altLang="en-US" dirty="0" smtClean="0"/>
              <a:t>权为图上这两点间所有路径最大边边权的最小值。</a:t>
            </a:r>
            <a:endParaRPr lang="en-US" altLang="zh-CN" dirty="0" smtClean="0"/>
          </a:p>
          <a:p>
            <a:endParaRPr lang="en-US" altLang="zh-CN" dirty="0"/>
          </a:p>
          <a:p>
            <a:r>
              <a:rPr lang="zh-CN" altLang="en-US" dirty="0" smtClean="0"/>
              <a:t>最大生成树同理。</a:t>
            </a:r>
            <a:endParaRPr lang="en-US" altLang="zh-CN" dirty="0"/>
          </a:p>
        </p:txBody>
      </p:sp>
    </p:spTree>
    <p:extLst>
      <p:ext uri="{BB962C8B-B14F-4D97-AF65-F5344CB8AC3E}">
        <p14:creationId xmlns:p14="http://schemas.microsoft.com/office/powerpoint/2010/main" val="7519760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1.2.1 </a:t>
            </a:r>
            <a:r>
              <a:rPr lang="zh-CN" altLang="en-US" sz="3600" dirty="0" smtClean="0"/>
              <a:t>定义</a:t>
            </a:r>
            <a:endParaRPr lang="zh-CN" altLang="en-US" sz="3600" dirty="0"/>
          </a:p>
        </p:txBody>
      </p:sp>
      <p:sp>
        <p:nvSpPr>
          <p:cNvPr id="7" name="内容占位符 6"/>
          <p:cNvSpPr>
            <a:spLocks noGrp="1"/>
          </p:cNvSpPr>
          <p:nvPr>
            <p:ph idx="1"/>
          </p:nvPr>
        </p:nvSpPr>
        <p:spPr>
          <a:xfrm>
            <a:off x="1043608" y="1700808"/>
            <a:ext cx="7315200" cy="5157192"/>
          </a:xfrm>
        </p:spPr>
        <p:txBody>
          <a:bodyPr>
            <a:normAutofit/>
          </a:bodyPr>
          <a:lstStyle/>
          <a:p>
            <a:endParaRPr lang="en-US" altLang="zh-CN" dirty="0" smtClean="0"/>
          </a:p>
          <a:p>
            <a:r>
              <a:rPr lang="zh-CN" altLang="en-US" dirty="0"/>
              <a:t>树的重心是到树上所有点距离之和最小的点</a:t>
            </a:r>
            <a:r>
              <a:rPr lang="zh-CN" altLang="en-US" dirty="0" smtClean="0"/>
              <a:t>。</a:t>
            </a:r>
            <a:r>
              <a:rPr lang="zh-CN" altLang="en-US" dirty="0"/>
              <a:t/>
            </a:r>
            <a:br>
              <a:rPr lang="zh-CN" altLang="en-US" dirty="0"/>
            </a:br>
            <a:endParaRPr lang="en-US" altLang="zh-CN" dirty="0" smtClean="0"/>
          </a:p>
        </p:txBody>
      </p:sp>
    </p:spTree>
    <p:extLst>
      <p:ext uri="{BB962C8B-B14F-4D97-AF65-F5344CB8AC3E}">
        <p14:creationId xmlns:p14="http://schemas.microsoft.com/office/powerpoint/2010/main" val="171765208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4.2 </a:t>
            </a:r>
            <a:r>
              <a:rPr lang="zh-CN" altLang="en-US" sz="3600" dirty="0" smtClean="0"/>
              <a:t>最短路径树</a:t>
            </a:r>
            <a:endParaRPr lang="en-US" altLang="zh-CN" sz="3600" dirty="0"/>
          </a:p>
        </p:txBody>
      </p:sp>
      <p:sp>
        <p:nvSpPr>
          <p:cNvPr id="7" name="内容占位符 6"/>
          <p:cNvSpPr>
            <a:spLocks noGrp="1"/>
          </p:cNvSpPr>
          <p:nvPr>
            <p:ph idx="1"/>
          </p:nvPr>
        </p:nvSpPr>
        <p:spPr>
          <a:xfrm>
            <a:off x="1043608" y="1700808"/>
            <a:ext cx="7560840" cy="5157192"/>
          </a:xfrm>
        </p:spPr>
        <p:txBody>
          <a:bodyPr>
            <a:normAutofit/>
          </a:bodyPr>
          <a:lstStyle/>
          <a:p>
            <a:endParaRPr lang="en-US" altLang="zh-CN" dirty="0" smtClean="0"/>
          </a:p>
          <a:p>
            <a:r>
              <a:rPr lang="zh-CN" altLang="en-US" dirty="0" smtClean="0"/>
              <a:t>根到某个点最短路径树上的边权和即为图上根到这个点的最短路长度。</a:t>
            </a:r>
            <a:endParaRPr lang="en-US" altLang="zh-CN" dirty="0"/>
          </a:p>
        </p:txBody>
      </p:sp>
    </p:spTree>
    <p:extLst>
      <p:ext uri="{BB962C8B-B14F-4D97-AF65-F5344CB8AC3E}">
        <p14:creationId xmlns:p14="http://schemas.microsoft.com/office/powerpoint/2010/main" val="351083495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4.2 </a:t>
            </a:r>
            <a:r>
              <a:rPr lang="zh-CN" altLang="en-US" sz="3600" dirty="0" smtClean="0"/>
              <a:t>最短路径树</a:t>
            </a:r>
            <a:endParaRPr lang="en-US" altLang="zh-CN" sz="3600" dirty="0"/>
          </a:p>
        </p:txBody>
      </p:sp>
      <p:sp>
        <p:nvSpPr>
          <p:cNvPr id="7" name="内容占位符 6"/>
          <p:cNvSpPr>
            <a:spLocks noGrp="1"/>
          </p:cNvSpPr>
          <p:nvPr>
            <p:ph idx="1"/>
          </p:nvPr>
        </p:nvSpPr>
        <p:spPr>
          <a:xfrm>
            <a:off x="1043608" y="1700808"/>
            <a:ext cx="7560840" cy="5157192"/>
          </a:xfrm>
        </p:spPr>
        <p:txBody>
          <a:bodyPr>
            <a:normAutofit/>
          </a:bodyPr>
          <a:lstStyle/>
          <a:p>
            <a:endParaRPr lang="en-US" altLang="zh-CN" dirty="0" smtClean="0"/>
          </a:p>
          <a:p>
            <a:r>
              <a:rPr lang="zh-CN" altLang="en-US" dirty="0" smtClean="0"/>
              <a:t>根到某个点最短路径树上的边权和即为图上根到这个点的最短路长度。</a:t>
            </a:r>
            <a:endParaRPr lang="en-US" altLang="zh-CN" dirty="0" smtClean="0"/>
          </a:p>
          <a:p>
            <a:endParaRPr lang="en-US" altLang="zh-CN" dirty="0"/>
          </a:p>
          <a:p>
            <a:r>
              <a:rPr lang="zh-CN" altLang="en-US" dirty="0" smtClean="0"/>
              <a:t>一般考虑用</a:t>
            </a:r>
            <a:r>
              <a:rPr lang="en-US" altLang="zh-CN" dirty="0" err="1" smtClean="0"/>
              <a:t>Dijkstra</a:t>
            </a:r>
            <a:r>
              <a:rPr lang="zh-CN" altLang="en-US" dirty="0" smtClean="0"/>
              <a:t>算法建树。</a:t>
            </a:r>
            <a:endParaRPr lang="en-US" altLang="zh-CN" dirty="0"/>
          </a:p>
        </p:txBody>
      </p:sp>
    </p:spTree>
    <p:extLst>
      <p:ext uri="{BB962C8B-B14F-4D97-AF65-F5344CB8AC3E}">
        <p14:creationId xmlns:p14="http://schemas.microsoft.com/office/powerpoint/2010/main" val="168102741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4.3 </a:t>
            </a:r>
            <a:r>
              <a:rPr lang="en-US" altLang="zh-CN" sz="3600" dirty="0" err="1" smtClean="0"/>
              <a:t>Tarjan</a:t>
            </a:r>
            <a:r>
              <a:rPr lang="zh-CN" altLang="en-US" sz="3600" dirty="0" smtClean="0"/>
              <a:t>生成树</a:t>
            </a:r>
            <a:endParaRPr lang="en-US" altLang="zh-CN" sz="3600" dirty="0"/>
          </a:p>
        </p:txBody>
      </p:sp>
      <p:sp>
        <p:nvSpPr>
          <p:cNvPr id="7" name="内容占位符 6"/>
          <p:cNvSpPr>
            <a:spLocks noGrp="1"/>
          </p:cNvSpPr>
          <p:nvPr>
            <p:ph idx="1"/>
          </p:nvPr>
        </p:nvSpPr>
        <p:spPr>
          <a:xfrm>
            <a:off x="1043608" y="1700808"/>
            <a:ext cx="7560840" cy="5157192"/>
          </a:xfrm>
        </p:spPr>
        <p:txBody>
          <a:bodyPr>
            <a:normAutofit/>
          </a:bodyPr>
          <a:lstStyle/>
          <a:p>
            <a:endParaRPr lang="en-US" altLang="zh-CN" dirty="0" smtClean="0"/>
          </a:p>
          <a:p>
            <a:r>
              <a:rPr lang="zh-CN" altLang="en-US" dirty="0" smtClean="0"/>
              <a:t>用</a:t>
            </a:r>
            <a:r>
              <a:rPr lang="en-US" altLang="zh-CN" dirty="0" err="1" smtClean="0"/>
              <a:t>Tarjan</a:t>
            </a:r>
            <a:r>
              <a:rPr lang="zh-CN" altLang="en-US" dirty="0" smtClean="0"/>
              <a:t>把点</a:t>
            </a:r>
            <a:r>
              <a:rPr lang="zh-CN" altLang="en-US" dirty="0"/>
              <a:t>双连通</a:t>
            </a:r>
            <a:r>
              <a:rPr lang="zh-CN" altLang="en-US" dirty="0" smtClean="0"/>
              <a:t>分量</a:t>
            </a:r>
            <a:r>
              <a:rPr lang="zh-CN" altLang="en-US" dirty="0"/>
              <a:t>缩</a:t>
            </a:r>
            <a:r>
              <a:rPr lang="zh-CN" altLang="en-US" dirty="0" smtClean="0"/>
              <a:t>成点可以构建圆方树。</a:t>
            </a:r>
            <a:endParaRPr lang="en-US" altLang="zh-CN" dirty="0"/>
          </a:p>
          <a:p>
            <a:endParaRPr lang="en-US" altLang="zh-CN" dirty="0"/>
          </a:p>
        </p:txBody>
      </p:sp>
    </p:spTree>
    <p:extLst>
      <p:ext uri="{BB962C8B-B14F-4D97-AF65-F5344CB8AC3E}">
        <p14:creationId xmlns:p14="http://schemas.microsoft.com/office/powerpoint/2010/main" val="44675266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4.3 </a:t>
            </a:r>
            <a:r>
              <a:rPr lang="en-US" altLang="zh-CN" sz="3600" dirty="0" err="1" smtClean="0"/>
              <a:t>Tarjan</a:t>
            </a:r>
            <a:r>
              <a:rPr lang="zh-CN" altLang="en-US" sz="3600" dirty="0" smtClean="0"/>
              <a:t>生成树</a:t>
            </a:r>
            <a:endParaRPr lang="en-US" altLang="zh-CN" sz="3600" dirty="0"/>
          </a:p>
        </p:txBody>
      </p:sp>
      <p:sp>
        <p:nvSpPr>
          <p:cNvPr id="7" name="内容占位符 6"/>
          <p:cNvSpPr>
            <a:spLocks noGrp="1"/>
          </p:cNvSpPr>
          <p:nvPr>
            <p:ph idx="1"/>
          </p:nvPr>
        </p:nvSpPr>
        <p:spPr>
          <a:xfrm>
            <a:off x="1043608" y="1700808"/>
            <a:ext cx="7560840" cy="5157192"/>
          </a:xfrm>
        </p:spPr>
        <p:txBody>
          <a:bodyPr>
            <a:normAutofit/>
          </a:bodyPr>
          <a:lstStyle/>
          <a:p>
            <a:endParaRPr lang="en-US" altLang="zh-CN" dirty="0" smtClean="0"/>
          </a:p>
          <a:p>
            <a:r>
              <a:rPr lang="zh-CN" altLang="en-US" dirty="0" smtClean="0"/>
              <a:t>用</a:t>
            </a:r>
            <a:r>
              <a:rPr lang="en-US" altLang="zh-CN" dirty="0" err="1" smtClean="0"/>
              <a:t>Tarjan</a:t>
            </a:r>
            <a:r>
              <a:rPr lang="zh-CN" altLang="en-US" dirty="0" smtClean="0"/>
              <a:t>把点</a:t>
            </a:r>
            <a:r>
              <a:rPr lang="zh-CN" altLang="en-US" dirty="0"/>
              <a:t>双连通</a:t>
            </a:r>
            <a:r>
              <a:rPr lang="zh-CN" altLang="en-US" dirty="0" smtClean="0"/>
              <a:t>分量</a:t>
            </a:r>
            <a:r>
              <a:rPr lang="zh-CN" altLang="en-US" dirty="0"/>
              <a:t>缩</a:t>
            </a:r>
            <a:r>
              <a:rPr lang="zh-CN" altLang="en-US" dirty="0" smtClean="0"/>
              <a:t>成点可以构建圆方树。</a:t>
            </a:r>
            <a:endParaRPr lang="en-US" altLang="zh-CN" dirty="0" smtClean="0"/>
          </a:p>
          <a:p>
            <a:endParaRPr lang="en-US" altLang="zh-CN" dirty="0"/>
          </a:p>
          <a:p>
            <a:r>
              <a:rPr lang="zh-CN" altLang="en-US" dirty="0" smtClean="0"/>
              <a:t>圆方树中的方点代表点双连通分量，方点之间的圆点即为割点。</a:t>
            </a:r>
            <a:endParaRPr lang="en-US" altLang="zh-CN" dirty="0"/>
          </a:p>
          <a:p>
            <a:endParaRPr lang="en-US" altLang="zh-CN" dirty="0"/>
          </a:p>
        </p:txBody>
      </p:sp>
    </p:spTree>
    <p:extLst>
      <p:ext uri="{BB962C8B-B14F-4D97-AF65-F5344CB8AC3E}">
        <p14:creationId xmlns:p14="http://schemas.microsoft.com/office/powerpoint/2010/main" val="14837657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4.3 </a:t>
            </a:r>
            <a:r>
              <a:rPr lang="en-US" altLang="zh-CN" sz="3600" dirty="0" err="1" smtClean="0"/>
              <a:t>Tarjan</a:t>
            </a:r>
            <a:r>
              <a:rPr lang="zh-CN" altLang="en-US" sz="3600" dirty="0" smtClean="0"/>
              <a:t>生成树</a:t>
            </a:r>
            <a:endParaRPr lang="en-US" altLang="zh-CN" sz="3600" dirty="0"/>
          </a:p>
        </p:txBody>
      </p:sp>
      <p:sp>
        <p:nvSpPr>
          <p:cNvPr id="7" name="内容占位符 6"/>
          <p:cNvSpPr>
            <a:spLocks noGrp="1"/>
          </p:cNvSpPr>
          <p:nvPr>
            <p:ph idx="1"/>
          </p:nvPr>
        </p:nvSpPr>
        <p:spPr>
          <a:xfrm>
            <a:off x="1043608" y="1700808"/>
            <a:ext cx="7560840" cy="5157192"/>
          </a:xfrm>
        </p:spPr>
        <p:txBody>
          <a:bodyPr>
            <a:normAutofit/>
          </a:bodyPr>
          <a:lstStyle/>
          <a:p>
            <a:endParaRPr lang="en-US" altLang="zh-CN" dirty="0" smtClean="0"/>
          </a:p>
          <a:p>
            <a:r>
              <a:rPr lang="zh-CN" altLang="en-US" dirty="0" smtClean="0"/>
              <a:t>用</a:t>
            </a:r>
            <a:r>
              <a:rPr lang="en-US" altLang="zh-CN" dirty="0" err="1" smtClean="0"/>
              <a:t>Tarjan</a:t>
            </a:r>
            <a:r>
              <a:rPr lang="zh-CN" altLang="en-US" dirty="0" smtClean="0"/>
              <a:t>把点</a:t>
            </a:r>
            <a:r>
              <a:rPr lang="zh-CN" altLang="en-US" dirty="0"/>
              <a:t>双连通</a:t>
            </a:r>
            <a:r>
              <a:rPr lang="zh-CN" altLang="en-US" dirty="0" smtClean="0"/>
              <a:t>分量</a:t>
            </a:r>
            <a:r>
              <a:rPr lang="zh-CN" altLang="en-US" dirty="0"/>
              <a:t>缩</a:t>
            </a:r>
            <a:r>
              <a:rPr lang="zh-CN" altLang="en-US" dirty="0" smtClean="0"/>
              <a:t>成点可以构建圆方树。</a:t>
            </a:r>
            <a:endParaRPr lang="en-US" altLang="zh-CN" dirty="0" smtClean="0"/>
          </a:p>
          <a:p>
            <a:endParaRPr lang="en-US" altLang="zh-CN" dirty="0"/>
          </a:p>
          <a:p>
            <a:r>
              <a:rPr lang="zh-CN" altLang="en-US" dirty="0" smtClean="0"/>
              <a:t>圆方树中的方点代表点双连通分量，方点之间的圆点即为割点。</a:t>
            </a:r>
            <a:endParaRPr lang="en-US" altLang="zh-CN" dirty="0" smtClean="0"/>
          </a:p>
          <a:p>
            <a:endParaRPr lang="en-US" altLang="zh-CN" dirty="0"/>
          </a:p>
          <a:p>
            <a:r>
              <a:rPr lang="zh-CN" altLang="en-US" dirty="0" smtClean="0"/>
              <a:t>可以方便地进行点双连通分量的信息维护。</a:t>
            </a:r>
            <a:endParaRPr lang="en-US" altLang="zh-CN" dirty="0" smtClean="0"/>
          </a:p>
          <a:p>
            <a:r>
              <a:rPr lang="zh-CN" altLang="en-US" dirty="0"/>
              <a:t>特别适用于</a:t>
            </a:r>
            <a:r>
              <a:rPr lang="zh-CN" altLang="en-US" dirty="0" smtClean="0"/>
              <a:t>仙人掌相关问题。</a:t>
            </a:r>
            <a:endParaRPr lang="en-US" altLang="zh-CN" dirty="0"/>
          </a:p>
          <a:p>
            <a:endParaRPr lang="en-US" altLang="zh-CN" dirty="0"/>
          </a:p>
        </p:txBody>
      </p:sp>
    </p:spTree>
    <p:extLst>
      <p:ext uri="{BB962C8B-B14F-4D97-AF65-F5344CB8AC3E}">
        <p14:creationId xmlns:p14="http://schemas.microsoft.com/office/powerpoint/2010/main" val="329299952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4.3 </a:t>
            </a:r>
            <a:r>
              <a:rPr lang="en-US" altLang="zh-CN" sz="3600" dirty="0" err="1" smtClean="0"/>
              <a:t>Tarjan</a:t>
            </a:r>
            <a:r>
              <a:rPr lang="zh-CN" altLang="en-US" sz="3600" dirty="0" smtClean="0"/>
              <a:t>生成树</a:t>
            </a:r>
            <a:endParaRPr lang="en-US" altLang="zh-CN" sz="3600" dirty="0"/>
          </a:p>
        </p:txBody>
      </p:sp>
      <p:sp>
        <p:nvSpPr>
          <p:cNvPr id="7" name="内容占位符 6"/>
          <p:cNvSpPr>
            <a:spLocks noGrp="1"/>
          </p:cNvSpPr>
          <p:nvPr>
            <p:ph idx="1"/>
          </p:nvPr>
        </p:nvSpPr>
        <p:spPr>
          <a:xfrm>
            <a:off x="1043608" y="1700808"/>
            <a:ext cx="7560840" cy="5157192"/>
          </a:xfrm>
        </p:spPr>
        <p:txBody>
          <a:bodyPr>
            <a:normAutofit/>
          </a:bodyPr>
          <a:lstStyle/>
          <a:p>
            <a:endParaRPr lang="en-US" altLang="zh-CN" dirty="0" smtClean="0"/>
          </a:p>
          <a:p>
            <a:r>
              <a:rPr lang="zh-CN" altLang="en-US" dirty="0" smtClean="0"/>
              <a:t>用</a:t>
            </a:r>
            <a:r>
              <a:rPr lang="en-US" altLang="zh-CN" dirty="0" err="1" smtClean="0"/>
              <a:t>Tarjan</a:t>
            </a:r>
            <a:r>
              <a:rPr lang="zh-CN" altLang="en-US" dirty="0" smtClean="0"/>
              <a:t>把点</a:t>
            </a:r>
            <a:r>
              <a:rPr lang="zh-CN" altLang="en-US" dirty="0"/>
              <a:t>双连通</a:t>
            </a:r>
            <a:r>
              <a:rPr lang="zh-CN" altLang="en-US" dirty="0" smtClean="0"/>
              <a:t>分量</a:t>
            </a:r>
            <a:r>
              <a:rPr lang="zh-CN" altLang="en-US" dirty="0"/>
              <a:t>缩</a:t>
            </a:r>
            <a:r>
              <a:rPr lang="zh-CN" altLang="en-US" dirty="0" smtClean="0"/>
              <a:t>成点可以构建圆方树。</a:t>
            </a:r>
            <a:endParaRPr lang="en-US" altLang="zh-CN" dirty="0" smtClean="0"/>
          </a:p>
          <a:p>
            <a:endParaRPr lang="en-US" altLang="zh-CN" dirty="0"/>
          </a:p>
          <a:p>
            <a:r>
              <a:rPr lang="zh-CN" altLang="en-US" dirty="0" smtClean="0"/>
              <a:t>圆方树中的方点代表点双连通分量，方点之间的圆点即为割点。</a:t>
            </a:r>
            <a:endParaRPr lang="en-US" altLang="zh-CN" dirty="0" smtClean="0"/>
          </a:p>
          <a:p>
            <a:endParaRPr lang="en-US" altLang="zh-CN" dirty="0"/>
          </a:p>
          <a:p>
            <a:r>
              <a:rPr lang="zh-CN" altLang="en-US" dirty="0" smtClean="0"/>
              <a:t>可以方便地进行点双连通分量的信息维护。</a:t>
            </a:r>
            <a:endParaRPr lang="en-US" altLang="zh-CN" dirty="0" smtClean="0"/>
          </a:p>
          <a:p>
            <a:r>
              <a:rPr lang="zh-CN" altLang="en-US" dirty="0"/>
              <a:t>特别适用于</a:t>
            </a:r>
            <a:r>
              <a:rPr lang="zh-CN" altLang="en-US" dirty="0" smtClean="0"/>
              <a:t>仙人掌相关问题。</a:t>
            </a:r>
            <a:endParaRPr lang="en-US" altLang="zh-CN" dirty="0" smtClean="0"/>
          </a:p>
          <a:p>
            <a:endParaRPr lang="en-US" altLang="zh-CN" dirty="0"/>
          </a:p>
          <a:p>
            <a:r>
              <a:rPr lang="zh-CN" altLang="en-US" dirty="0"/>
              <a:t>用</a:t>
            </a:r>
            <a:r>
              <a:rPr lang="en-US" altLang="zh-CN" dirty="0" err="1"/>
              <a:t>Tarjan</a:t>
            </a:r>
            <a:r>
              <a:rPr lang="zh-CN" altLang="en-US" dirty="0" smtClean="0"/>
              <a:t>把边双</a:t>
            </a:r>
            <a:r>
              <a:rPr lang="zh-CN" altLang="en-US" dirty="0"/>
              <a:t>连通分量缩成</a:t>
            </a:r>
            <a:r>
              <a:rPr lang="zh-CN" altLang="en-US" dirty="0" smtClean="0"/>
              <a:t>点同样可以构树</a:t>
            </a:r>
            <a:r>
              <a:rPr lang="zh-CN" altLang="en-US" dirty="0"/>
              <a:t>。</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209935745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4.3 </a:t>
            </a:r>
            <a:r>
              <a:rPr lang="en-US" altLang="zh-CN" sz="3600" dirty="0" err="1" smtClean="0"/>
              <a:t>Tarjan</a:t>
            </a:r>
            <a:r>
              <a:rPr lang="zh-CN" altLang="en-US" sz="3600" dirty="0" smtClean="0"/>
              <a:t>生成树</a:t>
            </a:r>
            <a:endParaRPr lang="en-US" altLang="zh-CN" sz="3600" dirty="0"/>
          </a:p>
        </p:txBody>
      </p:sp>
      <p:sp>
        <p:nvSpPr>
          <p:cNvPr id="7" name="内容占位符 6"/>
          <p:cNvSpPr>
            <a:spLocks noGrp="1"/>
          </p:cNvSpPr>
          <p:nvPr>
            <p:ph idx="1"/>
          </p:nvPr>
        </p:nvSpPr>
        <p:spPr>
          <a:xfrm>
            <a:off x="1043608" y="1700808"/>
            <a:ext cx="7560840" cy="5157192"/>
          </a:xfrm>
        </p:spPr>
        <p:txBody>
          <a:bodyPr>
            <a:normAutofit/>
          </a:bodyPr>
          <a:lstStyle/>
          <a:p>
            <a:endParaRPr lang="en-US" altLang="zh-CN" dirty="0" smtClean="0"/>
          </a:p>
          <a:p>
            <a:r>
              <a:rPr lang="zh-CN" altLang="en-US" dirty="0" smtClean="0"/>
              <a:t>用</a:t>
            </a:r>
            <a:r>
              <a:rPr lang="en-US" altLang="zh-CN" dirty="0" err="1" smtClean="0"/>
              <a:t>Tarjan</a:t>
            </a:r>
            <a:r>
              <a:rPr lang="zh-CN" altLang="en-US" dirty="0" smtClean="0"/>
              <a:t>把点</a:t>
            </a:r>
            <a:r>
              <a:rPr lang="zh-CN" altLang="en-US" dirty="0"/>
              <a:t>双连通</a:t>
            </a:r>
            <a:r>
              <a:rPr lang="zh-CN" altLang="en-US" dirty="0" smtClean="0"/>
              <a:t>分量</a:t>
            </a:r>
            <a:r>
              <a:rPr lang="zh-CN" altLang="en-US" dirty="0"/>
              <a:t>缩</a:t>
            </a:r>
            <a:r>
              <a:rPr lang="zh-CN" altLang="en-US" dirty="0" smtClean="0"/>
              <a:t>成点可以构建圆方树。</a:t>
            </a:r>
            <a:endParaRPr lang="en-US" altLang="zh-CN" dirty="0" smtClean="0"/>
          </a:p>
          <a:p>
            <a:endParaRPr lang="en-US" altLang="zh-CN" dirty="0"/>
          </a:p>
          <a:p>
            <a:r>
              <a:rPr lang="zh-CN" altLang="en-US" dirty="0" smtClean="0"/>
              <a:t>圆方树中的方点代表点双连通分量，方点之间的圆点即为割点。</a:t>
            </a:r>
            <a:endParaRPr lang="en-US" altLang="zh-CN" dirty="0" smtClean="0"/>
          </a:p>
          <a:p>
            <a:endParaRPr lang="en-US" altLang="zh-CN" dirty="0"/>
          </a:p>
          <a:p>
            <a:r>
              <a:rPr lang="zh-CN" altLang="en-US" dirty="0" smtClean="0"/>
              <a:t>可以方便地进行点双连通分量的信息维护。</a:t>
            </a:r>
            <a:endParaRPr lang="en-US" altLang="zh-CN" dirty="0" smtClean="0"/>
          </a:p>
          <a:p>
            <a:r>
              <a:rPr lang="zh-CN" altLang="en-US" dirty="0"/>
              <a:t>特别适用于</a:t>
            </a:r>
            <a:r>
              <a:rPr lang="zh-CN" altLang="en-US" dirty="0" smtClean="0"/>
              <a:t>仙人掌相关问题。</a:t>
            </a:r>
            <a:endParaRPr lang="en-US" altLang="zh-CN" dirty="0" smtClean="0"/>
          </a:p>
          <a:p>
            <a:endParaRPr lang="en-US" altLang="zh-CN" dirty="0"/>
          </a:p>
          <a:p>
            <a:r>
              <a:rPr lang="zh-CN" altLang="en-US" dirty="0"/>
              <a:t>用</a:t>
            </a:r>
            <a:r>
              <a:rPr lang="en-US" altLang="zh-CN" dirty="0" err="1"/>
              <a:t>Tarjan</a:t>
            </a:r>
            <a:r>
              <a:rPr lang="zh-CN" altLang="en-US" dirty="0" smtClean="0"/>
              <a:t>把边双</a:t>
            </a:r>
            <a:r>
              <a:rPr lang="zh-CN" altLang="en-US" dirty="0"/>
              <a:t>连通分量缩成</a:t>
            </a:r>
            <a:r>
              <a:rPr lang="zh-CN" altLang="en-US" dirty="0" smtClean="0"/>
              <a:t>点同样可以构树。</a:t>
            </a:r>
            <a:endParaRPr lang="en-US" altLang="zh-CN" dirty="0" smtClean="0"/>
          </a:p>
          <a:p>
            <a:endParaRPr lang="en-US" altLang="zh-CN" dirty="0"/>
          </a:p>
          <a:p>
            <a:r>
              <a:rPr lang="zh-CN" altLang="en-US" dirty="0" smtClean="0"/>
              <a:t>树中的每个点代表边双连通分量，每条边都是桥边。</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39632485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4.4 </a:t>
            </a:r>
            <a:r>
              <a:rPr lang="en-US" altLang="zh-CN" sz="3600" dirty="0" err="1" smtClean="0"/>
              <a:t>Kruskal</a:t>
            </a:r>
            <a:r>
              <a:rPr lang="zh-CN" altLang="en-US" sz="3600" dirty="0" smtClean="0"/>
              <a:t>生成树</a:t>
            </a:r>
            <a:endParaRPr lang="en-US" altLang="zh-CN" sz="3600" dirty="0"/>
          </a:p>
        </p:txBody>
      </p:sp>
      <p:sp>
        <p:nvSpPr>
          <p:cNvPr id="7" name="内容占位符 6"/>
          <p:cNvSpPr>
            <a:spLocks noGrp="1"/>
          </p:cNvSpPr>
          <p:nvPr>
            <p:ph idx="1"/>
          </p:nvPr>
        </p:nvSpPr>
        <p:spPr>
          <a:xfrm>
            <a:off x="1043608" y="1700808"/>
            <a:ext cx="7560840" cy="5157192"/>
          </a:xfrm>
        </p:spPr>
        <p:txBody>
          <a:bodyPr>
            <a:normAutofit/>
          </a:bodyPr>
          <a:lstStyle/>
          <a:p>
            <a:endParaRPr lang="en-US" altLang="zh-CN" dirty="0" smtClean="0"/>
          </a:p>
          <a:p>
            <a:r>
              <a:rPr lang="zh-CN" altLang="en-US" dirty="0"/>
              <a:t>在</a:t>
            </a:r>
            <a:r>
              <a:rPr lang="en-US" altLang="zh-CN" dirty="0" err="1" smtClean="0"/>
              <a:t>Kruskal</a:t>
            </a:r>
            <a:r>
              <a:rPr lang="zh-CN" altLang="en-US" dirty="0" smtClean="0"/>
              <a:t>算法的基础上把最小生成树的边建成点，在合并点集的同时对边建成的点连边。</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89637405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4.4 </a:t>
            </a:r>
            <a:r>
              <a:rPr lang="en-US" altLang="zh-CN" sz="3600" dirty="0" err="1" smtClean="0"/>
              <a:t>Kruskal</a:t>
            </a:r>
            <a:r>
              <a:rPr lang="zh-CN" altLang="en-US" sz="3600" dirty="0" smtClean="0"/>
              <a:t>生成树</a:t>
            </a:r>
            <a:endParaRPr lang="en-US" altLang="zh-CN" sz="3600" dirty="0"/>
          </a:p>
        </p:txBody>
      </p:sp>
      <p:sp>
        <p:nvSpPr>
          <p:cNvPr id="7" name="内容占位符 6"/>
          <p:cNvSpPr>
            <a:spLocks noGrp="1"/>
          </p:cNvSpPr>
          <p:nvPr>
            <p:ph idx="1"/>
          </p:nvPr>
        </p:nvSpPr>
        <p:spPr>
          <a:xfrm>
            <a:off x="1043608" y="1700808"/>
            <a:ext cx="7560840" cy="5157192"/>
          </a:xfrm>
        </p:spPr>
        <p:txBody>
          <a:bodyPr>
            <a:normAutofit/>
          </a:bodyPr>
          <a:lstStyle/>
          <a:p>
            <a:endParaRPr lang="en-US" altLang="zh-CN" dirty="0" smtClean="0"/>
          </a:p>
          <a:p>
            <a:r>
              <a:rPr lang="zh-CN" altLang="en-US" dirty="0"/>
              <a:t>在</a:t>
            </a:r>
            <a:r>
              <a:rPr lang="en-US" altLang="zh-CN" dirty="0" err="1" smtClean="0"/>
              <a:t>Kruskal</a:t>
            </a:r>
            <a:r>
              <a:rPr lang="zh-CN" altLang="en-US" dirty="0" smtClean="0"/>
              <a:t>算法的基础上把最小生成树的边建成点，在合并点集的同时对边建成的点连边。</a:t>
            </a:r>
            <a:endParaRPr lang="en-US" altLang="zh-CN" dirty="0" smtClean="0"/>
          </a:p>
          <a:p>
            <a:endParaRPr lang="en-US" altLang="zh-CN" dirty="0"/>
          </a:p>
          <a:p>
            <a:r>
              <a:rPr lang="en-US" altLang="zh-CN" dirty="0" err="1" smtClean="0"/>
              <a:t>Kruskal</a:t>
            </a:r>
            <a:r>
              <a:rPr lang="zh-CN" altLang="en-US" dirty="0" smtClean="0"/>
              <a:t>生成树从下往上点权递增。</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68697631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404664"/>
            <a:ext cx="7315200" cy="1154097"/>
          </a:xfrm>
        </p:spPr>
        <p:txBody>
          <a:bodyPr/>
          <a:lstStyle/>
          <a:p>
            <a:r>
              <a:rPr lang="en-US" altLang="zh-CN" sz="3600" dirty="0" smtClean="0"/>
              <a:t>4.4 </a:t>
            </a:r>
            <a:r>
              <a:rPr lang="en-US" altLang="zh-CN" sz="3600" dirty="0" err="1" smtClean="0"/>
              <a:t>Kruskal</a:t>
            </a:r>
            <a:r>
              <a:rPr lang="zh-CN" altLang="en-US" sz="3600" dirty="0" smtClean="0"/>
              <a:t>生成树</a:t>
            </a:r>
            <a:endParaRPr lang="en-US" altLang="zh-CN" sz="3600" dirty="0"/>
          </a:p>
        </p:txBody>
      </p:sp>
      <p:sp>
        <p:nvSpPr>
          <p:cNvPr id="7" name="内容占位符 6"/>
          <p:cNvSpPr>
            <a:spLocks noGrp="1"/>
          </p:cNvSpPr>
          <p:nvPr>
            <p:ph idx="1"/>
          </p:nvPr>
        </p:nvSpPr>
        <p:spPr>
          <a:xfrm>
            <a:off x="1043608" y="1700808"/>
            <a:ext cx="7560840" cy="5157192"/>
          </a:xfrm>
        </p:spPr>
        <p:txBody>
          <a:bodyPr>
            <a:normAutofit/>
          </a:bodyPr>
          <a:lstStyle/>
          <a:p>
            <a:endParaRPr lang="en-US" altLang="zh-CN" dirty="0" smtClean="0"/>
          </a:p>
          <a:p>
            <a:r>
              <a:rPr lang="zh-CN" altLang="en-US" dirty="0"/>
              <a:t>在</a:t>
            </a:r>
            <a:r>
              <a:rPr lang="en-US" altLang="zh-CN" dirty="0" err="1" smtClean="0"/>
              <a:t>Kruskal</a:t>
            </a:r>
            <a:r>
              <a:rPr lang="zh-CN" altLang="en-US" dirty="0" smtClean="0"/>
              <a:t>算法的基础上把最小生成树的边建成点，在合并点集的同时对边建成的点连边。</a:t>
            </a:r>
            <a:endParaRPr lang="en-US" altLang="zh-CN" dirty="0" smtClean="0"/>
          </a:p>
          <a:p>
            <a:endParaRPr lang="en-US" altLang="zh-CN" dirty="0"/>
          </a:p>
          <a:p>
            <a:r>
              <a:rPr lang="en-US" altLang="zh-CN" dirty="0" err="1" smtClean="0"/>
              <a:t>Kruskal</a:t>
            </a:r>
            <a:r>
              <a:rPr lang="zh-CN" altLang="en-US" dirty="0" smtClean="0"/>
              <a:t>生成树从下往上点权递增。</a:t>
            </a:r>
            <a:endParaRPr lang="en-US" altLang="zh-CN" dirty="0"/>
          </a:p>
          <a:p>
            <a:endParaRPr lang="en-US" altLang="zh-CN" dirty="0" smtClean="0"/>
          </a:p>
          <a:p>
            <a:r>
              <a:rPr lang="zh-CN" altLang="en-US" dirty="0" smtClean="0"/>
              <a:t>图上边权不超过某特定常数的边形成的连通块能够对应</a:t>
            </a:r>
            <a:r>
              <a:rPr lang="en-US" altLang="zh-CN" dirty="0" err="1" smtClean="0"/>
              <a:t>Kruskal</a:t>
            </a:r>
            <a:r>
              <a:rPr lang="zh-CN" altLang="en-US" dirty="0" smtClean="0"/>
              <a:t>生成树上的子树。</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12426984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透视">
  <a:themeElements>
    <a:clrScheme name="透视">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透视">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1935</TotalTime>
  <Words>4760</Words>
  <Application>Microsoft Office PowerPoint</Application>
  <PresentationFormat>全屏显示(4:3)</PresentationFormat>
  <Paragraphs>540</Paragraphs>
  <Slides>105</Slides>
  <Notes>0</Notes>
  <HiddenSlides>0</HiddenSlides>
  <MMClips>0</MMClips>
  <ScaleCrop>false</ScaleCrop>
  <HeadingPairs>
    <vt:vector size="4" baseType="variant">
      <vt:variant>
        <vt:lpstr>主题</vt:lpstr>
      </vt:variant>
      <vt:variant>
        <vt:i4>1</vt:i4>
      </vt:variant>
      <vt:variant>
        <vt:lpstr>幻灯片标题</vt:lpstr>
      </vt:variant>
      <vt:variant>
        <vt:i4>105</vt:i4>
      </vt:variant>
    </vt:vector>
  </HeadingPairs>
  <TitlesOfParts>
    <vt:vector size="106" baseType="lpstr">
      <vt:lpstr>透视</vt:lpstr>
      <vt:lpstr>树相关</vt:lpstr>
      <vt:lpstr>目录</vt:lpstr>
      <vt:lpstr>1 树的基础算法</vt:lpstr>
      <vt:lpstr>目录</vt:lpstr>
      <vt:lpstr>1.1 基本性质</vt:lpstr>
      <vt:lpstr>1.1.1 定义</vt:lpstr>
      <vt:lpstr>1.1.2 例题选讲</vt:lpstr>
      <vt:lpstr>1.2 重心</vt:lpstr>
      <vt:lpstr>1.2.1 定义</vt:lpstr>
      <vt:lpstr>1.2.1 定义</vt:lpstr>
      <vt:lpstr>1.2.1 定义</vt:lpstr>
      <vt:lpstr>1.2.2 例题选讲</vt:lpstr>
      <vt:lpstr>*1.2 点分治</vt:lpstr>
      <vt:lpstr>*1.2.1 方法概述</vt:lpstr>
      <vt:lpstr>*1.2.1 方法概述</vt:lpstr>
      <vt:lpstr>*1.2.2 例题选讲</vt:lpstr>
      <vt:lpstr>1.3 最长链</vt:lpstr>
      <vt:lpstr>1.3.1 定义</vt:lpstr>
      <vt:lpstr>1.3.1 定义</vt:lpstr>
      <vt:lpstr>1.3.1 定义</vt:lpstr>
      <vt:lpstr>1.3.2 例题选讲</vt:lpstr>
      <vt:lpstr>1.4 最近公共祖先</vt:lpstr>
      <vt:lpstr>1.4.1 定义</vt:lpstr>
      <vt:lpstr>1.4.1 定义</vt:lpstr>
      <vt:lpstr>1.4.1 定义</vt:lpstr>
      <vt:lpstr>1.4.2 例题选讲</vt:lpstr>
      <vt:lpstr>*1.4 虚树</vt:lpstr>
      <vt:lpstr>*1.4.1 方法概述</vt:lpstr>
      <vt:lpstr>*1.4.1 方法概述</vt:lpstr>
      <vt:lpstr>*1.4.1 方法概述</vt:lpstr>
      <vt:lpstr>*1.4.2 例题选讲</vt:lpstr>
      <vt:lpstr>1 更多练习（基础）</vt:lpstr>
      <vt:lpstr>1 更多练习（中等）</vt:lpstr>
      <vt:lpstr>2 树上信息的维护</vt:lpstr>
      <vt:lpstr>目录</vt:lpstr>
      <vt:lpstr>2.1 倍增法</vt:lpstr>
      <vt:lpstr>2.1.1 方法概述</vt:lpstr>
      <vt:lpstr>2.1.1 方法概述</vt:lpstr>
      <vt:lpstr>2.1.2 例题选讲</vt:lpstr>
      <vt:lpstr>2.2 差分法</vt:lpstr>
      <vt:lpstr>2.2.1 方法概述</vt:lpstr>
      <vt:lpstr>2.2.1 方法概述</vt:lpstr>
      <vt:lpstr>2.2.2 例题选讲</vt:lpstr>
      <vt:lpstr>2.2.2 例题选讲</vt:lpstr>
      <vt:lpstr>2.3 DFS序</vt:lpstr>
      <vt:lpstr>2.3.1 方法概述</vt:lpstr>
      <vt:lpstr>2.3.1 方法概述</vt:lpstr>
      <vt:lpstr>2.3.1 方法概述</vt:lpstr>
      <vt:lpstr>2.3.1 方法概述</vt:lpstr>
      <vt:lpstr>2.3.1 方法概述</vt:lpstr>
      <vt:lpstr>2.3.2 例题选讲</vt:lpstr>
      <vt:lpstr>2.3.2 例题选讲</vt:lpstr>
      <vt:lpstr>2.4 树链剖分</vt:lpstr>
      <vt:lpstr>2.4.1 方法概述</vt:lpstr>
      <vt:lpstr>2.4.1 方法概述</vt:lpstr>
      <vt:lpstr>2.4.1 方法概述</vt:lpstr>
      <vt:lpstr>2.4.2 例题选讲</vt:lpstr>
      <vt:lpstr>2.4.2 例题选讲</vt:lpstr>
      <vt:lpstr>2.5 动态树</vt:lpstr>
      <vt:lpstr>2.5.1 方法概述</vt:lpstr>
      <vt:lpstr>2.5.1 方法概述</vt:lpstr>
      <vt:lpstr>2.5.1 方法概述</vt:lpstr>
      <vt:lpstr>2.5.2 例题选讲</vt:lpstr>
      <vt:lpstr>2.5.2 例题选讲</vt:lpstr>
      <vt:lpstr>2.6 点分树</vt:lpstr>
      <vt:lpstr>2.6.1 方法概述</vt:lpstr>
      <vt:lpstr>2.6.1 方法概述</vt:lpstr>
      <vt:lpstr>2.6.2 例题选讲</vt:lpstr>
      <vt:lpstr>2.7 树上莫队</vt:lpstr>
      <vt:lpstr>2.7.1 方法概述</vt:lpstr>
      <vt:lpstr>2.7.1 方法概述</vt:lpstr>
      <vt:lpstr>2.7.1 方法概述</vt:lpstr>
      <vt:lpstr>2.7.1 方法概述</vt:lpstr>
      <vt:lpstr>2.7.2 例题选讲</vt:lpstr>
      <vt:lpstr>2 更多练习（中等）</vt:lpstr>
      <vt:lpstr>2 更多练习（困难）</vt:lpstr>
      <vt:lpstr>3 树的计数</vt:lpstr>
      <vt:lpstr>目录</vt:lpstr>
      <vt:lpstr>3.1 有向无环图与连通块计数</vt:lpstr>
      <vt:lpstr>3.2 prufer序列与无根树计数</vt:lpstr>
      <vt:lpstr>3.2 prufer序列与无根树计数</vt:lpstr>
      <vt:lpstr>3.3 矩阵树定理与生成树计数</vt:lpstr>
      <vt:lpstr>3.3 矩阵树定理与生成树计数</vt:lpstr>
      <vt:lpstr>3 更多练习（困难）</vt:lpstr>
      <vt:lpstr>4 无向图的生成树</vt:lpstr>
      <vt:lpstr>目录</vt:lpstr>
      <vt:lpstr>4.1 最小生成树</vt:lpstr>
      <vt:lpstr>4.1 最小生成树</vt:lpstr>
      <vt:lpstr>4.1 最小生成树</vt:lpstr>
      <vt:lpstr>4.2 最短路径树</vt:lpstr>
      <vt:lpstr>4.2 最短路径树</vt:lpstr>
      <vt:lpstr>4.3 Tarjan生成树</vt:lpstr>
      <vt:lpstr>4.3 Tarjan生成树</vt:lpstr>
      <vt:lpstr>4.3 Tarjan生成树</vt:lpstr>
      <vt:lpstr>4.3 Tarjan生成树</vt:lpstr>
      <vt:lpstr>4.3 Tarjan生成树</vt:lpstr>
      <vt:lpstr>4.4 Kruskal生成树</vt:lpstr>
      <vt:lpstr>4.4 Kruskal生成树</vt:lpstr>
      <vt:lpstr>4.4 Kruskal生成树</vt:lpstr>
      <vt:lpstr>4.5 DFS生成树</vt:lpstr>
      <vt:lpstr>4.5 DFS生成树</vt:lpstr>
      <vt:lpstr>4.6 BFS生成树</vt:lpstr>
      <vt:lpstr>4.6 BFS生成树</vt:lpstr>
      <vt:lpstr>4 更多练习（中等）</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线性代数OI相关</dc:title>
  <dc:creator>Hao</dc:creator>
  <cp:lastModifiedBy>Sky123.Org</cp:lastModifiedBy>
  <cp:revision>185</cp:revision>
  <dcterms:created xsi:type="dcterms:W3CDTF">2018-03-04T10:05:14Z</dcterms:created>
  <dcterms:modified xsi:type="dcterms:W3CDTF">2019-07-22T00:09:21Z</dcterms:modified>
</cp:coreProperties>
</file>