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56" r:id="rId2"/>
    <p:sldId id="309" r:id="rId3"/>
    <p:sldId id="310" r:id="rId4"/>
    <p:sldId id="311" r:id="rId5"/>
    <p:sldId id="313" r:id="rId6"/>
    <p:sldId id="314" r:id="rId7"/>
    <p:sldId id="315" r:id="rId8"/>
    <p:sldId id="316" r:id="rId9"/>
    <p:sldId id="317" r:id="rId10"/>
    <p:sldId id="318" r:id="rId11"/>
    <p:sldId id="319" r:id="rId12"/>
    <p:sldId id="320" r:id="rId13"/>
    <p:sldId id="321" r:id="rId14"/>
    <p:sldId id="322" r:id="rId15"/>
    <p:sldId id="324" r:id="rId16"/>
    <p:sldId id="325" r:id="rId17"/>
    <p:sldId id="327" r:id="rId18"/>
    <p:sldId id="328" r:id="rId19"/>
    <p:sldId id="329" r:id="rId20"/>
    <p:sldId id="331" r:id="rId21"/>
    <p:sldId id="330" r:id="rId22"/>
    <p:sldId id="332" r:id="rId23"/>
    <p:sldId id="333" r:id="rId24"/>
    <p:sldId id="334" r:id="rId25"/>
    <p:sldId id="336" r:id="rId26"/>
    <p:sldId id="337" r:id="rId27"/>
    <p:sldId id="340" r:id="rId28"/>
    <p:sldId id="359" r:id="rId29"/>
    <p:sldId id="360" r:id="rId30"/>
    <p:sldId id="361" r:id="rId31"/>
    <p:sldId id="362" r:id="rId32"/>
    <p:sldId id="363" r:id="rId33"/>
    <p:sldId id="364" r:id="rId34"/>
    <p:sldId id="366" r:id="rId35"/>
    <p:sldId id="369" r:id="rId36"/>
    <p:sldId id="370" r:id="rId37"/>
    <p:sldId id="380" r:id="rId38"/>
    <p:sldId id="381" r:id="rId39"/>
    <p:sldId id="382" r:id="rId40"/>
    <p:sldId id="383"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108"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2019/7/5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90053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344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pic>
        <p:nvPicPr>
          <p:cNvPr id="13321" name="图片 8"/>
          <p:cNvPicPr>
            <a:picLocks noChangeAspect="1"/>
          </p:cNvPicPr>
          <p:nvPr/>
        </p:nvPicPr>
        <p:blipFill>
          <a:blip r:embed="rId2"/>
          <a:srcRect/>
          <a:stretch>
            <a:fillRect/>
          </a:stretch>
        </p:blipFill>
        <p:spPr>
          <a:xfrm>
            <a:off x="0" y="0"/>
            <a:ext cx="9144014" cy="6858010"/>
          </a:xfrm>
          <a:prstGeom prst="rect">
            <a:avLst/>
          </a:prstGeom>
          <a:noFill/>
          <a:ln w="9525">
            <a:noFill/>
            <a:miter/>
          </a:ln>
        </p:spPr>
      </p:pic>
      <p:sp>
        <p:nvSpPr>
          <p:cNvPr id="10" name="六边形 11"/>
          <p:cNvSpPr/>
          <p:nvPr/>
        </p:nvSpPr>
        <p:spPr>
          <a:xfrm>
            <a:off x="-9525" y="0"/>
            <a:ext cx="7394983" cy="6864360"/>
          </a:xfrm>
          <a:custGeom>
            <a:avLst/>
            <a:gdLst>
              <a:gd name="connsiteX0" fmla="*/ 0 w 9422296"/>
              <a:gd name="connsiteY0" fmla="*/ 2729948 h 5459896"/>
              <a:gd name="connsiteX1" fmla="*/ 1364974 w 9422296"/>
              <a:gd name="connsiteY1" fmla="*/ 1 h 5459896"/>
              <a:gd name="connsiteX2" fmla="*/ 8057322 w 9422296"/>
              <a:gd name="connsiteY2" fmla="*/ 1 h 5459896"/>
              <a:gd name="connsiteX3" fmla="*/ 9422296 w 9422296"/>
              <a:gd name="connsiteY3" fmla="*/ 2729948 h 5459896"/>
              <a:gd name="connsiteX4" fmla="*/ 8057322 w 9422296"/>
              <a:gd name="connsiteY4" fmla="*/ 5459895 h 5459896"/>
              <a:gd name="connsiteX5" fmla="*/ 1364974 w 9422296"/>
              <a:gd name="connsiteY5" fmla="*/ 5459895 h 5459896"/>
              <a:gd name="connsiteX6" fmla="*/ 0 w 9422296"/>
              <a:gd name="connsiteY6" fmla="*/ 2729948 h 5459896"/>
              <a:gd name="connsiteX0-1" fmla="*/ 79513 w 8057322"/>
              <a:gd name="connsiteY0-2" fmla="*/ 2716695 h 5459894"/>
              <a:gd name="connsiteX1-3" fmla="*/ 0 w 8057322"/>
              <a:gd name="connsiteY1-4" fmla="*/ 0 h 5459894"/>
              <a:gd name="connsiteX2-5" fmla="*/ 6692348 w 8057322"/>
              <a:gd name="connsiteY2-6" fmla="*/ 0 h 5459894"/>
              <a:gd name="connsiteX3-7" fmla="*/ 8057322 w 8057322"/>
              <a:gd name="connsiteY3-8" fmla="*/ 2729947 h 5459894"/>
              <a:gd name="connsiteX4-9" fmla="*/ 6692348 w 8057322"/>
              <a:gd name="connsiteY4-10" fmla="*/ 5459894 h 5459894"/>
              <a:gd name="connsiteX5-11" fmla="*/ 0 w 8057322"/>
              <a:gd name="connsiteY5-12" fmla="*/ 5459894 h 5459894"/>
              <a:gd name="connsiteX6-13" fmla="*/ 79513 w 8057322"/>
              <a:gd name="connsiteY6-14" fmla="*/ 2716695 h 5459894"/>
              <a:gd name="connsiteX0-15" fmla="*/ 0 w 8070575"/>
              <a:gd name="connsiteY0-16" fmla="*/ 2716695 h 5459894"/>
              <a:gd name="connsiteX1-17" fmla="*/ 13253 w 8070575"/>
              <a:gd name="connsiteY1-18" fmla="*/ 0 h 5459894"/>
              <a:gd name="connsiteX2-19" fmla="*/ 6705601 w 8070575"/>
              <a:gd name="connsiteY2-20" fmla="*/ 0 h 5459894"/>
              <a:gd name="connsiteX3-21" fmla="*/ 8070575 w 8070575"/>
              <a:gd name="connsiteY3-22" fmla="*/ 2729947 h 5459894"/>
              <a:gd name="connsiteX4-23" fmla="*/ 6705601 w 8070575"/>
              <a:gd name="connsiteY4-24" fmla="*/ 5459894 h 5459894"/>
              <a:gd name="connsiteX5-25" fmla="*/ 13253 w 8070575"/>
              <a:gd name="connsiteY5-26" fmla="*/ 5459894 h 5459894"/>
              <a:gd name="connsiteX6-27" fmla="*/ 0 w 8070575"/>
              <a:gd name="connsiteY6-28" fmla="*/ 2716695 h 5459894"/>
              <a:gd name="connsiteX0-29" fmla="*/ 0 w 8070575"/>
              <a:gd name="connsiteY0-30" fmla="*/ 2716695 h 6680341"/>
              <a:gd name="connsiteX1-31" fmla="*/ 13253 w 8070575"/>
              <a:gd name="connsiteY1-32" fmla="*/ 0 h 6680341"/>
              <a:gd name="connsiteX2-33" fmla="*/ 6705601 w 8070575"/>
              <a:gd name="connsiteY2-34" fmla="*/ 0 h 6680341"/>
              <a:gd name="connsiteX3-35" fmla="*/ 8070575 w 8070575"/>
              <a:gd name="connsiteY3-36" fmla="*/ 2729947 h 6680341"/>
              <a:gd name="connsiteX4-37" fmla="*/ 5143555 w 8070575"/>
              <a:gd name="connsiteY4-38" fmla="*/ 6680341 h 6680341"/>
              <a:gd name="connsiteX5-39" fmla="*/ 13253 w 8070575"/>
              <a:gd name="connsiteY5-40" fmla="*/ 5459894 h 6680341"/>
              <a:gd name="connsiteX6-41" fmla="*/ 0 w 8070575"/>
              <a:gd name="connsiteY6-42" fmla="*/ 2716695 h 6680341"/>
              <a:gd name="connsiteX0-43" fmla="*/ 0 w 8070575"/>
              <a:gd name="connsiteY0-44" fmla="*/ 2716695 h 6654648"/>
              <a:gd name="connsiteX1-45" fmla="*/ 13253 w 8070575"/>
              <a:gd name="connsiteY1-46" fmla="*/ 0 h 6654648"/>
              <a:gd name="connsiteX2-47" fmla="*/ 6705601 w 8070575"/>
              <a:gd name="connsiteY2-48" fmla="*/ 0 h 6654648"/>
              <a:gd name="connsiteX3-49" fmla="*/ 8070575 w 8070575"/>
              <a:gd name="connsiteY3-50" fmla="*/ 2729947 h 6654648"/>
              <a:gd name="connsiteX4-51" fmla="*/ 4959147 w 8070575"/>
              <a:gd name="connsiteY4-52" fmla="*/ 6654648 h 6654648"/>
              <a:gd name="connsiteX5-53" fmla="*/ 13253 w 8070575"/>
              <a:gd name="connsiteY5-54" fmla="*/ 5459894 h 6654648"/>
              <a:gd name="connsiteX6-55" fmla="*/ 0 w 8070575"/>
              <a:gd name="connsiteY6-56" fmla="*/ 2716695 h 6654648"/>
              <a:gd name="connsiteX0-57" fmla="*/ 0 w 8070575"/>
              <a:gd name="connsiteY0-58" fmla="*/ 2716695 h 6654648"/>
              <a:gd name="connsiteX1-59" fmla="*/ 13253 w 8070575"/>
              <a:gd name="connsiteY1-60" fmla="*/ 0 h 6654648"/>
              <a:gd name="connsiteX2-61" fmla="*/ 6705601 w 8070575"/>
              <a:gd name="connsiteY2-62" fmla="*/ 0 h 6654648"/>
              <a:gd name="connsiteX3-63" fmla="*/ 8070575 w 8070575"/>
              <a:gd name="connsiteY3-64" fmla="*/ 2729947 h 6654648"/>
              <a:gd name="connsiteX4-65" fmla="*/ 4959147 w 8070575"/>
              <a:gd name="connsiteY4-66" fmla="*/ 6654648 h 6654648"/>
              <a:gd name="connsiteX5-67" fmla="*/ 13253 w 8070575"/>
              <a:gd name="connsiteY5-68" fmla="*/ 4175212 h 6654648"/>
              <a:gd name="connsiteX6-69" fmla="*/ 0 w 8070575"/>
              <a:gd name="connsiteY6-70" fmla="*/ 2716695 h 6654648"/>
              <a:gd name="connsiteX0-71" fmla="*/ 0 w 8070575"/>
              <a:gd name="connsiteY0-72" fmla="*/ 2716695 h 6654648"/>
              <a:gd name="connsiteX1-73" fmla="*/ 13253 w 8070575"/>
              <a:gd name="connsiteY1-74" fmla="*/ 0 h 6654648"/>
              <a:gd name="connsiteX2-75" fmla="*/ 6705601 w 8070575"/>
              <a:gd name="connsiteY2-76" fmla="*/ 0 h 6654648"/>
              <a:gd name="connsiteX3-77" fmla="*/ 8070575 w 8070575"/>
              <a:gd name="connsiteY3-78" fmla="*/ 2729947 h 6654648"/>
              <a:gd name="connsiteX4-79" fmla="*/ 4959147 w 8070575"/>
              <a:gd name="connsiteY4-80" fmla="*/ 6654648 h 6654648"/>
              <a:gd name="connsiteX5-81" fmla="*/ 13253 w 8070575"/>
              <a:gd name="connsiteY5-82" fmla="*/ 4779012 h 6654648"/>
              <a:gd name="connsiteX6-83" fmla="*/ 0 w 8070575"/>
              <a:gd name="connsiteY6-84" fmla="*/ 2716695 h 6654648"/>
            </a:gdLst>
            <a:ahLst/>
            <a:cxnLst>
              <a:cxn ang="0">
                <a:pos x="connsiteX0-71" y="connsiteY0-72"/>
              </a:cxn>
              <a:cxn ang="0">
                <a:pos x="connsiteX1-73" y="connsiteY1-74"/>
              </a:cxn>
              <a:cxn ang="0">
                <a:pos x="connsiteX2-75" y="connsiteY2-76"/>
              </a:cxn>
              <a:cxn ang="0">
                <a:pos x="connsiteX3-77" y="connsiteY3-78"/>
              </a:cxn>
              <a:cxn ang="0">
                <a:pos x="connsiteX4-79" y="connsiteY4-80"/>
              </a:cxn>
              <a:cxn ang="0">
                <a:pos x="connsiteX5-81" y="connsiteY5-82"/>
              </a:cxn>
              <a:cxn ang="0">
                <a:pos x="connsiteX6-83" y="connsiteY6-84"/>
              </a:cxn>
            </a:cxnLst>
            <a:rect l="l" t="t" r="r" b="b"/>
            <a:pathLst>
              <a:path w="8070575" h="6654648">
                <a:moveTo>
                  <a:pt x="0" y="2716695"/>
                </a:moveTo>
                <a:cubicBezTo>
                  <a:pt x="4418" y="1811130"/>
                  <a:pt x="8835" y="905565"/>
                  <a:pt x="13253" y="0"/>
                </a:cubicBezTo>
                <a:lnTo>
                  <a:pt x="6705601" y="0"/>
                </a:lnTo>
                <a:lnTo>
                  <a:pt x="8070575" y="2729947"/>
                </a:lnTo>
                <a:lnTo>
                  <a:pt x="4959147" y="6654648"/>
                </a:lnTo>
                <a:lnTo>
                  <a:pt x="13253" y="4779012"/>
                </a:lnTo>
                <a:cubicBezTo>
                  <a:pt x="8835" y="3864612"/>
                  <a:pt x="4418" y="3631095"/>
                  <a:pt x="0" y="2716695"/>
                </a:cubicBezTo>
                <a:close/>
              </a:path>
            </a:pathLst>
          </a:custGeom>
          <a:solidFill>
            <a:srgbClr val="0890D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316" name="KSO_BT1"/>
          <p:cNvSpPr>
            <a:spLocks noGrp="1"/>
          </p:cNvSpPr>
          <p:nvPr>
            <p:ph type="ctrTitle"/>
          </p:nvPr>
        </p:nvSpPr>
        <p:spPr>
          <a:xfrm>
            <a:off x="1114427" y="1165227"/>
            <a:ext cx="4514857" cy="1812928"/>
          </a:xfrm>
          <a:prstGeom prst="rect">
            <a:avLst/>
          </a:prstGeom>
          <a:noFill/>
          <a:ln w="9525">
            <a:noFill/>
            <a:miter/>
          </a:ln>
        </p:spPr>
        <p:txBody>
          <a:bodyPr anchor="b"/>
          <a:lstStyle>
            <a:lvl1pPr lvl="0" algn="ctr">
              <a:defRPr sz="4400" kern="1200">
                <a:solidFill>
                  <a:schemeClr val="bg1"/>
                </a:solidFill>
              </a:defRPr>
            </a:lvl1pPr>
          </a:lstStyle>
          <a:p>
            <a:pPr lvl="0"/>
            <a:r>
              <a:rPr lang="zh-CN" altLang="en-US" dirty="0"/>
              <a:t>单击此处编辑母版标题样式</a:t>
            </a:r>
          </a:p>
        </p:txBody>
      </p:sp>
      <p:sp>
        <p:nvSpPr>
          <p:cNvPr id="4" name="KSO_FD"/>
          <p:cNvSpPr>
            <a:spLocks noGrp="1"/>
          </p:cNvSpPr>
          <p:nvPr>
            <p:ph type="dt" sz="half" idx="2"/>
          </p:nvPr>
        </p:nvSpPr>
        <p:spPr>
          <a:xfrm>
            <a:off x="457201" y="6245234"/>
            <a:ext cx="2133603" cy="476251"/>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2019/7/5</a:t>
            </a:fld>
            <a:endParaRPr lang="zh-CN" altLang="en-US"/>
          </a:p>
        </p:txBody>
      </p:sp>
      <p:sp>
        <p:nvSpPr>
          <p:cNvPr id="5" name="KSO_FT"/>
          <p:cNvSpPr>
            <a:spLocks noGrp="1"/>
          </p:cNvSpPr>
          <p:nvPr>
            <p:ph type="ftr" sz="quarter" idx="3"/>
          </p:nvPr>
        </p:nvSpPr>
        <p:spPr>
          <a:xfrm>
            <a:off x="3124205" y="6245234"/>
            <a:ext cx="2895604" cy="476251"/>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6553210" y="6245234"/>
            <a:ext cx="2133603" cy="476251"/>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
        <p:nvSpPr>
          <p:cNvPr id="13320" name="KSO_BC1"/>
          <p:cNvSpPr>
            <a:spLocks noGrp="1"/>
          </p:cNvSpPr>
          <p:nvPr>
            <p:ph type="subTitle" idx="1"/>
          </p:nvPr>
        </p:nvSpPr>
        <p:spPr>
          <a:xfrm>
            <a:off x="1114427" y="3098804"/>
            <a:ext cx="4495807" cy="977901"/>
          </a:xfrm>
          <a:prstGeom prst="rect">
            <a:avLst/>
          </a:prstGeom>
          <a:noFill/>
          <a:ln w="9525">
            <a:noFill/>
            <a:miter/>
          </a:ln>
        </p:spPr>
        <p:txBody>
          <a:bodyPr anchor="t"/>
          <a:lstStyle>
            <a:lvl1pPr marL="0" lvl="0" indent="0" algn="ctr">
              <a:buNone/>
              <a:defRPr sz="2400" kern="1200">
                <a:solidFill>
                  <a:schemeClr val="bg1"/>
                </a:solidFill>
              </a:defRPr>
            </a:lvl1pPr>
            <a:lvl2pPr marL="0" lvl="1" indent="0" algn="ctr">
              <a:buNone/>
              <a:defRPr sz="2400" kern="1200">
                <a:solidFill>
                  <a:schemeClr val="bg1"/>
                </a:solidFill>
              </a:defRPr>
            </a:lvl2pPr>
            <a:lvl3pPr marL="685800" lvl="2" indent="-685800" algn="ctr">
              <a:buNone/>
              <a:defRPr sz="2400" kern="1200">
                <a:solidFill>
                  <a:schemeClr val="bg1"/>
                </a:solidFill>
              </a:defRPr>
            </a:lvl3pPr>
            <a:lvl4pPr marL="1028700" lvl="3" indent="-1028700" algn="ctr">
              <a:buNone/>
              <a:defRPr sz="2400" kern="1200">
                <a:solidFill>
                  <a:schemeClr val="bg1"/>
                </a:solidFill>
              </a:defRPr>
            </a:lvl4pPr>
            <a:lvl5pPr marL="1371600" lvl="4" indent="-1371600" algn="ctr">
              <a:buNone/>
              <a:defRPr sz="2400" kern="1200">
                <a:solidFill>
                  <a:schemeClr val="bg1"/>
                </a:solidFill>
              </a:defRPr>
            </a:lvl5pPr>
          </a:lstStyle>
          <a:p>
            <a:pPr lvl="0"/>
            <a:r>
              <a:rPr lang="zh-CN" altLang="en-US" dirty="0"/>
              <a:t>单击此处编辑母版副标题样式</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498176" y="210150"/>
            <a:ext cx="8126095" cy="699596"/>
          </a:xfrm>
        </p:spPr>
        <p:txBody>
          <a:bodyPr/>
          <a:lstStyle/>
          <a:p>
            <a:r>
              <a:rPr lang="zh-CN" altLang="en-US" smtClean="0"/>
              <a:t>单击此处编辑母版标题样式</a:t>
            </a:r>
            <a:endParaRPr lang="en-US" dirty="0"/>
          </a:p>
        </p:txBody>
      </p:sp>
      <p:sp>
        <p:nvSpPr>
          <p:cNvPr id="3" name="KSO_BC1"/>
          <p:cNvSpPr>
            <a:spLocks noGrp="1"/>
          </p:cNvSpPr>
          <p:nvPr>
            <p:ph idx="1"/>
          </p:nvPr>
        </p:nvSpPr>
        <p:spPr>
          <a:xfrm>
            <a:off x="498176" y="1066305"/>
            <a:ext cx="8126095" cy="5193220"/>
          </a:xfrm>
        </p:spPr>
        <p:txBody>
          <a:bodyPr>
            <a:normAutofit/>
          </a:bodyPr>
          <a:lstStyle>
            <a:lvl1pPr>
              <a:buSzPct val="50000"/>
              <a:defRPr sz="2400"/>
            </a:lvl1pPr>
            <a:lvl2pPr>
              <a:defRPr sz="1800"/>
            </a:lvl2pPr>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1597614" y="2298068"/>
            <a:ext cx="5995997" cy="1235077"/>
          </a:xfrm>
        </p:spPr>
        <p:txBody>
          <a:bodyPr anchor="b">
            <a:normAutofit/>
          </a:bodyPr>
          <a:lstStyle>
            <a:lvl1pPr algn="ctr">
              <a:defRPr sz="4000">
                <a:solidFill>
                  <a:schemeClr val="accent1"/>
                </a:solidFill>
                <a:effectLst/>
              </a:defRPr>
            </a:lvl1pPr>
          </a:lstStyle>
          <a:p>
            <a:r>
              <a:rPr lang="zh-CN" altLang="en-US" smtClean="0"/>
              <a:t>单击此处编辑母版标题样式</a:t>
            </a:r>
            <a:endParaRPr lang="en-US" dirty="0"/>
          </a:p>
        </p:txBody>
      </p:sp>
      <p:sp>
        <p:nvSpPr>
          <p:cNvPr id="3" name="KSO_ST2"/>
          <p:cNvSpPr>
            <a:spLocks noGrp="1"/>
          </p:cNvSpPr>
          <p:nvPr>
            <p:ph type="body" idx="1"/>
          </p:nvPr>
        </p:nvSpPr>
        <p:spPr>
          <a:xfrm>
            <a:off x="1597614" y="3567103"/>
            <a:ext cx="5995996" cy="468001"/>
          </a:xfrm>
          <a:prstGeom prst="rect">
            <a:avLst/>
          </a:prstGeom>
          <a:noFill/>
        </p:spPr>
        <p:txBody>
          <a:bodyPr anchor="ctr">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9" y="1244604"/>
            <a:ext cx="3810006" cy="4932370"/>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9" y="1244604"/>
            <a:ext cx="3820593" cy="4932370"/>
          </a:xfrm>
        </p:spPr>
        <p:txBody>
          <a:bodyPr/>
          <a:lstStyle/>
          <a:p>
            <a:pPr lvl="0"/>
            <a:r>
              <a:rPr lang="zh-CN" altLang="en-US" smtClean="0"/>
              <a:t>单击此处编辑母版文本样式</a:t>
            </a:r>
          </a:p>
          <a:p>
            <a:pPr lvl="1"/>
            <a:r>
              <a:rPr lang="zh-CN" altLang="en-US" smtClean="0"/>
              <a:t>第二级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202" y="118532"/>
            <a:ext cx="6984086" cy="717024"/>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7" y="1376365"/>
            <a:ext cx="3868346" cy="823913"/>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824577" y="2200278"/>
            <a:ext cx="3868346" cy="3684593"/>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94" y="1376365"/>
            <a:ext cx="3887397" cy="823913"/>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4823894" y="2200278"/>
            <a:ext cx="3887397" cy="3684593"/>
          </a:xfrm>
        </p:spPr>
        <p:txBody>
          <a:bodyPr/>
          <a:lstStyle/>
          <a:p>
            <a:pPr lvl="0"/>
            <a:r>
              <a:rPr lang="zh-CN" altLang="en-US" smtClean="0"/>
              <a:t>单击此处编辑母版文本样式</a:t>
            </a:r>
          </a:p>
          <a:p>
            <a:pPr lvl="1"/>
            <a:r>
              <a:rPr lang="zh-CN" altLang="en-US" smtClean="0"/>
              <a:t>第二级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7"/>
          <p:cNvPicPr>
            <a:picLocks noChangeAspect="1"/>
          </p:cNvPicPr>
          <p:nvPr/>
        </p:nvPicPr>
        <p:blipFill>
          <a:blip r:embed="rId9"/>
          <a:srcRect/>
          <a:stretch>
            <a:fillRect/>
          </a:stretch>
        </p:blipFill>
        <p:spPr>
          <a:xfrm>
            <a:off x="0" y="0"/>
            <a:ext cx="9144014" cy="6858010"/>
          </a:xfrm>
          <a:prstGeom prst="rect">
            <a:avLst/>
          </a:prstGeom>
          <a:noFill/>
          <a:ln w="9525">
            <a:noFill/>
            <a:miter/>
          </a:ln>
        </p:spPr>
      </p:pic>
      <p:sp>
        <p:nvSpPr>
          <p:cNvPr id="7" name="矩形 6"/>
          <p:cNvSpPr/>
          <p:nvPr/>
        </p:nvSpPr>
        <p:spPr>
          <a:xfrm>
            <a:off x="0" y="0"/>
            <a:ext cx="9144014" cy="685801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028" name="KSO_BT1"/>
          <p:cNvSpPr>
            <a:spLocks noGrp="1"/>
          </p:cNvSpPr>
          <p:nvPr>
            <p:ph type="title"/>
          </p:nvPr>
        </p:nvSpPr>
        <p:spPr>
          <a:xfrm>
            <a:off x="517923" y="190500"/>
            <a:ext cx="8093881" cy="700089"/>
          </a:xfrm>
          <a:prstGeom prst="rect">
            <a:avLst/>
          </a:prstGeom>
          <a:noFill/>
          <a:ln w="9525">
            <a:noFill/>
            <a:miter/>
          </a:ln>
        </p:spPr>
        <p:txBody>
          <a:bodyPr anchor="b"/>
          <a:lstStyle/>
          <a:p>
            <a:pPr lvl="0"/>
            <a:r>
              <a:rPr lang="zh-CN" altLang="en-US" dirty="0"/>
              <a:t>单击此处编辑母版标题样式</a:t>
            </a:r>
            <a:endParaRPr lang="en-US" altLang="x-none" dirty="0"/>
          </a:p>
        </p:txBody>
      </p:sp>
      <p:sp>
        <p:nvSpPr>
          <p:cNvPr id="4" name="KSO_FD"/>
          <p:cNvSpPr>
            <a:spLocks noGrp="1"/>
          </p:cNvSpPr>
          <p:nvPr>
            <p:ph type="dt" sz="half" idx="2"/>
          </p:nvPr>
        </p:nvSpPr>
        <p:spPr>
          <a:xfrm>
            <a:off x="628651" y="6356359"/>
            <a:ext cx="2057403" cy="365126"/>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2019/7/5</a:t>
            </a:fld>
            <a:endParaRPr lang="zh-CN" altLang="en-US"/>
          </a:p>
        </p:txBody>
      </p:sp>
      <p:sp>
        <p:nvSpPr>
          <p:cNvPr id="5" name="KSO_FT"/>
          <p:cNvSpPr>
            <a:spLocks noGrp="1"/>
          </p:cNvSpPr>
          <p:nvPr>
            <p:ph type="ftr" sz="quarter" idx="3"/>
          </p:nvPr>
        </p:nvSpPr>
        <p:spPr>
          <a:xfrm>
            <a:off x="3028955" y="6356359"/>
            <a:ext cx="3086105" cy="365126"/>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6457960" y="6356359"/>
            <a:ext cx="2057403" cy="365126"/>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
        <p:nvSpPr>
          <p:cNvPr id="1032" name="KSO_BC1"/>
          <p:cNvSpPr>
            <a:spLocks noGrp="1"/>
          </p:cNvSpPr>
          <p:nvPr>
            <p:ph type="body" idx="1"/>
          </p:nvPr>
        </p:nvSpPr>
        <p:spPr>
          <a:xfrm>
            <a:off x="517923" y="1027114"/>
            <a:ext cx="8093881" cy="5192720"/>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267970" indent="-267970" algn="just" defTabSz="685800" rtl="0" eaLnBrk="1" latinLnBrk="0" hangingPunct="1">
        <a:lnSpc>
          <a:spcPct val="110000"/>
        </a:lnSpc>
        <a:spcBef>
          <a:spcPts val="1350"/>
        </a:spcBef>
        <a:spcAft>
          <a:spcPts val="0"/>
        </a:spcAft>
        <a:buClr>
          <a:schemeClr val="accent1"/>
        </a:buClr>
        <a:buSzPct val="70000"/>
        <a:buFont typeface="Wingdings" panose="05000000000000000000" pitchFamily="2" charset="2"/>
        <a:buChar char="u"/>
        <a:defRPr sz="2000" kern="1200" baseline="0">
          <a:solidFill>
            <a:schemeClr val="accent1"/>
          </a:solidFill>
          <a:latin typeface="+mj-ea"/>
          <a:ea typeface="+mj-ea"/>
          <a:cs typeface="+mn-cs"/>
        </a:defRPr>
      </a:lvl1pPr>
      <a:lvl2pPr marL="267970" indent="-267970" algn="just" defTabSz="685800" rtl="0" eaLnBrk="1" latinLnBrk="0" hangingPunct="1">
        <a:lnSpc>
          <a:spcPct val="15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114425" y="1031875"/>
            <a:ext cx="4869180" cy="1812925"/>
          </a:xfrm>
        </p:spPr>
        <p:txBody>
          <a:bodyPr/>
          <a:lstStyle/>
          <a:p>
            <a:r>
              <a:rPr lang="zh-CN" altLang="zh-CN" sz="4000"/>
              <a:t>线段树</a:t>
            </a:r>
            <a:r>
              <a:rPr lang="en-US" altLang="zh-CN" sz="4000"/>
              <a:t>&amp;&amp;</a:t>
            </a:r>
            <a:r>
              <a:rPr lang="zh-CN" altLang="en-US" sz="4000"/>
              <a:t>树状数组</a:t>
            </a:r>
          </a:p>
        </p:txBody>
      </p:sp>
      <p:sp>
        <p:nvSpPr>
          <p:cNvPr id="2" name="副标题 1"/>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a:t>
            </a:r>
            <a:endParaRPr lang="zh-CN" altLang="en-US"/>
          </a:p>
        </p:txBody>
      </p:sp>
      <p:sp>
        <p:nvSpPr>
          <p:cNvPr id="3" name="内容占位符 2"/>
          <p:cNvSpPr>
            <a:spLocks noGrp="1"/>
          </p:cNvSpPr>
          <p:nvPr>
            <p:ph idx="1"/>
          </p:nvPr>
        </p:nvSpPr>
        <p:spPr/>
        <p:txBody>
          <a:bodyPr>
            <a:normAutofit/>
          </a:bodyPr>
          <a:lstStyle/>
          <a:p>
            <a:r>
              <a:rPr lang="zh-CN" altLang="en-US" sz="2200">
                <a:latin typeface="MV Boli" panose="02000500030200090000" charset="0"/>
                <a:ea typeface="楷体" panose="02010609060101010101" charset="-122"/>
              </a:rPr>
              <a:t>1858: [Scoi2010]序列操作</a:t>
            </a:r>
          </a:p>
          <a:p>
            <a:r>
              <a:rPr lang="zh-CN" altLang="en-US" sz="2200">
                <a:latin typeface="MV Boli" panose="02000500030200090000" charset="0"/>
                <a:ea typeface="楷体" panose="02010609060101010101" charset="-122"/>
              </a:rPr>
              <a:t>给定一个长度为</a:t>
            </a:r>
            <a:r>
              <a:rPr lang="en-US" altLang="zh-CN" sz="2200">
                <a:latin typeface="MV Boli" panose="02000500030200090000" charset="0"/>
                <a:ea typeface="楷体" panose="02010609060101010101" charset="-122"/>
              </a:rPr>
              <a:t>n</a:t>
            </a:r>
            <a:r>
              <a:rPr lang="zh-CN" altLang="en-US" sz="2200">
                <a:latin typeface="MV Boli" panose="02000500030200090000" charset="0"/>
                <a:ea typeface="楷体" panose="02010609060101010101" charset="-122"/>
              </a:rPr>
              <a:t>的</a:t>
            </a:r>
            <a:r>
              <a:rPr lang="en-US" altLang="zh-CN" sz="2200">
                <a:latin typeface="MV Boli" panose="02000500030200090000" charset="0"/>
                <a:ea typeface="楷体" panose="02010609060101010101" charset="-122"/>
              </a:rPr>
              <a:t>01</a:t>
            </a:r>
            <a:r>
              <a:rPr lang="zh-CN" altLang="en-US" sz="2200">
                <a:latin typeface="MV Boli" panose="02000500030200090000" charset="0"/>
                <a:ea typeface="楷体" panose="02010609060101010101" charset="-122"/>
              </a:rPr>
              <a:t>序列</a:t>
            </a:r>
          </a:p>
          <a:p>
            <a:r>
              <a:rPr lang="zh-CN" altLang="en-US" sz="2200">
                <a:latin typeface="MV Boli" panose="02000500030200090000" charset="0"/>
                <a:ea typeface="楷体" panose="02010609060101010101" charset="-122"/>
              </a:rPr>
              <a:t>要求实现</a:t>
            </a:r>
            <a:r>
              <a:rPr lang="en-US" altLang="zh-CN" sz="2200">
                <a:latin typeface="MV Boli" panose="02000500030200090000" charset="0"/>
                <a:ea typeface="楷体" panose="02010609060101010101" charset="-122"/>
              </a:rPr>
              <a:t>5</a:t>
            </a:r>
            <a:r>
              <a:rPr lang="zh-CN" altLang="en-US" sz="2200">
                <a:latin typeface="MV Boli" panose="02000500030200090000" charset="0"/>
                <a:ea typeface="楷体" panose="02010609060101010101" charset="-122"/>
              </a:rPr>
              <a:t>种操作</a:t>
            </a:r>
          </a:p>
          <a:p>
            <a:r>
              <a:rPr lang="zh-CN" altLang="en-US" sz="2200">
                <a:latin typeface="MV Boli" panose="02000500030200090000" charset="0"/>
                <a:ea typeface="楷体" panose="02010609060101010101" charset="-122"/>
              </a:rPr>
              <a:t>0 a b 把[a, b]区间内的所有数全变成0 </a:t>
            </a:r>
          </a:p>
          <a:p>
            <a:r>
              <a:rPr lang="zh-CN" altLang="en-US" sz="2200">
                <a:latin typeface="MV Boli" panose="02000500030200090000" charset="0"/>
                <a:ea typeface="楷体" panose="02010609060101010101" charset="-122"/>
              </a:rPr>
              <a:t>1 a b 把[a, b]区间内的所有数全变成1 </a:t>
            </a:r>
          </a:p>
          <a:p>
            <a:r>
              <a:rPr lang="zh-CN" altLang="en-US" sz="2200">
                <a:latin typeface="MV Boli" panose="02000500030200090000" charset="0"/>
                <a:ea typeface="楷体" panose="02010609060101010101" charset="-122"/>
              </a:rPr>
              <a:t>2 a b 把[a,b]区间内的所有数全部取反</a:t>
            </a:r>
          </a:p>
          <a:p>
            <a:r>
              <a:rPr lang="zh-CN" altLang="en-US" sz="2200">
                <a:latin typeface="MV Boli" panose="02000500030200090000" charset="0"/>
                <a:ea typeface="楷体" panose="02010609060101010101" charset="-122"/>
              </a:rPr>
              <a:t>3 a b 询问[a, b]区间内总共有多少个1 </a:t>
            </a:r>
          </a:p>
          <a:p>
            <a:r>
              <a:rPr lang="zh-CN" altLang="en-US" sz="2200">
                <a:latin typeface="MV Boli" panose="02000500030200090000" charset="0"/>
                <a:ea typeface="楷体" panose="02010609060101010101" charset="-122"/>
              </a:rPr>
              <a:t>4 a b 询问[a, b]区间内最多有多少个连续的1</a:t>
            </a:r>
          </a:p>
          <a:p>
            <a:r>
              <a:rPr lang="zh-CN" altLang="en-US" sz="2200">
                <a:latin typeface="MV Boli" panose="02000500030200090000" charset="0"/>
                <a:ea typeface="楷体" panose="02010609060101010101" charset="-122"/>
              </a:rPr>
              <a:t>对于100%的数据，1&lt;=n, m&lt;=100000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amond(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a:t>
            </a:r>
            <a:endParaRPr lang="zh-CN" altLang="en-US"/>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对于前四个操作实现很简单</a:t>
            </a:r>
          </a:p>
          <a:p>
            <a:r>
              <a:rPr lang="zh-CN" altLang="en-US" sz="2200">
                <a:latin typeface="MV Boli" panose="02000500030200090000" charset="0"/>
                <a:ea typeface="楷体" panose="02010609060101010101" charset="-122"/>
              </a:rPr>
              <a:t>直接用线段树维护</a:t>
            </a:r>
            <a:r>
              <a:rPr lang="en-US" altLang="zh-CN" sz="2200">
                <a:latin typeface="MV Boli" panose="02000500030200090000" charset="0"/>
                <a:ea typeface="楷体" panose="02010609060101010101" charset="-122"/>
              </a:rPr>
              <a:t>0</a:t>
            </a:r>
            <a:r>
              <a:rPr lang="zh-CN" altLang="en-US" sz="2200">
                <a:latin typeface="MV Boli" panose="02000500030200090000" charset="0"/>
                <a:ea typeface="楷体" panose="02010609060101010101" charset="-122"/>
              </a:rPr>
              <a:t>和</a:t>
            </a:r>
            <a:r>
              <a:rPr lang="en-US" altLang="zh-CN" sz="2200">
                <a:latin typeface="MV Boli" panose="02000500030200090000" charset="0"/>
                <a:ea typeface="楷体" panose="02010609060101010101" charset="-122"/>
              </a:rPr>
              <a:t>1</a:t>
            </a:r>
            <a:r>
              <a:rPr lang="zh-CN" altLang="en-US" sz="2200">
                <a:latin typeface="MV Boli" panose="02000500030200090000" charset="0"/>
                <a:ea typeface="楷体" panose="02010609060101010101" charset="-122"/>
              </a:rPr>
              <a:t>的数量就好</a:t>
            </a:r>
          </a:p>
          <a:p>
            <a:r>
              <a:rPr lang="zh-CN" altLang="en-US" sz="2200">
                <a:latin typeface="MV Boli" panose="02000500030200090000" charset="0"/>
                <a:ea typeface="楷体" panose="02010609060101010101" charset="-122"/>
              </a:rPr>
              <a:t>区间取反的时候直接交换</a:t>
            </a:r>
            <a:r>
              <a:rPr lang="en-US" altLang="zh-CN" sz="2200">
                <a:latin typeface="MV Boli" panose="02000500030200090000" charset="0"/>
                <a:ea typeface="楷体" panose="02010609060101010101" charset="-122"/>
              </a:rPr>
              <a:t>0</a:t>
            </a:r>
            <a:r>
              <a:rPr lang="zh-CN" altLang="en-US" sz="2200">
                <a:latin typeface="MV Boli" panose="02000500030200090000" charset="0"/>
                <a:ea typeface="楷体" panose="02010609060101010101" charset="-122"/>
              </a:rPr>
              <a:t>和</a:t>
            </a:r>
            <a:r>
              <a:rPr lang="en-US" altLang="zh-CN" sz="2200">
                <a:latin typeface="MV Boli" panose="02000500030200090000" charset="0"/>
                <a:ea typeface="楷体" panose="02010609060101010101" charset="-122"/>
              </a:rPr>
              <a:t>1</a:t>
            </a:r>
            <a:r>
              <a:rPr lang="zh-CN" altLang="en-US" sz="2200">
                <a:latin typeface="MV Boli" panose="02000500030200090000" charset="0"/>
                <a:ea typeface="楷体" panose="02010609060101010101" charset="-122"/>
              </a:rPr>
              <a:t>的信息</a:t>
            </a:r>
          </a:p>
          <a:p>
            <a:r>
              <a:rPr lang="zh-CN" altLang="en-US" sz="2200">
                <a:latin typeface="MV Boli" panose="02000500030200090000" charset="0"/>
                <a:ea typeface="楷体" panose="02010609060101010101" charset="-122"/>
              </a:rPr>
              <a:t>对于最后一个操作</a:t>
            </a:r>
          </a:p>
          <a:p>
            <a:r>
              <a:rPr lang="zh-CN" altLang="en-US" sz="2200">
                <a:latin typeface="MV Boli" panose="02000500030200090000" charset="0"/>
                <a:ea typeface="楷体" panose="02010609060101010101" charset="-122"/>
              </a:rPr>
              <a:t>我们记录一段区间里的答案</a:t>
            </a:r>
          </a:p>
          <a:p>
            <a:r>
              <a:rPr lang="zh-CN" altLang="en-US" sz="2200">
                <a:latin typeface="MV Boli" panose="02000500030200090000" charset="0"/>
                <a:ea typeface="楷体" panose="02010609060101010101" charset="-122"/>
              </a:rPr>
              <a:t>然后考虑两个区间的合并如何实现</a:t>
            </a:r>
          </a:p>
          <a:p>
            <a:r>
              <a:rPr lang="zh-CN" altLang="en-US" sz="2200">
                <a:latin typeface="MV Boli" panose="02000500030200090000" charset="0"/>
                <a:ea typeface="楷体" panose="02010609060101010101" charset="-122"/>
              </a:rPr>
              <a:t>显然合并后区间的答案为原来两区间中的答案和两区间相交处的答案的较大值</a:t>
            </a:r>
          </a:p>
          <a:p>
            <a:r>
              <a:rPr lang="zh-CN" altLang="en-US" sz="2200">
                <a:latin typeface="MV Boli" panose="02000500030200090000" charset="0"/>
                <a:ea typeface="楷体" panose="02010609060101010101" charset="-122"/>
              </a:rPr>
              <a:t>于是维护从区间头和尾开始的最长全</a:t>
            </a:r>
            <a:r>
              <a:rPr lang="en-US" altLang="zh-CN" sz="2200">
                <a:latin typeface="MV Boli" panose="02000500030200090000" charset="0"/>
                <a:ea typeface="楷体" panose="02010609060101010101" charset="-122"/>
              </a:rPr>
              <a:t>0</a:t>
            </a:r>
            <a:r>
              <a:rPr lang="zh-CN" altLang="en-US" sz="2200">
                <a:latin typeface="MV Boli" panose="02000500030200090000" charset="0"/>
                <a:ea typeface="楷体" panose="02010609060101010101" charset="-122"/>
              </a:rPr>
              <a:t>和全</a:t>
            </a:r>
            <a:r>
              <a:rPr lang="en-US" altLang="zh-CN" sz="2200">
                <a:latin typeface="MV Boli" panose="02000500030200090000" charset="0"/>
                <a:ea typeface="楷体" panose="02010609060101010101" charset="-122"/>
              </a:rPr>
              <a:t>1</a:t>
            </a:r>
            <a:r>
              <a:rPr lang="zh-CN" altLang="en-US" sz="2200">
                <a:latin typeface="MV Boli" panose="02000500030200090000" charset="0"/>
                <a:ea typeface="楷体" panose="02010609060101010101" charset="-122"/>
              </a:rPr>
              <a:t>序列的长度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a:t>
            </a:r>
            <a:endParaRPr lang="zh-CN" altLang="en-US"/>
          </a:p>
        </p:txBody>
      </p:sp>
      <p:sp>
        <p:nvSpPr>
          <p:cNvPr id="3" name="内容占位符 2"/>
          <p:cNvSpPr>
            <a:spLocks noGrp="1"/>
          </p:cNvSpPr>
          <p:nvPr>
            <p:ph idx="1"/>
          </p:nvPr>
        </p:nvSpPr>
        <p:spPr/>
        <p:txBody>
          <a:bodyPr/>
          <a:lstStyle/>
          <a:p>
            <a:r>
              <a:rPr lang="zh-CN" altLang="en-US" sz="2200">
                <a:latin typeface="楷体" panose="02010609060101010101" charset="-122"/>
                <a:ea typeface="楷体" panose="02010609060101010101" charset="-122"/>
              </a:rPr>
              <a:t>然后就是标记下传时的问题了</a:t>
            </a:r>
          </a:p>
          <a:p>
            <a:r>
              <a:rPr lang="zh-CN" altLang="en-US" sz="2200">
                <a:latin typeface="楷体" panose="02010609060101010101" charset="-122"/>
                <a:ea typeface="楷体" panose="02010609060101010101" charset="-122"/>
              </a:rPr>
              <a:t>因为有三种修改需要维护三个标记</a:t>
            </a:r>
          </a:p>
          <a:p>
            <a:r>
              <a:rPr lang="zh-CN" altLang="en-US" sz="2200">
                <a:latin typeface="楷体" panose="02010609060101010101" charset="-122"/>
                <a:ea typeface="楷体" panose="02010609060101010101" charset="-122"/>
              </a:rPr>
              <a:t>因为覆盖是直接无视先前情况的</a:t>
            </a:r>
          </a:p>
          <a:p>
            <a:r>
              <a:rPr lang="zh-CN" altLang="en-US" sz="2200">
                <a:latin typeface="楷体" panose="02010609060101010101" charset="-122"/>
                <a:ea typeface="楷体" panose="02010609060101010101" charset="-122"/>
              </a:rPr>
              <a:t>所以在打上覆盖标记的时候可以清空原有标记</a:t>
            </a:r>
          </a:p>
          <a:p>
            <a:r>
              <a:rPr lang="zh-CN" altLang="en-US" sz="2200">
                <a:latin typeface="楷体" panose="02010609060101010101" charset="-122"/>
                <a:ea typeface="楷体" panose="02010609060101010101" charset="-122"/>
              </a:rPr>
              <a:t>然后下传标记时先下传覆盖再下传取反标记即可</a:t>
            </a:r>
          </a:p>
          <a:p>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是不是超级简单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amond(in)">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II</a:t>
            </a:r>
            <a:endParaRPr lang="zh-CN" altLang="en-US"/>
          </a:p>
        </p:txBody>
      </p:sp>
      <p:sp>
        <p:nvSpPr>
          <p:cNvPr id="3" name="内容占位符 2"/>
          <p:cNvSpPr>
            <a:spLocks noGrp="1"/>
          </p:cNvSpPr>
          <p:nvPr>
            <p:ph idx="1"/>
          </p:nvPr>
        </p:nvSpPr>
        <p:spPr/>
        <p:txBody>
          <a:bodyPr>
            <a:normAutofit fontScale="90000"/>
          </a:bodyPr>
          <a:lstStyle/>
          <a:p>
            <a:r>
              <a:rPr lang="zh-CN" altLang="en-US">
                <a:latin typeface="MV Boli" panose="02000500030200090000" charset="0"/>
                <a:ea typeface="楷体" panose="02010609060101010101" charset="-122"/>
              </a:rPr>
              <a:t>1593: [Usaco2008 Feb]Hotel 旅馆</a:t>
            </a:r>
          </a:p>
          <a:p>
            <a:r>
              <a:rPr lang="zh-CN" altLang="en-US">
                <a:latin typeface="MV Boli" panose="02000500030200090000" charset="0"/>
                <a:ea typeface="楷体" panose="02010609060101010101" charset="-122"/>
              </a:rPr>
              <a:t>一个巨大的旅馆一共有N (1 &lt;= N &lt;= 50,000)间客房，游客希望能订到D_i (1 &lt;= D_i &lt;= N)间连续的房间。服务台的接待工作很简单：如果存在r满足编号为r..r+D_i-1的房间均空着，他就将这一批顾客安排到这些房间入住；如果没有满足条件的r，他会道歉说没有足够的空房间。如果有多个满足条件的r，服务员会选择其中最小的一个</a:t>
            </a:r>
            <a:r>
              <a:rPr lang="zh-CN" altLang="en-US" b="1">
                <a:latin typeface="MV Boli" panose="02000500030200090000" charset="0"/>
                <a:ea typeface="楷体" panose="02010609060101010101" charset="-122"/>
              </a:rPr>
              <a:t>。</a:t>
            </a:r>
            <a:r>
              <a:rPr lang="zh-CN" altLang="en-US">
                <a:latin typeface="MV Boli" panose="02000500030200090000" charset="0"/>
                <a:ea typeface="楷体" panose="02010609060101010101" charset="-122"/>
              </a:rPr>
              <a:t> 旅馆中的退房服务也是批量进行的。每一个退房请求由2个数字X_i、D_i 描述，表示编号为X_i..X_i+D_i-1 (1 &lt;= X_i &lt;= N-D_i+1)房间中的客人全部离开。你的程序一共需要处理M (1 &lt;= M &lt; 50,000)个按输入次序到来的住店或退房的请求。第一个请求到来前，旅店中所有房间都是空闲的。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II</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这道题的做法和上一题相似</a:t>
            </a:r>
          </a:p>
          <a:p>
            <a:r>
              <a:rPr lang="zh-CN" altLang="en-US" sz="2200">
                <a:latin typeface="MV Boli" panose="02000500030200090000" charset="0"/>
                <a:ea typeface="楷体" panose="02010609060101010101" charset="-122"/>
              </a:rPr>
              <a:t>题目要求最早出现的长度大于等于</a:t>
            </a:r>
            <a:r>
              <a:rPr lang="en-US" altLang="zh-CN" sz="2200">
                <a:latin typeface="MV Boli" panose="02000500030200090000" charset="0"/>
                <a:ea typeface="楷体" panose="02010609060101010101" charset="-122"/>
              </a:rPr>
              <a:t>D</a:t>
            </a:r>
            <a:r>
              <a:rPr lang="zh-CN" altLang="en-US" sz="2200">
                <a:latin typeface="MV Boli" panose="02000500030200090000" charset="0"/>
                <a:ea typeface="楷体" panose="02010609060101010101" charset="-122"/>
              </a:rPr>
              <a:t>的全零序列的开始位置</a:t>
            </a:r>
          </a:p>
          <a:p>
            <a:r>
              <a:rPr lang="zh-CN" altLang="en-US" sz="2200">
                <a:latin typeface="MV Boli" panose="02000500030200090000" charset="0"/>
                <a:ea typeface="楷体" panose="02010609060101010101" charset="-122"/>
              </a:rPr>
              <a:t>我们可以再线段树上询问答案的时候优先询问左儿子的信息，如果左儿子不满足再询问右儿子的信息</a:t>
            </a:r>
          </a:p>
          <a:p>
            <a:r>
              <a:rPr lang="zh-CN" altLang="en-US" sz="2200">
                <a:latin typeface="MV Boli" panose="02000500030200090000" charset="0"/>
                <a:ea typeface="楷体" panose="02010609060101010101" charset="-122"/>
              </a:rPr>
              <a:t>退房操作就相当于上一题的修改操作</a:t>
            </a:r>
          </a:p>
          <a:p>
            <a:endParaRPr lang="zh-CN" altLang="en-US" sz="2200">
              <a:latin typeface="MV Boli" panose="02000500030200090000" charset="0"/>
              <a:ea typeface="楷体" panose="02010609060101010101" charset="-122"/>
            </a:endParaRPr>
          </a:p>
          <a:p>
            <a:r>
              <a:rPr lang="zh-CN" altLang="en-US" sz="2200">
                <a:latin typeface="MV Boli" panose="02000500030200090000" charset="0"/>
                <a:ea typeface="楷体" panose="02010609060101010101" charset="-122"/>
              </a:rPr>
              <a:t>现在你就发现你可以在题库上轻轻松松</a:t>
            </a:r>
            <a:r>
              <a:rPr lang="en-US" altLang="zh-CN" sz="2200">
                <a:latin typeface="MV Boli" panose="02000500030200090000" charset="0"/>
                <a:ea typeface="楷体" panose="02010609060101010101" charset="-122"/>
              </a:rPr>
              <a:t>A</a:t>
            </a:r>
            <a:r>
              <a:rPr lang="zh-CN" altLang="en-US" sz="2200">
                <a:latin typeface="MV Boli" panose="02000500030200090000" charset="0"/>
                <a:ea typeface="楷体" panose="02010609060101010101" charset="-122"/>
              </a:rPr>
              <a:t>掉两道题了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ltLang="zh-CN"/>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以上两道例题是线段树维护一些奇怪标记的简单应用</a:t>
            </a:r>
          </a:p>
          <a:p>
            <a:r>
              <a:rPr lang="zh-CN" altLang="en-US" sz="2200">
                <a:latin typeface="MV Boli" panose="02000500030200090000" charset="0"/>
                <a:ea typeface="楷体" panose="02010609060101010101" charset="-122"/>
              </a:rPr>
              <a:t>至于还可以维护什么奇怪的标记？做什么奇怪的操作？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332740" y="98425"/>
            <a:ext cx="8604885" cy="6625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III</a:t>
            </a:r>
          </a:p>
        </p:txBody>
      </p:sp>
      <p:sp>
        <p:nvSpPr>
          <p:cNvPr id="3" name="内容占位符 2"/>
          <p:cNvSpPr>
            <a:spLocks noGrp="1"/>
          </p:cNvSpPr>
          <p:nvPr>
            <p:ph idx="1"/>
          </p:nvPr>
        </p:nvSpPr>
        <p:spPr/>
        <p:txBody>
          <a:bodyPr>
            <a:normAutofit fontScale="90000"/>
          </a:bodyPr>
          <a:lstStyle/>
          <a:p>
            <a:r>
              <a:rPr lang="zh-CN" altLang="en-US" sz="2200">
                <a:latin typeface="MV Boli" panose="02000500030200090000" charset="0"/>
                <a:ea typeface="楷体" panose="02010609060101010101" charset="-122"/>
              </a:rPr>
              <a:t>3685: 普通van Emde Boas树</a:t>
            </a:r>
          </a:p>
          <a:p>
            <a:r>
              <a:rPr lang="zh-CN" altLang="en-US" sz="2200">
                <a:latin typeface="MV Boli" panose="02000500030200090000" charset="0"/>
                <a:ea typeface="楷体" panose="02010609060101010101" charset="-122"/>
              </a:rPr>
              <a:t>设计数据结构支持:</a:t>
            </a:r>
          </a:p>
          <a:p>
            <a:r>
              <a:rPr lang="zh-CN" altLang="en-US" sz="2200">
                <a:latin typeface="MV Boli" panose="02000500030200090000" charset="0"/>
                <a:ea typeface="楷体" panose="02010609060101010101" charset="-122"/>
              </a:rPr>
              <a:t>1 x  若x不存在,插入x</a:t>
            </a:r>
          </a:p>
          <a:p>
            <a:r>
              <a:rPr lang="zh-CN" altLang="en-US" sz="2200">
                <a:latin typeface="MV Boli" panose="02000500030200090000" charset="0"/>
                <a:ea typeface="楷体" panose="02010609060101010101" charset="-122"/>
              </a:rPr>
              <a:t>2 x  若x存在,删除x</a:t>
            </a:r>
          </a:p>
          <a:p>
            <a:r>
              <a:rPr lang="zh-CN" altLang="en-US" sz="2200">
                <a:latin typeface="MV Boli" panose="02000500030200090000" charset="0"/>
                <a:ea typeface="楷体" panose="02010609060101010101" charset="-122"/>
              </a:rPr>
              <a:t>3    输出当前最小值,若不存在输出-1</a:t>
            </a:r>
          </a:p>
          <a:p>
            <a:r>
              <a:rPr lang="zh-CN" altLang="en-US" sz="2200">
                <a:latin typeface="MV Boli" panose="02000500030200090000" charset="0"/>
                <a:ea typeface="楷体" panose="02010609060101010101" charset="-122"/>
              </a:rPr>
              <a:t>4    输出当前最大值,若不存在输出-1</a:t>
            </a:r>
          </a:p>
          <a:p>
            <a:r>
              <a:rPr lang="zh-CN" altLang="en-US" sz="2200">
                <a:latin typeface="MV Boli" panose="02000500030200090000" charset="0"/>
                <a:ea typeface="楷体" panose="02010609060101010101" charset="-122"/>
              </a:rPr>
              <a:t>5 x  输出x的前驱,若不存在输出-1</a:t>
            </a:r>
          </a:p>
          <a:p>
            <a:r>
              <a:rPr lang="zh-CN" altLang="en-US" sz="2200">
                <a:latin typeface="MV Boli" panose="02000500030200090000" charset="0"/>
                <a:ea typeface="楷体" panose="02010609060101010101" charset="-122"/>
              </a:rPr>
              <a:t>6 x  输出x的后继,若不存在输出-1</a:t>
            </a:r>
          </a:p>
          <a:p>
            <a:r>
              <a:rPr lang="zh-CN" altLang="en-US" sz="2200">
                <a:latin typeface="MV Boli" panose="02000500030200090000" charset="0"/>
                <a:ea typeface="楷体" panose="02010609060101010101" charset="-122"/>
              </a:rPr>
              <a:t>7 x  若x存在,输出1,否则输出-1</a:t>
            </a:r>
          </a:p>
          <a:p>
            <a:r>
              <a:rPr lang="zh-CN" altLang="en-US" sz="2200">
                <a:latin typeface="MV Boli" panose="02000500030200090000" charset="0"/>
                <a:ea typeface="楷体" panose="02010609060101010101" charset="-122"/>
              </a:rPr>
              <a:t>n&lt;=10^6,m&lt;=2*10^6,0&lt;=x&lt;n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amond(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diamond(in)">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III</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我们发现这道题里面并没有一个序列可以维护</a:t>
            </a:r>
          </a:p>
          <a:p>
            <a:r>
              <a:rPr lang="zh-CN" altLang="en-US" sz="2200">
                <a:latin typeface="MV Boli" panose="02000500030200090000" charset="0"/>
                <a:ea typeface="楷体" panose="02010609060101010101" charset="-122"/>
              </a:rPr>
              <a:t>这个怎么办呢。按照权值排序吗？</a:t>
            </a:r>
          </a:p>
          <a:p>
            <a:r>
              <a:rPr lang="zh-CN" altLang="en-US" sz="2200">
                <a:latin typeface="MV Boli" panose="02000500030200090000" charset="0"/>
                <a:ea typeface="楷体" panose="02010609060101010101" charset="-122"/>
              </a:rPr>
              <a:t>但是我并不会线段树动态插点。</a:t>
            </a:r>
          </a:p>
          <a:p>
            <a:r>
              <a:rPr lang="zh-CN" altLang="en-US" sz="2200">
                <a:latin typeface="MV Boli" panose="02000500030200090000" charset="0"/>
                <a:ea typeface="楷体" panose="02010609060101010101" charset="-122"/>
              </a:rPr>
              <a:t>但是我们发现权值的大小为</a:t>
            </a:r>
            <a:r>
              <a:rPr lang="en-US" altLang="zh-CN" sz="2200">
                <a:latin typeface="MV Boli" panose="02000500030200090000" charset="0"/>
                <a:ea typeface="楷体" panose="02010609060101010101" charset="-122"/>
              </a:rPr>
              <a:t>1…n</a:t>
            </a:r>
            <a:r>
              <a:rPr lang="zh-CN" altLang="en-US" sz="2200">
                <a:latin typeface="MV Boli" panose="02000500030200090000" charset="0"/>
                <a:ea typeface="楷体" panose="02010609060101010101" charset="-122"/>
              </a:rPr>
              <a:t>，所以我们可以对于权值建树，记录这个权值是否出现。</a:t>
            </a:r>
          </a:p>
          <a:p>
            <a:r>
              <a:rPr lang="zh-CN" altLang="en-US" sz="2200">
                <a:latin typeface="MV Boli" panose="02000500030200090000" charset="0"/>
                <a:ea typeface="楷体" panose="02010609060101010101" charset="-122"/>
              </a:rPr>
              <a:t>这样插入删除就变成了对于单点的加减操作了</a:t>
            </a:r>
          </a:p>
          <a:p>
            <a:r>
              <a:rPr lang="zh-CN" altLang="en-US" sz="2200">
                <a:latin typeface="MV Boli" panose="02000500030200090000" charset="0"/>
                <a:ea typeface="楷体" panose="02010609060101010101" charset="-122"/>
              </a:rPr>
              <a:t>然后我们就可以很好的完成一二两个修改操作了</a:t>
            </a:r>
          </a:p>
          <a:p>
            <a:r>
              <a:rPr lang="zh-CN" altLang="en-US" sz="2200">
                <a:latin typeface="MV Boli" panose="02000500030200090000" charset="0"/>
                <a:ea typeface="楷体" panose="02010609060101010101" charset="-122"/>
              </a:rPr>
              <a:t>最后一个询问也可以顺带做了</a:t>
            </a:r>
          </a:p>
          <a:p>
            <a:r>
              <a:rPr lang="zh-CN" altLang="en-US" sz="2200">
                <a:latin typeface="MV Boli" panose="02000500030200090000" charset="0"/>
                <a:ea typeface="楷体" panose="02010609060101010101" charset="-122"/>
              </a:rPr>
              <a:t>但是后面的一堆询问怎么办呢？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III</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对于询问最大值</a:t>
            </a:r>
          </a:p>
          <a:p>
            <a:r>
              <a:rPr lang="zh-CN" altLang="en-US" sz="2200">
                <a:latin typeface="MV Boli" panose="02000500030200090000" charset="0"/>
                <a:ea typeface="楷体" panose="02010609060101010101" charset="-122"/>
              </a:rPr>
              <a:t>从线段树的根节点往下走</a:t>
            </a:r>
          </a:p>
          <a:p>
            <a:r>
              <a:rPr lang="zh-CN" altLang="en-US" sz="2200">
                <a:latin typeface="MV Boli" panose="02000500030200090000" charset="0"/>
                <a:ea typeface="楷体" panose="02010609060101010101" charset="-122"/>
              </a:rPr>
              <a:t>当右儿子有的时候，尽量向右儿子走</a:t>
            </a:r>
          </a:p>
          <a:p>
            <a:r>
              <a:rPr lang="zh-CN" altLang="en-US" sz="2200">
                <a:latin typeface="MV Boli" panose="02000500030200090000" charset="0"/>
                <a:ea typeface="楷体" panose="02010609060101010101" charset="-122"/>
              </a:rPr>
              <a:t>最后到达的节点就是当前的最大值</a:t>
            </a:r>
          </a:p>
          <a:p>
            <a:r>
              <a:rPr lang="zh-CN" altLang="en-US" sz="2200">
                <a:latin typeface="MV Boli" panose="02000500030200090000" charset="0"/>
                <a:ea typeface="楷体" panose="02010609060101010101" charset="-122"/>
              </a:rPr>
              <a:t>最小值也相似</a:t>
            </a:r>
          </a:p>
          <a:p>
            <a:r>
              <a:rPr lang="zh-CN" altLang="en-US" sz="2200">
                <a:latin typeface="MV Boli" panose="02000500030200090000" charset="0"/>
                <a:ea typeface="楷体" panose="02010609060101010101" charset="-122"/>
              </a:rPr>
              <a:t>前驱后继呢？</a:t>
            </a:r>
          </a:p>
          <a:p>
            <a:r>
              <a:rPr lang="zh-CN" altLang="en-US" sz="2200">
                <a:latin typeface="MV Boli" panose="02000500030200090000" charset="0"/>
                <a:ea typeface="楷体" panose="02010609060101010101" charset="-122"/>
              </a:rPr>
              <a:t>就是把全局最大最小变成要求位置之前或之后的最大最小值</a:t>
            </a:r>
          </a:p>
          <a:p>
            <a:r>
              <a:rPr lang="zh-CN" altLang="en-US" sz="2200">
                <a:latin typeface="MV Boli" panose="02000500030200090000" charset="0"/>
                <a:ea typeface="楷体" panose="02010609060101010101" charset="-122"/>
              </a:rPr>
              <a:t>用相同的方法求就好了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线段树</a:t>
            </a:r>
          </a:p>
        </p:txBody>
      </p:sp>
      <p:sp>
        <p:nvSpPr>
          <p:cNvPr id="3" name="内容占位符 2"/>
          <p:cNvSpPr>
            <a:spLocks noGrp="1"/>
          </p:cNvSpPr>
          <p:nvPr>
            <p:ph idx="1"/>
          </p:nvPr>
        </p:nvSpPr>
        <p:spPr/>
        <p:txBody>
          <a:bodyPr>
            <a:normAutofit/>
          </a:bodyPr>
          <a:lstStyle/>
          <a:p>
            <a:r>
              <a:rPr lang="zh-CN" altLang="en-US" sz="2200">
                <a:latin typeface="MV Boli" panose="02000500030200090000" charset="0"/>
                <a:ea typeface="楷体" panose="02010609060101010101" charset="-122"/>
              </a:rPr>
              <a:t>线段树是什么？</a:t>
            </a:r>
          </a:p>
          <a:p>
            <a:r>
              <a:rPr lang="zh-CN" altLang="en-US" sz="2200">
                <a:latin typeface="MV Boli" panose="02000500030200090000" charset="0"/>
                <a:ea typeface="楷体" panose="02010609060101010101" charset="-122"/>
              </a:rPr>
              <a:t>线段树是一种二叉搜索树，它将一个区间划分成一些单元区间，每个单元区间对应线段树中的一个结点。</a:t>
            </a:r>
          </a:p>
          <a:p>
            <a:r>
              <a:rPr lang="zh-CN" altLang="en-US" sz="2200">
                <a:latin typeface="MV Boli" panose="02000500030200090000" charset="0"/>
                <a:ea typeface="楷体" panose="02010609060101010101" charset="-122"/>
              </a:rPr>
              <a:t>每一个结点记录一区间的信息，左右儿子分别记录详细信息</a:t>
            </a:r>
          </a:p>
          <a:p>
            <a:r>
              <a:rPr lang="zh-CN" altLang="en-US" sz="2200">
                <a:latin typeface="MV Boli" panose="02000500030200090000" charset="0"/>
                <a:ea typeface="楷体" panose="02010609060101010101" charset="-122"/>
              </a:rPr>
              <a:t>如：</a:t>
            </a:r>
          </a:p>
          <a:p>
            <a:r>
              <a:rPr lang="zh-CN" altLang="en-US" sz="2200">
                <a:latin typeface="MV Boli" panose="02000500030200090000" charset="0"/>
                <a:ea typeface="楷体" panose="02010609060101010101" charset="-122"/>
              </a:rPr>
              <a:t>结点</a:t>
            </a:r>
            <a:r>
              <a:rPr lang="en-US" altLang="zh-CN" sz="2200">
                <a:latin typeface="MV Boli" panose="02000500030200090000" charset="0"/>
                <a:ea typeface="楷体" panose="02010609060101010101" charset="-122"/>
              </a:rPr>
              <a:t>A</a:t>
            </a:r>
            <a:r>
              <a:rPr lang="zh-CN" altLang="en-US" sz="2200">
                <a:latin typeface="MV Boli" panose="02000500030200090000" charset="0"/>
                <a:ea typeface="楷体" panose="02010609060101010101" charset="-122"/>
              </a:rPr>
              <a:t>记录区间</a:t>
            </a:r>
            <a:r>
              <a:rPr lang="en-US" altLang="zh-CN" sz="2200">
                <a:latin typeface="MV Boli" panose="02000500030200090000" charset="0"/>
                <a:ea typeface="楷体" panose="02010609060101010101" charset="-122"/>
              </a:rPr>
              <a:t>[a,b]</a:t>
            </a:r>
            <a:r>
              <a:rPr lang="zh-CN" altLang="en-US" sz="2200">
                <a:latin typeface="MV Boli" panose="02000500030200090000" charset="0"/>
                <a:ea typeface="楷体" panose="02010609060101010101" charset="-122"/>
              </a:rPr>
              <a:t>的信息</a:t>
            </a:r>
          </a:p>
          <a:p>
            <a:r>
              <a:rPr lang="zh-CN" altLang="en-US" sz="2200">
                <a:latin typeface="MV Boli" panose="02000500030200090000" charset="0"/>
                <a:ea typeface="楷体" panose="02010609060101010101" charset="-122"/>
              </a:rPr>
              <a:t>其左儿子记录区间</a:t>
            </a:r>
            <a:r>
              <a:rPr lang="en-US" altLang="zh-CN" sz="2200">
                <a:latin typeface="MV Boli" panose="02000500030200090000" charset="0"/>
                <a:ea typeface="楷体" panose="02010609060101010101" charset="-122"/>
              </a:rPr>
              <a:t>[a,(a+b)&gt;&gt;1]</a:t>
            </a:r>
            <a:r>
              <a:rPr lang="zh-CN" altLang="en-US" sz="2200">
                <a:latin typeface="MV Boli" panose="02000500030200090000" charset="0"/>
                <a:ea typeface="楷体" panose="02010609060101010101" charset="-122"/>
              </a:rPr>
              <a:t>的信息</a:t>
            </a:r>
          </a:p>
          <a:p>
            <a:r>
              <a:rPr lang="zh-CN" altLang="en-US" sz="2200">
                <a:latin typeface="MV Boli" panose="02000500030200090000" charset="0"/>
                <a:ea typeface="楷体" panose="02010609060101010101" charset="-122"/>
              </a:rPr>
              <a:t>其右儿子记录区间</a:t>
            </a:r>
            <a:r>
              <a:rPr lang="en-US" altLang="zh-CN" sz="2200">
                <a:latin typeface="MV Boli" panose="02000500030200090000" charset="0"/>
                <a:ea typeface="楷体" panose="02010609060101010101" charset="-122"/>
              </a:rPr>
              <a:t>[(a+b)&gt;&gt;1+1,b]</a:t>
            </a:r>
            <a:r>
              <a:rPr lang="zh-CN" altLang="en-US" sz="2200">
                <a:latin typeface="MV Boli" panose="02000500030200090000" charset="0"/>
                <a:ea typeface="楷体" panose="02010609060101010101" charset="-122"/>
              </a:rPr>
              <a:t>的信息</a:t>
            </a:r>
          </a:p>
          <a:p>
            <a:r>
              <a:rPr lang="zh-CN" altLang="en-US" sz="2200">
                <a:latin typeface="MV Boli" panose="02000500030200090000" charset="0"/>
                <a:ea typeface="楷体" panose="02010609060101010101" charset="-122"/>
              </a:rPr>
              <a:t>线段树结点数是</a:t>
            </a:r>
            <a:r>
              <a:rPr lang="en-US" altLang="zh-CN" sz="2200">
                <a:latin typeface="MV Boli" panose="02000500030200090000" charset="0"/>
                <a:ea typeface="楷体" panose="02010609060101010101" charset="-122"/>
              </a:rPr>
              <a:t>O(n)</a:t>
            </a:r>
            <a:r>
              <a:rPr lang="zh-CN" altLang="en-US" sz="2200">
                <a:latin typeface="MV Boli" panose="02000500030200090000" charset="0"/>
                <a:ea typeface="楷体" panose="02010609060101010101" charset="-122"/>
              </a:rPr>
              <a:t>级的</a:t>
            </a:r>
          </a:p>
          <a:p>
            <a:endParaRPr lang="zh-CN" altLang="en-US" sz="2200">
              <a:latin typeface="MV Boli" panose="02000500030200090000" charset="0"/>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III</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sym typeface="+mn-ea"/>
              </a:rPr>
              <a:t>对于van Emde Boas这种奇怪的数据结构</a:t>
            </a:r>
          </a:p>
          <a:p>
            <a:endParaRPr lang="zh-CN" altLang="en-US" sz="2200">
              <a:latin typeface="MV Boli" panose="02000500030200090000" charset="0"/>
              <a:ea typeface="楷体" panose="02010609060101010101" charset="-122"/>
              <a:sym typeface="+mn-ea"/>
            </a:endParaRPr>
          </a:p>
          <a:p>
            <a:endParaRPr lang="zh-CN" altLang="en-US" sz="2200">
              <a:latin typeface="MV Boli" panose="02000500030200090000" charset="0"/>
              <a:ea typeface="楷体" panose="02010609060101010101" charset="-122"/>
              <a:sym typeface="+mn-ea"/>
            </a:endParaRPr>
          </a:p>
          <a:p>
            <a:endParaRPr lang="zh-CN" altLang="en-US" sz="2200">
              <a:latin typeface="MV Boli" panose="02000500030200090000" charset="0"/>
              <a:ea typeface="楷体" panose="02010609060101010101" charset="-122"/>
              <a:sym typeface="+mn-ea"/>
            </a:endParaRPr>
          </a:p>
          <a:p>
            <a:endParaRPr lang="zh-CN" altLang="en-US" sz="2200">
              <a:latin typeface="MV Boli" panose="02000500030200090000" charset="0"/>
              <a:ea typeface="楷体" panose="02010609060101010101" charset="-122"/>
              <a:sym typeface="+mn-ea"/>
            </a:endParaRPr>
          </a:p>
          <a:p>
            <a:endParaRPr lang="zh-CN" altLang="en-US" sz="2200">
              <a:latin typeface="MV Boli" panose="02000500030200090000" charset="0"/>
              <a:ea typeface="楷体" panose="02010609060101010101" charset="-122"/>
              <a:sym typeface="+mn-ea"/>
            </a:endParaRPr>
          </a:p>
          <a:p>
            <a:r>
              <a:rPr lang="zh-CN" altLang="en-US" sz="2200">
                <a:latin typeface="MV Boli" panose="02000500030200090000" charset="0"/>
                <a:ea typeface="楷体" panose="02010609060101010101" charset="-122"/>
                <a:sym typeface="+mn-ea"/>
              </a:rPr>
              <a:t>我在网上只找到了这么一点信息</a:t>
            </a:r>
          </a:p>
          <a:p>
            <a:endParaRPr lang="zh-CN" altLang="en-US" sz="2200"/>
          </a:p>
        </p:txBody>
      </p:sp>
      <p:pic>
        <p:nvPicPr>
          <p:cNvPr id="4" name="图片 3"/>
          <p:cNvPicPr>
            <a:picLocks noChangeAspect="1"/>
          </p:cNvPicPr>
          <p:nvPr/>
        </p:nvPicPr>
        <p:blipFill>
          <a:blip r:embed="rId2"/>
          <a:stretch>
            <a:fillRect/>
          </a:stretch>
        </p:blipFill>
        <p:spPr>
          <a:xfrm>
            <a:off x="846455" y="1647190"/>
            <a:ext cx="6898640" cy="1139825"/>
          </a:xfrm>
          <a:prstGeom prst="rect">
            <a:avLst/>
          </a:prstGeom>
        </p:spPr>
      </p:pic>
      <p:pic>
        <p:nvPicPr>
          <p:cNvPr id="5" name="图片 4"/>
          <p:cNvPicPr>
            <a:picLocks noChangeAspect="1"/>
          </p:cNvPicPr>
          <p:nvPr/>
        </p:nvPicPr>
        <p:blipFill>
          <a:blip r:embed="rId3"/>
          <a:stretch>
            <a:fillRect/>
          </a:stretch>
        </p:blipFill>
        <p:spPr>
          <a:xfrm>
            <a:off x="1097915" y="3066415"/>
            <a:ext cx="6659245" cy="1068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amond(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IV</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4034: [HAOI2015]T2</a:t>
            </a:r>
          </a:p>
          <a:p>
            <a:r>
              <a:rPr lang="zh-CN" altLang="en-US" sz="2200">
                <a:latin typeface="MV Boli" panose="02000500030200090000" charset="0"/>
                <a:ea typeface="楷体" panose="02010609060101010101" charset="-122"/>
              </a:rPr>
              <a:t>有一棵点数为 N 的树，以点 1 为根，且树点有边权。然后有 M 个操作，分为三种：</a:t>
            </a:r>
          </a:p>
          <a:p>
            <a:r>
              <a:rPr lang="zh-CN" altLang="en-US" sz="2200">
                <a:latin typeface="MV Boli" panose="02000500030200090000" charset="0"/>
                <a:ea typeface="楷体" panose="02010609060101010101" charset="-122"/>
              </a:rPr>
              <a:t>操作 1 ：把某个节点 x 的点权增加 a 。</a:t>
            </a:r>
          </a:p>
          <a:p>
            <a:r>
              <a:rPr lang="zh-CN" altLang="en-US" sz="2200">
                <a:latin typeface="MV Boli" panose="02000500030200090000" charset="0"/>
                <a:ea typeface="楷体" panose="02010609060101010101" charset="-122"/>
              </a:rPr>
              <a:t>操作 2 ：把某个节点 x 为根的子树中所有点的点权都增加a 。</a:t>
            </a:r>
          </a:p>
          <a:p>
            <a:r>
              <a:rPr lang="zh-CN" altLang="en-US" sz="2200">
                <a:latin typeface="MV Boli" panose="02000500030200090000" charset="0"/>
                <a:ea typeface="楷体" panose="02010609060101010101" charset="-122"/>
              </a:rPr>
              <a:t>操作 3 ：询问某个节点 x 到根的路径中所有点的点权和。</a:t>
            </a:r>
          </a:p>
          <a:p>
            <a:r>
              <a:rPr lang="zh-CN" altLang="en-US" sz="2200">
                <a:latin typeface="MV Boli" panose="02000500030200090000" charset="0"/>
                <a:ea typeface="楷体" panose="02010609060101010101" charset="-122"/>
              </a:rPr>
              <a:t>对于 100% 的数据， N,M&lt;=100000 ，且所有输入数据的绝对值都不会超过 10^6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IV</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看到题面</a:t>
            </a:r>
          </a:p>
          <a:p>
            <a:r>
              <a:rPr lang="zh-CN" altLang="en-US" sz="2200">
                <a:latin typeface="MV Boli" panose="02000500030200090000" charset="0"/>
                <a:ea typeface="楷体" panose="02010609060101010101" charset="-122"/>
              </a:rPr>
              <a:t>树剖裸题</a:t>
            </a:r>
          </a:p>
          <a:p>
            <a:r>
              <a:rPr lang="zh-CN" altLang="en-US" sz="2200">
                <a:latin typeface="MV Boli" panose="02000500030200090000" charset="0"/>
                <a:ea typeface="楷体" panose="02010609060101010101" charset="-122"/>
              </a:rPr>
              <a:t>诶我们今天讲的是线段树。。好像出了一点偏差。。。</a:t>
            </a:r>
          </a:p>
          <a:p>
            <a:r>
              <a:rPr lang="zh-CN" altLang="en-US" sz="2200">
                <a:latin typeface="MV Boli" panose="02000500030200090000" charset="0"/>
                <a:ea typeface="楷体" panose="02010609060101010101" charset="-122"/>
              </a:rPr>
              <a:t>我们知道线段树可以维护序列</a:t>
            </a:r>
          </a:p>
          <a:p>
            <a:r>
              <a:rPr lang="zh-CN" altLang="en-US" sz="2200">
                <a:latin typeface="MV Boli" panose="02000500030200090000" charset="0"/>
                <a:ea typeface="楷体" panose="02010609060101010101" charset="-122"/>
              </a:rPr>
              <a:t>树上的题目除了树剖还有什么方法可以放到序列上吗</a:t>
            </a:r>
            <a:r>
              <a:rPr lang="en-US" altLang="zh-CN" sz="2200">
                <a:latin typeface="MV Boli" panose="02000500030200090000" charset="0"/>
                <a:ea typeface="楷体" panose="02010609060101010101" charset="-122"/>
              </a:rPr>
              <a:t>?</a:t>
            </a:r>
          </a:p>
          <a:p>
            <a:r>
              <a:rPr lang="zh-CN" altLang="en-US" sz="2200">
                <a:latin typeface="MV Boli" panose="02000500030200090000" charset="0"/>
                <a:ea typeface="楷体" panose="02010609060101010101" charset="-122"/>
              </a:rPr>
              <a:t>这里我们需要一个神奇的工具：</a:t>
            </a:r>
            <a:r>
              <a:rPr lang="en-US" altLang="zh-CN" sz="2200">
                <a:latin typeface="MV Boli" panose="02000500030200090000" charset="0"/>
                <a:ea typeface="楷体" panose="02010609060101010101" charset="-122"/>
              </a:rPr>
              <a:t>DFS</a:t>
            </a:r>
            <a:r>
              <a:rPr lang="zh-CN" altLang="en-US" sz="2200">
                <a:latin typeface="MV Boli" panose="02000500030200090000" charset="0"/>
                <a:ea typeface="楷体" panose="02010609060101010101" charset="-122"/>
              </a:rPr>
              <a:t>序</a:t>
            </a:r>
          </a:p>
          <a:p>
            <a:r>
              <a:rPr lang="en-US" altLang="zh-CN" sz="2200">
                <a:latin typeface="MV Boli" panose="02000500030200090000" charset="0"/>
                <a:ea typeface="楷体" panose="02010609060101010101" charset="-122"/>
              </a:rPr>
              <a:t>DFS</a:t>
            </a:r>
            <a:r>
              <a:rPr lang="zh-CN" altLang="en-US" sz="2200">
                <a:latin typeface="MV Boli" panose="02000500030200090000" charset="0"/>
                <a:ea typeface="楷体" panose="02010609060101010101" charset="-122"/>
              </a:rPr>
              <a:t>序就是在深度遍历整棵树时，点入栈出栈的序列</a:t>
            </a:r>
          </a:p>
          <a:p>
            <a:r>
              <a:rPr lang="zh-CN" altLang="en-US" sz="2200">
                <a:latin typeface="MV Boli" panose="02000500030200090000" charset="0"/>
                <a:ea typeface="楷体" panose="02010609060101010101" charset="-122"/>
              </a:rPr>
              <a:t>然后记录每一个点的入栈出栈时间戳，并对于求出的</a:t>
            </a:r>
            <a:r>
              <a:rPr lang="en-US" altLang="zh-CN" sz="2200">
                <a:latin typeface="MV Boli" panose="02000500030200090000" charset="0"/>
                <a:ea typeface="楷体" panose="02010609060101010101" charset="-122"/>
              </a:rPr>
              <a:t>DFS</a:t>
            </a:r>
            <a:r>
              <a:rPr lang="zh-CN" altLang="en-US" sz="2200">
                <a:latin typeface="MV Boli" panose="02000500030200090000" charset="0"/>
                <a:ea typeface="楷体" panose="02010609060101010101" charset="-122"/>
              </a:rPr>
              <a:t>序建树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IV</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对于单点修改：直接在线段树上相应的两个点上修改即可</a:t>
            </a:r>
          </a:p>
          <a:p>
            <a:r>
              <a:rPr lang="zh-CN" altLang="en-US" sz="2200">
                <a:latin typeface="MV Boli" panose="02000500030200090000" charset="0"/>
                <a:ea typeface="楷体" panose="02010609060101010101" charset="-122"/>
              </a:rPr>
              <a:t>对于子树修改：可以发现在</a:t>
            </a:r>
            <a:r>
              <a:rPr lang="en-US" altLang="zh-CN" sz="2200">
                <a:latin typeface="MV Boli" panose="02000500030200090000" charset="0"/>
                <a:ea typeface="楷体" panose="02010609060101010101" charset="-122"/>
              </a:rPr>
              <a:t>DFS</a:t>
            </a:r>
            <a:r>
              <a:rPr lang="zh-CN" altLang="en-US" sz="2200">
                <a:latin typeface="MV Boli" panose="02000500030200090000" charset="0"/>
                <a:ea typeface="楷体" panose="02010609060101010101" charset="-122"/>
              </a:rPr>
              <a:t>序中同一颗子树上的节点是连续的</a:t>
            </a:r>
          </a:p>
          <a:p>
            <a:r>
              <a:rPr lang="zh-CN" altLang="en-US" sz="2200">
                <a:latin typeface="MV Boli" panose="02000500030200090000" charset="0"/>
                <a:ea typeface="楷体" panose="02010609060101010101" charset="-122"/>
              </a:rPr>
              <a:t>找到子树的根，根节点入栈出栈中间的部分即为子树的部分</a:t>
            </a:r>
          </a:p>
          <a:p>
            <a:r>
              <a:rPr lang="zh-CN" altLang="en-US" sz="2200">
                <a:latin typeface="MV Boli" panose="02000500030200090000" charset="0"/>
                <a:ea typeface="楷体" panose="02010609060101010101" charset="-122"/>
              </a:rPr>
              <a:t>然后直接线段树区间修改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IV</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sym typeface="+mn-ea"/>
              </a:rPr>
              <a:t>然后链询问怎么办呢？链在线段树上并不连续啊。</a:t>
            </a:r>
            <a:endParaRPr lang="zh-CN" altLang="en-US" sz="2200">
              <a:latin typeface="MV Boli" panose="02000500030200090000" charset="0"/>
              <a:ea typeface="楷体" panose="02010609060101010101" charset="-122"/>
            </a:endParaRPr>
          </a:p>
          <a:p>
            <a:r>
              <a:rPr lang="zh-CN" altLang="en-US" sz="2200">
                <a:latin typeface="MV Boli" panose="02000500030200090000" charset="0"/>
                <a:ea typeface="楷体" panose="02010609060101010101" charset="-122"/>
                <a:sym typeface="+mn-ea"/>
              </a:rPr>
              <a:t>可以发现链在</a:t>
            </a:r>
            <a:r>
              <a:rPr lang="en-US" altLang="zh-CN" sz="2200">
                <a:latin typeface="MV Boli" panose="02000500030200090000" charset="0"/>
                <a:ea typeface="楷体" panose="02010609060101010101" charset="-122"/>
                <a:sym typeface="+mn-ea"/>
              </a:rPr>
              <a:t>DFS</a:t>
            </a:r>
            <a:r>
              <a:rPr lang="zh-CN" altLang="en-US" sz="2200">
                <a:latin typeface="MV Boli" panose="02000500030200090000" charset="0"/>
                <a:ea typeface="楷体" panose="02010609060101010101" charset="-122"/>
                <a:sym typeface="+mn-ea"/>
              </a:rPr>
              <a:t>序上的分布，要么是连续的，要么中间跳过了一颗子树</a:t>
            </a:r>
          </a:p>
          <a:p>
            <a:r>
              <a:rPr lang="zh-CN" altLang="en-US" sz="2200">
                <a:latin typeface="MV Boli" panose="02000500030200090000" charset="0"/>
                <a:ea typeface="楷体" panose="02010609060101010101" charset="-122"/>
              </a:rPr>
              <a:t>我们考虑如何消除子树带来的影响</a:t>
            </a:r>
          </a:p>
          <a:p>
            <a:r>
              <a:rPr lang="zh-CN" altLang="en-US" sz="2200">
                <a:latin typeface="MV Boli" panose="02000500030200090000" charset="0"/>
                <a:ea typeface="楷体" panose="02010609060101010101" charset="-122"/>
                <a:sym typeface="+mn-ea"/>
              </a:rPr>
              <a:t>这个时候我们记录入栈出栈两个时间戳的作用就体现出来了</a:t>
            </a:r>
          </a:p>
          <a:p>
            <a:r>
              <a:rPr lang="zh-CN" altLang="en-US" sz="2200">
                <a:latin typeface="MV Boli" panose="02000500030200090000" charset="0"/>
                <a:ea typeface="楷体" panose="02010609060101010101" charset="-122"/>
              </a:rPr>
              <a:t>对于入栈的时间戳上记录一个正的权值，在出栈的时间戳上记录一个负的权值</a:t>
            </a:r>
          </a:p>
          <a:p>
            <a:r>
              <a:rPr lang="zh-CN" altLang="en-US" sz="2200">
                <a:latin typeface="MV Boli" panose="02000500030200090000" charset="0"/>
                <a:ea typeface="楷体" panose="02010609060101010101" charset="-122"/>
              </a:rPr>
              <a:t>这样如果一个点的两个时间戳都被访问到，影响就可以消除</a:t>
            </a:r>
          </a:p>
          <a:p>
            <a:r>
              <a:rPr lang="zh-CN" altLang="en-US" sz="2200">
                <a:latin typeface="MV Boli" panose="02000500030200090000" charset="0"/>
                <a:ea typeface="楷体" panose="02010609060101010101" charset="-122"/>
              </a:rPr>
              <a:t>然后对于链的询问就可以转化为区间询问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V</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3211: 花神游历各国</a:t>
            </a: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r>
              <a:rPr lang="zh-CN" altLang="en-US" sz="2200">
                <a:latin typeface="MV Boli" panose="02000500030200090000" charset="0"/>
                <a:ea typeface="楷体" panose="02010609060101010101" charset="-122"/>
              </a:rPr>
              <a:t>对于100%的数据， n ≤ 100000，m≤200000 ,data[i]非负且小于10^9</a:t>
            </a:r>
          </a:p>
        </p:txBody>
      </p:sp>
      <p:pic>
        <p:nvPicPr>
          <p:cNvPr id="4" name="图片 3"/>
          <p:cNvPicPr>
            <a:picLocks noChangeAspect="1"/>
          </p:cNvPicPr>
          <p:nvPr/>
        </p:nvPicPr>
        <p:blipFill>
          <a:blip r:embed="rId2"/>
          <a:stretch>
            <a:fillRect/>
          </a:stretch>
        </p:blipFill>
        <p:spPr>
          <a:xfrm>
            <a:off x="541020" y="1472565"/>
            <a:ext cx="8244840" cy="3069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diamond(in)">
                                      <p:cBhvr>
                                        <p:cTn id="1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V</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一眼看题没有思路</a:t>
            </a:r>
          </a:p>
          <a:p>
            <a:r>
              <a:rPr lang="zh-CN" altLang="en-US" sz="2200">
                <a:latin typeface="MV Boli" panose="02000500030200090000" charset="0"/>
                <a:ea typeface="楷体" panose="02010609060101010101" charset="-122"/>
              </a:rPr>
              <a:t>但是我们考虑一个</a:t>
            </a:r>
            <a:r>
              <a:rPr lang="en-US" altLang="zh-CN" sz="2200">
                <a:latin typeface="MV Boli" panose="02000500030200090000" charset="0"/>
                <a:ea typeface="楷体" panose="02010609060101010101" charset="-122"/>
              </a:rPr>
              <a:t>1e9</a:t>
            </a:r>
            <a:r>
              <a:rPr lang="zh-CN" altLang="en-US" sz="2200">
                <a:latin typeface="MV Boli" panose="02000500030200090000" charset="0"/>
                <a:ea typeface="楷体" panose="02010609060101010101" charset="-122"/>
              </a:rPr>
              <a:t>范围内的数</a:t>
            </a:r>
          </a:p>
          <a:p>
            <a:r>
              <a:rPr lang="zh-CN" altLang="en-US" sz="2200">
                <a:latin typeface="MV Boli" panose="02000500030200090000" charset="0"/>
                <a:ea typeface="楷体" panose="02010609060101010101" charset="-122"/>
              </a:rPr>
              <a:t>最多进行</a:t>
            </a:r>
            <a:r>
              <a:rPr lang="en-US" altLang="zh-CN" sz="2200">
                <a:latin typeface="MV Boli" panose="02000500030200090000" charset="0"/>
                <a:ea typeface="楷体" panose="02010609060101010101" charset="-122"/>
              </a:rPr>
              <a:t>log</a:t>
            </a:r>
            <a:r>
              <a:rPr lang="zh-CN" altLang="en-US" sz="2200">
                <a:latin typeface="MV Boli" panose="02000500030200090000" charset="0"/>
                <a:ea typeface="楷体" panose="02010609060101010101" charset="-122"/>
              </a:rPr>
              <a:t>次开根操作就会变成</a:t>
            </a:r>
            <a:r>
              <a:rPr lang="en-US" altLang="zh-CN" sz="2200">
                <a:latin typeface="MV Boli" panose="02000500030200090000" charset="0"/>
                <a:ea typeface="楷体" panose="02010609060101010101" charset="-122"/>
              </a:rPr>
              <a:t>1</a:t>
            </a:r>
          </a:p>
          <a:p>
            <a:r>
              <a:rPr lang="zh-CN" altLang="en-US" sz="2200">
                <a:latin typeface="MV Boli" panose="02000500030200090000" charset="0"/>
                <a:ea typeface="楷体" panose="02010609060101010101" charset="-122"/>
              </a:rPr>
              <a:t>对</a:t>
            </a:r>
            <a:r>
              <a:rPr lang="en-US" altLang="zh-CN" sz="2200">
                <a:latin typeface="MV Boli" panose="02000500030200090000" charset="0"/>
                <a:ea typeface="楷体" panose="02010609060101010101" charset="-122"/>
              </a:rPr>
              <a:t>1</a:t>
            </a:r>
            <a:r>
              <a:rPr lang="zh-CN" altLang="en-US" sz="2200">
                <a:latin typeface="MV Boli" panose="02000500030200090000" charset="0"/>
                <a:ea typeface="楷体" panose="02010609060101010101" charset="-122"/>
              </a:rPr>
              <a:t>的操作是无意义的</a:t>
            </a:r>
          </a:p>
          <a:p>
            <a:r>
              <a:rPr lang="zh-CN" altLang="en-US" sz="2200">
                <a:latin typeface="MV Boli" panose="02000500030200090000" charset="0"/>
                <a:ea typeface="楷体" panose="02010609060101010101" charset="-122"/>
              </a:rPr>
              <a:t>于是对于一段区间中大于</a:t>
            </a:r>
            <a:r>
              <a:rPr lang="en-US" altLang="zh-CN" sz="2200">
                <a:latin typeface="MV Boli" panose="02000500030200090000" charset="0"/>
                <a:ea typeface="楷体" panose="02010609060101010101" charset="-122"/>
              </a:rPr>
              <a:t>1</a:t>
            </a:r>
            <a:r>
              <a:rPr lang="zh-CN" altLang="en-US" sz="2200">
                <a:latin typeface="MV Boli" panose="02000500030200090000" charset="0"/>
                <a:ea typeface="楷体" panose="02010609060101010101" charset="-122"/>
              </a:rPr>
              <a:t>的数暴力开根，为</a:t>
            </a:r>
            <a:r>
              <a:rPr lang="en-US" altLang="zh-CN" sz="2200">
                <a:latin typeface="MV Boli" panose="02000500030200090000" charset="0"/>
                <a:ea typeface="楷体" panose="02010609060101010101" charset="-122"/>
              </a:rPr>
              <a:t>1</a:t>
            </a:r>
            <a:r>
              <a:rPr lang="zh-CN" altLang="en-US" sz="2200">
                <a:latin typeface="MV Boli" panose="02000500030200090000" charset="0"/>
                <a:ea typeface="楷体" panose="02010609060101010101" charset="-122"/>
              </a:rPr>
              <a:t>的数就不进行操作，然后线段树或者树状数组区间求和</a:t>
            </a:r>
          </a:p>
          <a:p>
            <a:r>
              <a:rPr lang="zh-CN" altLang="en-US" sz="2200">
                <a:latin typeface="MV Boli" panose="02000500030200090000" charset="0"/>
                <a:ea typeface="楷体" panose="02010609060101010101" charset="-122"/>
              </a:rPr>
              <a:t>对于上述算法的优化：为了快速寻找下一个不为</a:t>
            </a:r>
            <a:r>
              <a:rPr lang="en-US" altLang="zh-CN" sz="2200">
                <a:latin typeface="MV Boli" panose="02000500030200090000" charset="0"/>
                <a:ea typeface="楷体" panose="02010609060101010101" charset="-122"/>
              </a:rPr>
              <a:t>1</a:t>
            </a:r>
            <a:r>
              <a:rPr lang="zh-CN" altLang="en-US" sz="2200">
                <a:latin typeface="MV Boli" panose="02000500030200090000" charset="0"/>
                <a:ea typeface="楷体" panose="02010609060101010101" charset="-122"/>
              </a:rPr>
              <a:t>的位置可以使用并查集</a:t>
            </a:r>
          </a:p>
          <a:p>
            <a:r>
              <a:rPr lang="zh-CN" altLang="en-US" sz="2200">
                <a:latin typeface="MV Boli" panose="02000500030200090000" charset="0"/>
                <a:ea typeface="楷体" panose="02010609060101010101" charset="-122"/>
              </a:rPr>
              <a:t>还有其他的相似的题目比如区间对一个数取</a:t>
            </a:r>
            <a:r>
              <a:rPr lang="en-US" altLang="zh-CN" sz="2200">
                <a:latin typeface="MV Boli" panose="02000500030200090000" charset="0"/>
                <a:ea typeface="楷体" panose="02010609060101010101" charset="-122"/>
              </a:rPr>
              <a:t>GCD</a:t>
            </a:r>
            <a:r>
              <a:rPr lang="zh-CN" altLang="en-US" sz="2200">
                <a:latin typeface="MV Boli" panose="02000500030200090000" charset="0"/>
                <a:ea typeface="楷体" panose="02010609060101010101" charset="-122"/>
              </a:rPr>
              <a:t>，或</a:t>
            </a:r>
            <a:r>
              <a:rPr lang="en-US" altLang="zh-CN" sz="2200">
                <a:latin typeface="MV Boli" panose="02000500030200090000" charset="0"/>
                <a:ea typeface="楷体" panose="02010609060101010101" charset="-122"/>
              </a:rPr>
              <a:t>x=φ(x)</a:t>
            </a:r>
          </a:p>
          <a:p>
            <a:r>
              <a:rPr lang="zh-CN" altLang="en-US" sz="2200">
                <a:latin typeface="MV Boli" panose="02000500030200090000" charset="0"/>
                <a:ea typeface="楷体" panose="02010609060101010101" charset="-122"/>
              </a:rPr>
              <a:t>都可以用相似的做法做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VI</a:t>
            </a:r>
          </a:p>
        </p:txBody>
      </p:sp>
      <p:sp>
        <p:nvSpPr>
          <p:cNvPr id="3" name="内容占位符 2"/>
          <p:cNvSpPr>
            <a:spLocks noGrp="1"/>
          </p:cNvSpPr>
          <p:nvPr>
            <p:ph idx="1"/>
          </p:nvPr>
        </p:nvSpPr>
        <p:spPr/>
        <p:txBody>
          <a:bodyPr/>
          <a:lstStyle/>
          <a:p>
            <a:r>
              <a:rPr lang="en-US" altLang="zh-CN" sz="2200">
                <a:latin typeface="MV Boli" panose="02000500030200090000" charset="0"/>
                <a:ea typeface="楷体" panose="02010609060101010101" charset="-122"/>
              </a:rPr>
              <a:t>codevs 3044 矩形面积求并</a:t>
            </a:r>
          </a:p>
          <a:p>
            <a:r>
              <a:rPr lang="en-US" altLang="zh-CN" sz="2200">
                <a:latin typeface="MV Boli" panose="02000500030200090000" charset="0"/>
                <a:ea typeface="楷体" panose="02010609060101010101" charset="-122"/>
              </a:rPr>
              <a:t>输入n个矩形，求他们总共占地面积（也就是求一下面积的并）</a:t>
            </a:r>
          </a:p>
          <a:p>
            <a:endParaRPr lang="en-US" altLang="zh-CN" sz="2200">
              <a:latin typeface="MV Boli" panose="02000500030200090000" charset="0"/>
              <a:ea typeface="楷体" panose="02010609060101010101" charset="-122"/>
            </a:endParaRPr>
          </a:p>
          <a:p>
            <a:r>
              <a:rPr lang="en-US" altLang="zh-CN" sz="2200">
                <a:latin typeface="MV Boli" panose="02000500030200090000" charset="0"/>
                <a:ea typeface="楷体" panose="02010609060101010101" charset="-122"/>
              </a:rPr>
              <a:t>可能有多组数据，读到n=0为止(不超过15组)</a:t>
            </a:r>
          </a:p>
          <a:p>
            <a:r>
              <a:rPr lang="en-US" altLang="zh-CN" sz="2200">
                <a:latin typeface="MV Boli" panose="02000500030200090000" charset="0"/>
                <a:ea typeface="楷体" panose="02010609060101010101" charset="-122"/>
              </a:rPr>
              <a:t>每组数据第一行一个数n，表示矩形个数(n&lt;=100)</a:t>
            </a:r>
          </a:p>
          <a:p>
            <a:r>
              <a:rPr lang="en-US" altLang="zh-CN" sz="2200">
                <a:latin typeface="MV Boli" panose="02000500030200090000" charset="0"/>
                <a:ea typeface="楷体" panose="02010609060101010101" charset="-122"/>
              </a:rPr>
              <a:t>接下来n行每行4个实数x1,y1,x2,y1(0 &lt;= x1 &lt; x2 &lt;= 100000;0 &lt;= y1 &lt; y2 &lt;= 100000)，表示矩形的左下角坐标和右上角坐标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amond(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VI</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这道题是一个很经典的算法：扫描线加线段树</a:t>
            </a:r>
          </a:p>
          <a:p>
            <a:r>
              <a:rPr lang="zh-CN" altLang="en-US" sz="2200">
                <a:latin typeface="MV Boli" panose="02000500030200090000" charset="0"/>
                <a:ea typeface="楷体" panose="02010609060101010101" charset="-122"/>
              </a:rPr>
              <a:t>扫描线感性认识就是用一条虚拟的线扫过所有的矩形</a:t>
            </a: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r>
              <a:rPr lang="zh-CN" altLang="en-US" sz="2200">
                <a:latin typeface="MV Boli" panose="02000500030200090000" charset="0"/>
                <a:ea typeface="楷体" panose="02010609060101010101" charset="-122"/>
              </a:rPr>
              <a:t>以上面这幅图为例，用水平方向的扫描线</a:t>
            </a:r>
          </a:p>
          <a:p>
            <a:endParaRPr lang="zh-CN" altLang="en-US" sz="2200">
              <a:latin typeface="MV Boli" panose="02000500030200090000" charset="0"/>
              <a:ea typeface="楷体" panose="02010609060101010101" charset="-122"/>
            </a:endParaRPr>
          </a:p>
        </p:txBody>
      </p:sp>
      <p:pic>
        <p:nvPicPr>
          <p:cNvPr id="4" name="图片 3"/>
          <p:cNvPicPr>
            <a:picLocks noChangeAspect="1"/>
          </p:cNvPicPr>
          <p:nvPr/>
        </p:nvPicPr>
        <p:blipFill>
          <a:blip r:embed="rId2"/>
          <a:stretch>
            <a:fillRect/>
          </a:stretch>
        </p:blipFill>
        <p:spPr>
          <a:xfrm>
            <a:off x="842010" y="2082800"/>
            <a:ext cx="5180965" cy="3304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diamond(in)">
                                      <p:cBhvr>
                                        <p:cTn id="2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VI</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因为是水平方向的扫描线，所以垂直于</a:t>
            </a:r>
            <a:r>
              <a:rPr lang="en-US" altLang="zh-CN" sz="2200">
                <a:latin typeface="MV Boli" panose="02000500030200090000" charset="0"/>
                <a:ea typeface="楷体" panose="02010609060101010101" charset="-122"/>
              </a:rPr>
              <a:t>x</a:t>
            </a:r>
            <a:r>
              <a:rPr lang="zh-CN" altLang="en-US" sz="2200">
                <a:latin typeface="MV Boli" panose="02000500030200090000" charset="0"/>
                <a:ea typeface="楷体" panose="02010609060101010101" charset="-122"/>
              </a:rPr>
              <a:t>轴的线段是没有用处的，可以去掉，只要考虑平行于</a:t>
            </a:r>
            <a:r>
              <a:rPr lang="en-US" altLang="zh-CN" sz="2200">
                <a:latin typeface="MV Boli" panose="02000500030200090000" charset="0"/>
                <a:ea typeface="楷体" panose="02010609060101010101" charset="-122"/>
              </a:rPr>
              <a:t>x</a:t>
            </a:r>
            <a:r>
              <a:rPr lang="zh-CN" altLang="en-US" sz="2200">
                <a:latin typeface="MV Boli" panose="02000500030200090000" charset="0"/>
                <a:ea typeface="楷体" panose="02010609060101010101" charset="-122"/>
              </a:rPr>
              <a:t>轴的线段。</a:t>
            </a: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r>
              <a:rPr lang="zh-CN" altLang="en-US" sz="2200">
                <a:latin typeface="MV Boli" panose="02000500030200090000" charset="0"/>
                <a:ea typeface="楷体" panose="02010609060101010101" charset="-122"/>
              </a:rPr>
              <a:t>然后我们对于每一条边记录一下是矩形的下边界还是矩形的上边界，分别附一个</a:t>
            </a:r>
            <a:r>
              <a:rPr lang="en-US" altLang="zh-CN" sz="2200">
                <a:latin typeface="MV Boli" panose="02000500030200090000" charset="0"/>
                <a:ea typeface="楷体" panose="02010609060101010101" charset="-122"/>
              </a:rPr>
              <a:t>1</a:t>
            </a:r>
            <a:r>
              <a:rPr lang="zh-CN" altLang="en-US" sz="2200">
                <a:latin typeface="MV Boli" panose="02000500030200090000" charset="0"/>
                <a:ea typeface="楷体" panose="02010609060101010101" charset="-122"/>
              </a:rPr>
              <a:t>或</a:t>
            </a:r>
            <a:r>
              <a:rPr lang="en-US" altLang="zh-CN" sz="2200">
                <a:latin typeface="MV Boli" panose="02000500030200090000" charset="0"/>
                <a:ea typeface="楷体" panose="02010609060101010101" charset="-122"/>
              </a:rPr>
              <a:t>-1</a:t>
            </a:r>
            <a:r>
              <a:rPr lang="zh-CN" altLang="en-US" sz="2200">
                <a:latin typeface="MV Boli" panose="02000500030200090000" charset="0"/>
                <a:ea typeface="楷体" panose="02010609060101010101" charset="-122"/>
              </a:rPr>
              <a:t>的</a:t>
            </a:r>
            <a:r>
              <a:rPr lang="en-US" altLang="zh-CN" sz="2200">
                <a:latin typeface="MV Boli" panose="02000500030200090000" charset="0"/>
                <a:ea typeface="楷体" panose="02010609060101010101" charset="-122"/>
              </a:rPr>
              <a:t>flag</a:t>
            </a:r>
          </a:p>
        </p:txBody>
      </p:sp>
      <p:pic>
        <p:nvPicPr>
          <p:cNvPr id="4" name="图片 3"/>
          <p:cNvPicPr>
            <a:picLocks noChangeAspect="1"/>
          </p:cNvPicPr>
          <p:nvPr/>
        </p:nvPicPr>
        <p:blipFill>
          <a:blip r:embed="rId2"/>
          <a:stretch>
            <a:fillRect/>
          </a:stretch>
        </p:blipFill>
        <p:spPr>
          <a:xfrm>
            <a:off x="843280" y="1878330"/>
            <a:ext cx="4885690" cy="3295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diamond(in)">
                                      <p:cBhvr>
                                        <p:cTn id="1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举</a:t>
            </a:r>
            <a:r>
              <a:rPr lang="zh-CN" altLang="en-US" smtClean="0"/>
              <a:t>个例子</a:t>
            </a:r>
            <a:endParaRPr lang="zh-CN" altLang="en-US"/>
          </a:p>
        </p:txBody>
      </p:sp>
      <p:sp>
        <p:nvSpPr>
          <p:cNvPr id="3" name="内容占位符 2"/>
          <p:cNvSpPr>
            <a:spLocks noGrp="1"/>
          </p:cNvSpPr>
          <p:nvPr>
            <p:ph idx="1"/>
          </p:nvPr>
        </p:nvSpPr>
        <p:spPr/>
        <p:txBody>
          <a:bodyPr>
            <a:normAutofit lnSpcReduction="10000"/>
          </a:bodyPr>
          <a:lstStyle/>
          <a:p>
            <a:r>
              <a:rPr lang="zh-CN" altLang="en-US" sz="2200">
                <a:latin typeface="MV Boli" panose="02000500030200090000" charset="0"/>
                <a:ea typeface="楷体" panose="02010609060101010101" charset="-122"/>
              </a:rPr>
              <a:t>对于一个长度为</a:t>
            </a:r>
            <a:r>
              <a:rPr lang="en-US" altLang="zh-CN" sz="2200">
                <a:latin typeface="MV Boli" panose="02000500030200090000" charset="0"/>
                <a:ea typeface="楷体" panose="02010609060101010101" charset="-122"/>
              </a:rPr>
              <a:t>9</a:t>
            </a:r>
            <a:r>
              <a:rPr lang="zh-CN" altLang="en-US" sz="2200">
                <a:latin typeface="MV Boli" panose="02000500030200090000" charset="0"/>
                <a:ea typeface="楷体" panose="02010609060101010101" charset="-122"/>
              </a:rPr>
              <a:t>的区间的线段树建树</a:t>
            </a:r>
          </a:p>
          <a:p>
            <a:r>
              <a:rPr lang="zh-CN" altLang="en-US" sz="2200">
                <a:latin typeface="MV Boli" panose="02000500030200090000" charset="0"/>
                <a:ea typeface="楷体" panose="02010609060101010101" charset="-122"/>
              </a:rPr>
              <a:t>然后提取</a:t>
            </a:r>
            <a:r>
              <a:rPr lang="en-US" altLang="en-US" sz="2200">
                <a:latin typeface="MV Boli" panose="02000500030200090000" charset="0"/>
                <a:ea typeface="楷体" panose="02010609060101010101" charset="-122"/>
              </a:rPr>
              <a:t>[2,8]</a:t>
            </a:r>
            <a:r>
              <a:rPr lang="zh-CN" altLang="en-US" sz="2200">
                <a:latin typeface="MV Boli" panose="02000500030200090000" charset="0"/>
                <a:ea typeface="楷体" panose="02010609060101010101" charset="-122"/>
              </a:rPr>
              <a:t>的区间</a:t>
            </a: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r>
              <a:rPr lang="zh-CN" altLang="en-US" sz="1200">
                <a:latin typeface="MV Boli" panose="02000500030200090000" charset="0"/>
                <a:ea typeface="楷体" panose="02010609060101010101" charset="-122"/>
              </a:rPr>
              <a:t>原谅我比较懒直接偷的图</a:t>
            </a:r>
          </a:p>
          <a:p>
            <a:endParaRPr lang="zh-CN" altLang="en-US" sz="2200">
              <a:latin typeface="MV Boli" panose="02000500030200090000" charset="0"/>
              <a:ea typeface="楷体" panose="02010609060101010101" charset="-122"/>
            </a:endParaRPr>
          </a:p>
        </p:txBody>
      </p:sp>
      <p:pic>
        <p:nvPicPr>
          <p:cNvPr id="4" name="图片 3"/>
          <p:cNvPicPr>
            <a:picLocks noChangeAspect="1"/>
          </p:cNvPicPr>
          <p:nvPr/>
        </p:nvPicPr>
        <p:blipFill>
          <a:blip r:embed="rId2"/>
          <a:stretch>
            <a:fillRect/>
          </a:stretch>
        </p:blipFill>
        <p:spPr>
          <a:xfrm>
            <a:off x="793115" y="2239010"/>
            <a:ext cx="3075940" cy="3409950"/>
          </a:xfrm>
          <a:prstGeom prst="rect">
            <a:avLst/>
          </a:prstGeom>
        </p:spPr>
      </p:pic>
      <p:pic>
        <p:nvPicPr>
          <p:cNvPr id="5" name="图片 4"/>
          <p:cNvPicPr>
            <a:picLocks noChangeAspect="1"/>
          </p:cNvPicPr>
          <p:nvPr/>
        </p:nvPicPr>
        <p:blipFill>
          <a:blip r:embed="rId3"/>
          <a:stretch>
            <a:fillRect/>
          </a:stretch>
        </p:blipFill>
        <p:spPr>
          <a:xfrm>
            <a:off x="3976370" y="2268220"/>
            <a:ext cx="4571365" cy="36188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amond(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amond(in)">
                                      <p:cBhvr>
                                        <p:cTn id="2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VI</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然后用一条水平的直线从下往上扫描</a:t>
            </a:r>
          </a:p>
          <a:p>
            <a:r>
              <a:rPr lang="zh-CN" altLang="en-US" sz="2200">
                <a:latin typeface="MV Boli" panose="02000500030200090000" charset="0"/>
                <a:ea typeface="楷体" panose="02010609060101010101" charset="-122"/>
              </a:rPr>
              <a:t>用线段树维护水平方向上被覆盖的长度</a:t>
            </a:r>
          </a:p>
          <a:p>
            <a:r>
              <a:rPr lang="zh-CN" altLang="en-US" sz="2200">
                <a:latin typeface="MV Boli" panose="02000500030200090000" charset="0"/>
                <a:ea typeface="楷体" panose="02010609060101010101" charset="-122"/>
              </a:rPr>
              <a:t>遇到一条矩形的下边界就将它加入线段树，遇到矩形上边界就将它从线段树中移除。</a:t>
            </a:r>
          </a:p>
        </p:txBody>
      </p:sp>
      <p:pic>
        <p:nvPicPr>
          <p:cNvPr id="4" name="图片 3"/>
          <p:cNvPicPr>
            <a:picLocks noChangeAspect="1"/>
          </p:cNvPicPr>
          <p:nvPr/>
        </p:nvPicPr>
        <p:blipFill>
          <a:blip r:embed="rId2"/>
          <a:stretch>
            <a:fillRect/>
          </a:stretch>
        </p:blipFill>
        <p:spPr>
          <a:xfrm>
            <a:off x="812165" y="2970530"/>
            <a:ext cx="4799965" cy="3218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amond(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VI</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然后每扫描到一条线段的时候计算一下两条线段之间被覆盖的面积，就是两条线段纵坐标的差乘以线段树维护的水平方向覆盖面积。</a:t>
            </a:r>
          </a:p>
          <a:p>
            <a:endParaRPr lang="zh-CN" altLang="en-US" sz="2200">
              <a:latin typeface="MV Boli" panose="02000500030200090000" charset="0"/>
              <a:ea typeface="楷体" panose="02010609060101010101" charset="-122"/>
            </a:endParaRPr>
          </a:p>
        </p:txBody>
      </p:sp>
      <p:pic>
        <p:nvPicPr>
          <p:cNvPr id="4" name="图片 3"/>
          <p:cNvPicPr>
            <a:picLocks noChangeAspect="1"/>
          </p:cNvPicPr>
          <p:nvPr/>
        </p:nvPicPr>
        <p:blipFill>
          <a:blip r:embed="rId2"/>
          <a:stretch>
            <a:fillRect/>
          </a:stretch>
        </p:blipFill>
        <p:spPr>
          <a:xfrm>
            <a:off x="711835" y="2269490"/>
            <a:ext cx="4952365" cy="3199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VI</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扫描完所有的线段后就得到答案了</a:t>
            </a:r>
          </a:p>
          <a:p>
            <a:endParaRPr lang="zh-CN" altLang="en-US" sz="2200">
              <a:latin typeface="MV Boli" panose="02000500030200090000" charset="0"/>
              <a:ea typeface="楷体" panose="02010609060101010101" charset="-122"/>
            </a:endParaRPr>
          </a:p>
        </p:txBody>
      </p:sp>
      <p:pic>
        <p:nvPicPr>
          <p:cNvPr id="5" name="图片 4"/>
          <p:cNvPicPr>
            <a:picLocks noChangeAspect="1"/>
          </p:cNvPicPr>
          <p:nvPr/>
        </p:nvPicPr>
        <p:blipFill>
          <a:blip r:embed="rId2"/>
          <a:stretch>
            <a:fillRect/>
          </a:stretch>
        </p:blipFill>
        <p:spPr>
          <a:xfrm>
            <a:off x="840740" y="1513205"/>
            <a:ext cx="4914265" cy="3342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 VI</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接下来就还剩下一些细节的问题了</a:t>
            </a:r>
          </a:p>
          <a:p>
            <a:r>
              <a:rPr lang="zh-CN" altLang="en-US" sz="2200">
                <a:latin typeface="MV Boli" panose="02000500030200090000" charset="0"/>
                <a:ea typeface="楷体" panose="02010609060101010101" charset="-122"/>
              </a:rPr>
              <a:t>因为题目中的横坐标是实数，所以还要先离散</a:t>
            </a:r>
          </a:p>
          <a:p>
            <a:r>
              <a:rPr lang="zh-CN" altLang="en-US" sz="2200">
                <a:latin typeface="MV Boli" panose="02000500030200090000" charset="0"/>
                <a:ea typeface="楷体" panose="02010609060101010101" charset="-122"/>
              </a:rPr>
              <a:t>离散的是所有的点，那线段的长度怎么在线段树中计算呢？</a:t>
            </a:r>
          </a:p>
          <a:p>
            <a:r>
              <a:rPr lang="zh-CN" altLang="en-US" sz="2200">
                <a:latin typeface="MV Boli" panose="02000500030200090000" charset="0"/>
                <a:ea typeface="楷体" panose="02010609060101010101" charset="-122"/>
              </a:rPr>
              <a:t>所以线段树的叶子节点储存的应该是与下一个叶子节点的距离</a:t>
            </a:r>
          </a:p>
          <a:p>
            <a:endParaRPr lang="zh-CN" altLang="en-US" sz="2200">
              <a:latin typeface="MV Boli" panose="02000500030200090000" charset="0"/>
              <a:ea typeface="楷体" panose="02010609060101010101" charset="-122"/>
            </a:endParaRPr>
          </a:p>
          <a:p>
            <a:r>
              <a:rPr lang="zh-CN" altLang="en-US" sz="2200">
                <a:latin typeface="MV Boli" panose="02000500030200090000" charset="0"/>
                <a:ea typeface="楷体" panose="02010609060101010101" charset="-122"/>
              </a:rPr>
              <a:t>听上去很复杂其实代码还是很好写的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Continue</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好我们进入下一个部分 树状数组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树状数组</a:t>
            </a:r>
          </a:p>
        </p:txBody>
      </p:sp>
      <p:sp>
        <p:nvSpPr>
          <p:cNvPr id="5" name="内容占位符 4"/>
          <p:cNvSpPr>
            <a:spLocks noGrp="1"/>
          </p:cNvSpPr>
          <p:nvPr>
            <p:ph idx="1"/>
          </p:nvPr>
        </p:nvSpPr>
        <p:spPr/>
        <p:txBody>
          <a:bodyPr>
            <a:normAutofit lnSpcReduction="10000"/>
          </a:bodyPr>
          <a:lstStyle/>
          <a:p>
            <a:r>
              <a:rPr lang="zh-CN" altLang="en-US" sz="2200">
                <a:latin typeface="MV Boli" panose="02000500030200090000" charset="0"/>
                <a:ea typeface="楷体" panose="02010609060101010101" charset="-122"/>
              </a:rPr>
              <a:t>说到树状数组肯定要有这张图</a:t>
            </a: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r>
              <a:rPr lang="zh-CN" altLang="en-US" sz="2200">
                <a:latin typeface="MV Boli" panose="02000500030200090000" charset="0"/>
                <a:ea typeface="楷体" panose="02010609060101010101" charset="-122"/>
              </a:rPr>
              <a:t>最经典的长度为</a:t>
            </a:r>
            <a:r>
              <a:rPr lang="en-US" altLang="zh-CN" sz="2200">
                <a:latin typeface="MV Boli" panose="02000500030200090000" charset="0"/>
                <a:ea typeface="楷体" panose="02010609060101010101" charset="-122"/>
              </a:rPr>
              <a:t>8</a:t>
            </a:r>
            <a:r>
              <a:rPr lang="zh-CN" altLang="en-US" sz="2200">
                <a:latin typeface="MV Boli" panose="02000500030200090000" charset="0"/>
                <a:ea typeface="楷体" panose="02010609060101010101" charset="-122"/>
              </a:rPr>
              <a:t>的树状数组，频繁出现在各种</a:t>
            </a:r>
            <a:r>
              <a:rPr lang="en-US" altLang="zh-CN" sz="2200">
                <a:latin typeface="MV Boli" panose="02000500030200090000" charset="0"/>
                <a:ea typeface="楷体" panose="02010609060101010101" charset="-122"/>
              </a:rPr>
              <a:t>blog</a:t>
            </a:r>
            <a:r>
              <a:rPr lang="zh-CN" altLang="en-US" sz="2200">
                <a:latin typeface="MV Boli" panose="02000500030200090000" charset="0"/>
                <a:ea typeface="楷体" panose="02010609060101010101" charset="-122"/>
              </a:rPr>
              <a:t>中</a:t>
            </a:r>
          </a:p>
        </p:txBody>
      </p:sp>
      <p:pic>
        <p:nvPicPr>
          <p:cNvPr id="6" name="图片 5"/>
          <p:cNvPicPr>
            <a:picLocks noChangeAspect="1"/>
          </p:cNvPicPr>
          <p:nvPr/>
        </p:nvPicPr>
        <p:blipFill>
          <a:blip r:embed="rId2"/>
          <a:stretch>
            <a:fillRect/>
          </a:stretch>
        </p:blipFill>
        <p:spPr>
          <a:xfrm>
            <a:off x="920115" y="1544955"/>
            <a:ext cx="6018530" cy="3806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diamond(in)">
                                      <p:cBhvr>
                                        <p:cTn id="17" dur="20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树状数组</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树状数组应该算是阉割版的线段树</a:t>
            </a:r>
          </a:p>
          <a:p>
            <a:r>
              <a:rPr lang="zh-CN" altLang="en-US" sz="2200">
                <a:latin typeface="MV Boli" panose="02000500030200090000" charset="0"/>
                <a:ea typeface="楷体" panose="02010609060101010101" charset="-122"/>
              </a:rPr>
              <a:t>但是常数极小，用一个数组即可储存</a:t>
            </a:r>
          </a:p>
          <a:p>
            <a:r>
              <a:rPr lang="zh-CN" altLang="en-US" sz="2200">
                <a:latin typeface="MV Boli" panose="02000500030200090000" charset="0"/>
                <a:ea typeface="楷体" panose="02010609060101010101" charset="-122"/>
              </a:rPr>
              <a:t>线段树维护的是区间信息</a:t>
            </a:r>
          </a:p>
          <a:p>
            <a:r>
              <a:rPr lang="zh-CN" altLang="en-US" sz="2200">
                <a:latin typeface="MV Boli" panose="02000500030200090000" charset="0"/>
                <a:ea typeface="楷体" panose="02010609060101010101" charset="-122"/>
              </a:rPr>
              <a:t>树状数组维护的是前缀信息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树状数组</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树状数组中第</a:t>
            </a:r>
            <a:r>
              <a:rPr lang="en-US" altLang="zh-CN" sz="2200">
                <a:latin typeface="MV Boli" panose="02000500030200090000" charset="0"/>
                <a:ea typeface="楷体" panose="02010609060101010101" charset="-122"/>
              </a:rPr>
              <a:t>i</a:t>
            </a:r>
            <a:r>
              <a:rPr lang="zh-CN" altLang="en-US" sz="2200">
                <a:latin typeface="MV Boli" panose="02000500030200090000" charset="0"/>
                <a:ea typeface="楷体" panose="02010609060101010101" charset="-122"/>
              </a:rPr>
              <a:t>个位置储存的信息是他之前</a:t>
            </a:r>
            <a:r>
              <a:rPr lang="en-US" altLang="zh-CN" sz="2200">
                <a:latin typeface="MV Boli" panose="02000500030200090000" charset="0"/>
                <a:ea typeface="楷体" panose="02010609060101010101" charset="-122"/>
              </a:rPr>
              <a:t>lowbit(i)</a:t>
            </a:r>
            <a:r>
              <a:rPr lang="zh-CN" altLang="en-US" sz="2200">
                <a:latin typeface="MV Boli" panose="02000500030200090000" charset="0"/>
                <a:ea typeface="楷体" panose="02010609060101010101" charset="-122"/>
              </a:rPr>
              <a:t>位的信息</a:t>
            </a:r>
          </a:p>
          <a:p>
            <a:r>
              <a:rPr lang="en-US" altLang="zh-CN" sz="2200">
                <a:latin typeface="MV Boli" panose="02000500030200090000" charset="0"/>
                <a:ea typeface="楷体" panose="02010609060101010101" charset="-122"/>
              </a:rPr>
              <a:t>lowbit</a:t>
            </a:r>
            <a:r>
              <a:rPr lang="zh-CN" altLang="en-US" sz="2200">
                <a:latin typeface="MV Boli" panose="02000500030200090000" charset="0"/>
                <a:ea typeface="楷体" panose="02010609060101010101" charset="-122"/>
              </a:rPr>
              <a:t>是什么鬼？</a:t>
            </a:r>
          </a:p>
          <a:p>
            <a:r>
              <a:rPr lang="en-US" altLang="zh-CN" sz="2200">
                <a:latin typeface="MV Boli" panose="02000500030200090000" charset="0"/>
                <a:ea typeface="楷体" panose="02010609060101010101" charset="-122"/>
              </a:rPr>
              <a:t>lowbit(i)</a:t>
            </a:r>
            <a:r>
              <a:rPr lang="zh-CN" altLang="en-US" sz="2200">
                <a:latin typeface="MV Boli" panose="02000500030200090000" charset="0"/>
                <a:ea typeface="楷体" panose="02010609060101010101" charset="-122"/>
              </a:rPr>
              <a:t>就是二进制下最后一个</a:t>
            </a:r>
            <a:r>
              <a:rPr lang="en-US" altLang="zh-CN" sz="2200">
                <a:latin typeface="MV Boli" panose="02000500030200090000" charset="0"/>
                <a:ea typeface="楷体" panose="02010609060101010101" charset="-122"/>
              </a:rPr>
              <a:t>i</a:t>
            </a:r>
            <a:r>
              <a:rPr lang="zh-CN" altLang="en-US" sz="2200">
                <a:latin typeface="MV Boli" panose="02000500030200090000" charset="0"/>
                <a:ea typeface="楷体" panose="02010609060101010101" charset="-122"/>
              </a:rPr>
              <a:t>只留下最后一个</a:t>
            </a:r>
            <a:r>
              <a:rPr lang="en-US" altLang="zh-CN" sz="2200">
                <a:latin typeface="MV Boli" panose="02000500030200090000" charset="0"/>
                <a:ea typeface="楷体" panose="02010609060101010101" charset="-122"/>
              </a:rPr>
              <a:t>1</a:t>
            </a:r>
          </a:p>
          <a:p>
            <a:r>
              <a:rPr lang="en-US" altLang="zh-CN" sz="2200">
                <a:latin typeface="MV Boli" panose="02000500030200090000" charset="0"/>
                <a:ea typeface="楷体" panose="02010609060101010101" charset="-122"/>
              </a:rPr>
              <a:t>lowbit(1) = 1;lowbit(2) = 2;lowbit(3) = 1......</a:t>
            </a:r>
          </a:p>
          <a:p>
            <a:r>
              <a:rPr lang="zh-CN" altLang="en-US" sz="2200">
                <a:latin typeface="MV Boli" panose="02000500030200090000" charset="0"/>
                <a:ea typeface="楷体" panose="02010609060101010101" charset="-122"/>
              </a:rPr>
              <a:t>比较普遍地求</a:t>
            </a:r>
            <a:r>
              <a:rPr lang="en-US" altLang="zh-CN" sz="2200">
                <a:latin typeface="MV Boli" panose="02000500030200090000" charset="0"/>
                <a:ea typeface="楷体" panose="02010609060101010101" charset="-122"/>
              </a:rPr>
              <a:t>lowbit</a:t>
            </a:r>
            <a:r>
              <a:rPr lang="zh-CN" altLang="en-US" sz="2200">
                <a:latin typeface="MV Boli" panose="02000500030200090000" charset="0"/>
                <a:ea typeface="楷体" panose="02010609060101010101" charset="-122"/>
              </a:rPr>
              <a:t>的方法是</a:t>
            </a:r>
            <a:r>
              <a:rPr lang="en-US" altLang="zh-CN" sz="2200">
                <a:latin typeface="MV Boli" panose="02000500030200090000" charset="0"/>
                <a:ea typeface="楷体" panose="02010609060101010101" charset="-122"/>
              </a:rPr>
              <a:t>i&amp;-i</a:t>
            </a:r>
          </a:p>
          <a:p>
            <a:r>
              <a:rPr lang="zh-CN" altLang="en-US" sz="2200">
                <a:latin typeface="MV Boli" panose="02000500030200090000" charset="0"/>
                <a:ea typeface="楷体" panose="02010609060101010101" charset="-122"/>
              </a:rPr>
              <a:t>这运用的是位运算，有兴趣可以自己去了解一下原理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树状数组</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然后我们知道了</a:t>
            </a:r>
            <a:r>
              <a:rPr lang="en-US" altLang="zh-CN" sz="2200">
                <a:latin typeface="MV Boli" panose="02000500030200090000" charset="0"/>
                <a:ea typeface="楷体" panose="02010609060101010101" charset="-122"/>
              </a:rPr>
              <a:t>lowbit()</a:t>
            </a:r>
            <a:r>
              <a:rPr lang="zh-CN" altLang="en-US" sz="2200">
                <a:latin typeface="MV Boli" panose="02000500030200090000" charset="0"/>
                <a:ea typeface="楷体" panose="02010609060101010101" charset="-122"/>
              </a:rPr>
              <a:t>有什么用呢</a:t>
            </a:r>
          </a:p>
          <a:p>
            <a:r>
              <a:rPr lang="zh-CN" altLang="en-US" sz="2200">
                <a:latin typeface="MV Boli" panose="02000500030200090000" charset="0"/>
                <a:ea typeface="楷体" panose="02010609060101010101" charset="-122"/>
              </a:rPr>
              <a:t>我们可以显然地发现，一段前缀可以分成</a:t>
            </a:r>
            <a:r>
              <a:rPr lang="en-US" altLang="zh-CN" sz="2200">
                <a:latin typeface="MV Boli" panose="02000500030200090000" charset="0"/>
                <a:ea typeface="楷体" panose="02010609060101010101" charset="-122"/>
              </a:rPr>
              <a:t>log</a:t>
            </a:r>
            <a:r>
              <a:rPr lang="zh-CN" altLang="en-US" sz="2200">
                <a:latin typeface="MV Boli" panose="02000500030200090000" charset="0"/>
                <a:ea typeface="楷体" panose="02010609060101010101" charset="-122"/>
              </a:rPr>
              <a:t>段</a:t>
            </a:r>
            <a:r>
              <a:rPr lang="en-US" altLang="zh-CN" sz="2200">
                <a:latin typeface="MV Boli" panose="02000500030200090000" charset="0"/>
                <a:ea typeface="楷体" panose="02010609060101010101" charset="-122"/>
              </a:rPr>
              <a:t>lowbit</a:t>
            </a:r>
            <a:r>
              <a:rPr lang="zh-CN" altLang="en-US" sz="2200">
                <a:latin typeface="MV Boli" panose="02000500030200090000" charset="0"/>
                <a:ea typeface="楷体" panose="02010609060101010101" charset="-122"/>
              </a:rPr>
              <a:t>的并</a:t>
            </a:r>
          </a:p>
          <a:p>
            <a:r>
              <a:rPr lang="zh-CN" altLang="en-US" sz="2200">
                <a:latin typeface="MV Boli" panose="02000500030200090000" charset="0"/>
                <a:ea typeface="楷体" panose="02010609060101010101" charset="-122"/>
              </a:rPr>
              <a:t>于是一次求前缀和的复杂度是</a:t>
            </a:r>
            <a:r>
              <a:rPr lang="en-US" altLang="zh-CN" sz="2200">
                <a:latin typeface="MV Boli" panose="02000500030200090000" charset="0"/>
                <a:ea typeface="楷体" panose="02010609060101010101" charset="-122"/>
              </a:rPr>
              <a:t>log</a:t>
            </a:r>
            <a:r>
              <a:rPr lang="zh-CN" altLang="en-US" sz="2200">
                <a:latin typeface="MV Boli" panose="02000500030200090000" charset="0"/>
                <a:ea typeface="楷体" panose="02010609060101010101" charset="-122"/>
              </a:rPr>
              <a:t>的</a:t>
            </a:r>
          </a:p>
          <a:p>
            <a:r>
              <a:rPr lang="zh-CN" altLang="en-US" sz="2200">
                <a:latin typeface="MV Boli" panose="02000500030200090000" charset="0"/>
                <a:ea typeface="楷体" panose="02010609060101010101" charset="-122"/>
              </a:rPr>
              <a:t>所以我们就可以很快的进行单点加区间询问了</a:t>
            </a:r>
          </a:p>
          <a:p>
            <a:r>
              <a:rPr lang="zh-CN" altLang="en-US" sz="2200">
                <a:latin typeface="MV Boli" panose="02000500030200090000" charset="0"/>
                <a:ea typeface="楷体" panose="02010609060101010101" charset="-122"/>
              </a:rPr>
              <a:t>然而只能单点加有卵用</a:t>
            </a:r>
          </a:p>
          <a:p>
            <a:r>
              <a:rPr lang="zh-CN" altLang="en-US" sz="2200">
                <a:latin typeface="MV Boli" panose="02000500030200090000" charset="0"/>
                <a:ea typeface="楷体" panose="02010609060101010101" charset="-122"/>
              </a:rPr>
              <a:t>我们可以对树状数组的定义做一点改变</a:t>
            </a:r>
          </a:p>
          <a:p>
            <a:r>
              <a:rPr lang="zh-CN" altLang="en-US" sz="2200">
                <a:latin typeface="MV Boli" panose="02000500030200090000" charset="0"/>
                <a:ea typeface="楷体" panose="02010609060101010101" charset="-122"/>
              </a:rPr>
              <a:t>树状数组维护的是一个点与前一个点的差</a:t>
            </a:r>
          </a:p>
          <a:p>
            <a:r>
              <a:rPr lang="zh-CN" altLang="en-US" sz="2200">
                <a:latin typeface="MV Boli" panose="02000500030200090000" charset="0"/>
                <a:ea typeface="楷体" panose="02010609060101010101" charset="-122"/>
              </a:rPr>
              <a:t>这样我们就可以处理区间加，单点询问了</a:t>
            </a:r>
            <a:r>
              <a:rPr lang="zh-CN" altLang="en-US" sz="1200">
                <a:latin typeface="MV Boli" panose="02000500030200090000" charset="0"/>
                <a:ea typeface="楷体" panose="02010609060101010101" charset="-122"/>
              </a:rPr>
              <a:t>（然而还是没有卵用）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基本应用</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树状数组有什么用处呢？</a:t>
            </a:r>
          </a:p>
          <a:p>
            <a:r>
              <a:rPr lang="zh-CN" altLang="en-US" sz="2200">
                <a:latin typeface="MV Boli" panose="02000500030200090000" charset="0"/>
                <a:ea typeface="楷体" panose="02010609060101010101" charset="-122"/>
              </a:rPr>
              <a:t>场景一：</a:t>
            </a:r>
          </a:p>
          <a:p>
            <a:r>
              <a:rPr lang="zh-CN" altLang="en-US" sz="2200">
                <a:latin typeface="MV Boli" panose="02000500030200090000" charset="0"/>
                <a:ea typeface="楷体" panose="02010609060101010101" charset="-122"/>
              </a:rPr>
              <a:t>这道题维护的东西很少，用不着线段树，直接树状数组上</a:t>
            </a:r>
          </a:p>
          <a:p>
            <a:r>
              <a:rPr lang="zh-CN" altLang="en-US" sz="2200">
                <a:latin typeface="MV Boli" panose="02000500030200090000" charset="0"/>
                <a:ea typeface="楷体" panose="02010609060101010101" charset="-122"/>
              </a:rPr>
              <a:t>场景二：</a:t>
            </a:r>
          </a:p>
          <a:p>
            <a:r>
              <a:rPr lang="zh-CN" altLang="en-US" sz="2200">
                <a:latin typeface="MV Boli" panose="02000500030200090000" charset="0"/>
                <a:ea typeface="楷体" panose="02010609060101010101" charset="-122"/>
              </a:rPr>
              <a:t>码了长长的几百行乱七八糟的东西，再写一颗线段树太麻烦，树状数组上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a:t>
            </a:r>
          </a:p>
        </p:txBody>
      </p:sp>
      <p:sp>
        <p:nvSpPr>
          <p:cNvPr id="3" name="内容占位符 2"/>
          <p:cNvSpPr>
            <a:spLocks noGrp="1"/>
          </p:cNvSpPr>
          <p:nvPr>
            <p:ph idx="1"/>
          </p:nvPr>
        </p:nvSpPr>
        <p:spPr/>
        <p:txBody>
          <a:bodyPr/>
          <a:lstStyle/>
          <a:p>
            <a:r>
              <a:rPr lang="zh-CN" altLang="en-US" sz="2200">
                <a:latin typeface="楷体" panose="02010609060101010101" charset="-122"/>
                <a:ea typeface="楷体" panose="02010609060101010101" charset="-122"/>
              </a:rPr>
              <a:t>建树：递归建树，初始化结点的信息</a:t>
            </a:r>
          </a:p>
          <a:p>
            <a:endParaRPr lang="zh-CN" altLang="en-US" sz="2200">
              <a:latin typeface="楷体" panose="02010609060101010101" charset="-122"/>
              <a:ea typeface="楷体" panose="02010609060101010101" charset="-122"/>
            </a:endParaRPr>
          </a:p>
          <a:p>
            <a:endParaRPr lang="zh-CN" altLang="en-US" sz="2200">
              <a:latin typeface="楷体" panose="02010609060101010101" charset="-122"/>
              <a:ea typeface="楷体" panose="02010609060101010101" charset="-122"/>
            </a:endParaRPr>
          </a:p>
          <a:p>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sym typeface="+mn-ea"/>
              </a:rPr>
              <a:t>单点修改：递归每一个包含此节点的区间，并修改</a:t>
            </a:r>
            <a:endParaRPr lang="zh-CN" altLang="en-US" sz="2200"/>
          </a:p>
          <a:p>
            <a:endParaRPr lang="zh-CN" altLang="en-US" sz="2200">
              <a:latin typeface="楷体" panose="02010609060101010101" charset="-122"/>
              <a:ea typeface="楷体" panose="02010609060101010101" charset="-122"/>
            </a:endParaRPr>
          </a:p>
        </p:txBody>
      </p:sp>
      <p:pic>
        <p:nvPicPr>
          <p:cNvPr id="4" name="图片 3"/>
          <p:cNvPicPr>
            <a:picLocks noChangeAspect="1"/>
          </p:cNvPicPr>
          <p:nvPr/>
        </p:nvPicPr>
        <p:blipFill>
          <a:blip r:embed="rId2"/>
          <a:stretch>
            <a:fillRect/>
          </a:stretch>
        </p:blipFill>
        <p:spPr>
          <a:xfrm>
            <a:off x="873760" y="1610995"/>
            <a:ext cx="6809740" cy="1504950"/>
          </a:xfrm>
          <a:prstGeom prst="rect">
            <a:avLst/>
          </a:prstGeom>
        </p:spPr>
      </p:pic>
      <p:pic>
        <p:nvPicPr>
          <p:cNvPr id="5" name="图片 4"/>
          <p:cNvPicPr>
            <a:picLocks noChangeAspect="1"/>
          </p:cNvPicPr>
          <p:nvPr/>
        </p:nvPicPr>
        <p:blipFill>
          <a:blip r:embed="rId3"/>
          <a:stretch>
            <a:fillRect/>
          </a:stretch>
        </p:blipFill>
        <p:spPr>
          <a:xfrm>
            <a:off x="835025" y="3701415"/>
            <a:ext cx="7057390" cy="12668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amond(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Homework</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首先是课件上的所有例题都是很经典的题目</a:t>
            </a:r>
          </a:p>
          <a:p>
            <a:r>
              <a:rPr lang="zh-CN" altLang="en-US" sz="2200">
                <a:latin typeface="MV Boli" panose="02000500030200090000" charset="0"/>
                <a:ea typeface="楷体" panose="02010609060101010101" charset="-122"/>
              </a:rPr>
              <a:t>【bzoj1513】[POI2006]Tet-Tetris 3D</a:t>
            </a:r>
          </a:p>
          <a:p>
            <a:r>
              <a:rPr lang="zh-CN" altLang="en-US" sz="2200">
                <a:latin typeface="MV Boli" panose="02000500030200090000" charset="0"/>
                <a:ea typeface="楷体" panose="02010609060101010101" charset="-122"/>
              </a:rPr>
              <a:t>【bzoj3813】奇数国</a:t>
            </a:r>
          </a:p>
          <a:p>
            <a:r>
              <a:rPr lang="zh-CN" altLang="en-US" sz="2200">
                <a:latin typeface="MV Boli" panose="02000500030200090000" charset="0"/>
                <a:ea typeface="楷体" panose="02010609060101010101" charset="-122"/>
              </a:rPr>
              <a:t>【bzoj1645】[Usaco2007 Open]City Horizon 城市地平线</a:t>
            </a:r>
          </a:p>
          <a:p>
            <a:r>
              <a:rPr lang="zh-CN" altLang="en-US" sz="2200">
                <a:latin typeface="MV Boli" panose="02000500030200090000" charset="0"/>
                <a:ea typeface="楷体" panose="02010609060101010101" charset="-122"/>
              </a:rPr>
              <a:t>【bzoj1672】[Usaco2005 Dec]Cleaning Shifts 清理牛棚</a:t>
            </a:r>
          </a:p>
          <a:p>
            <a:r>
              <a:rPr lang="zh-CN" altLang="en-US" sz="2200">
                <a:latin typeface="MV Boli" panose="02000500030200090000" charset="0"/>
                <a:ea typeface="楷体" panose="02010609060101010101" charset="-122"/>
              </a:rPr>
              <a:t>【bzoj3038】上帝造题的七分钟2</a:t>
            </a:r>
          </a:p>
          <a:p>
            <a:r>
              <a:rPr lang="zh-CN" altLang="en-US" sz="2200">
                <a:latin typeface="MV Boli" panose="02000500030200090000" charset="0"/>
                <a:ea typeface="楷体" panose="02010609060101010101" charset="-122"/>
              </a:rPr>
              <a:t>【bzoj1067】[SCOI2007]降雨量</a:t>
            </a:r>
          </a:p>
          <a:p>
            <a:r>
              <a:rPr lang="zh-CN" altLang="en-US" sz="2200">
                <a:latin typeface="MV Boli" panose="02000500030200090000" charset="0"/>
                <a:ea typeface="楷体" panose="02010609060101010101" charset="-122"/>
              </a:rPr>
              <a:t>并不是很多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sym typeface="+mn-ea"/>
              </a:rPr>
              <a:t>区间询问：从根开始递归左右儿子，将区间分为不相交的几个部分，然后统计答案。</a:t>
            </a: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r>
              <a:rPr lang="zh-CN" altLang="en-US" sz="2200">
                <a:latin typeface="MV Boli" panose="02000500030200090000" charset="0"/>
                <a:ea typeface="楷体" panose="02010609060101010101" charset="-122"/>
              </a:rPr>
              <a:t>复杂度的证明：树高为</a:t>
            </a:r>
            <a:r>
              <a:rPr lang="en-US" altLang="zh-CN" sz="2200">
                <a:latin typeface="MV Boli" panose="02000500030200090000" charset="0"/>
                <a:ea typeface="楷体" panose="02010609060101010101" charset="-122"/>
              </a:rPr>
              <a:t>log</a:t>
            </a:r>
            <a:r>
              <a:rPr lang="zh-CN" altLang="en-US" sz="2200">
                <a:latin typeface="MV Boli" panose="02000500030200090000" charset="0"/>
                <a:ea typeface="楷体" panose="02010609060101010101" charset="-122"/>
              </a:rPr>
              <a:t>层，每层最多两个区间，所以单次修改询问的复杂度为</a:t>
            </a:r>
            <a:r>
              <a:rPr lang="en-US" altLang="zh-CN" sz="2200">
                <a:latin typeface="MV Boli" panose="02000500030200090000" charset="0"/>
                <a:ea typeface="楷体" panose="02010609060101010101" charset="-122"/>
              </a:rPr>
              <a:t>log(n)</a:t>
            </a:r>
            <a:endParaRPr lang="zh-CN" altLang="en-US" sz="2200">
              <a:latin typeface="MV Boli" panose="02000500030200090000" charset="0"/>
              <a:ea typeface="楷体" panose="02010609060101010101" charset="-122"/>
            </a:endParaRPr>
          </a:p>
        </p:txBody>
      </p:sp>
      <p:pic>
        <p:nvPicPr>
          <p:cNvPr id="4" name="图片 3"/>
          <p:cNvPicPr>
            <a:picLocks noChangeAspect="1"/>
          </p:cNvPicPr>
          <p:nvPr/>
        </p:nvPicPr>
        <p:blipFill>
          <a:blip r:embed="rId2"/>
          <a:stretch>
            <a:fillRect/>
          </a:stretch>
        </p:blipFill>
        <p:spPr>
          <a:xfrm>
            <a:off x="810260" y="1861185"/>
            <a:ext cx="7525385" cy="1677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amond(in)">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区间修改：</a:t>
            </a:r>
          </a:p>
          <a:p>
            <a:r>
              <a:rPr lang="zh-CN" altLang="en-US" sz="2200">
                <a:latin typeface="MV Boli" panose="02000500030200090000" charset="0"/>
                <a:ea typeface="楷体" panose="02010609060101010101" charset="-122"/>
              </a:rPr>
              <a:t>如果对于每一个包含这个区间的结点进行修改</a:t>
            </a:r>
          </a:p>
          <a:p>
            <a:r>
              <a:rPr lang="zh-CN" altLang="en-US" sz="2200">
                <a:latin typeface="MV Boli" panose="02000500030200090000" charset="0"/>
                <a:ea typeface="楷体" panose="02010609060101010101" charset="-122"/>
              </a:rPr>
              <a:t>那么在最坏的情况下，要修改整一个区间，修改的结点就是</a:t>
            </a:r>
            <a:r>
              <a:rPr lang="en-US" altLang="zh-CN" sz="2200">
                <a:latin typeface="MV Boli" panose="02000500030200090000" charset="0"/>
                <a:ea typeface="楷体" panose="02010609060101010101" charset="-122"/>
              </a:rPr>
              <a:t>O(n)</a:t>
            </a:r>
            <a:r>
              <a:rPr lang="zh-CN" altLang="en-US" sz="2200">
                <a:latin typeface="MV Boli" panose="02000500030200090000" charset="0"/>
                <a:ea typeface="楷体" panose="02010609060101010101" charset="-122"/>
              </a:rPr>
              <a:t>级的</a:t>
            </a:r>
          </a:p>
          <a:p>
            <a:r>
              <a:rPr lang="zh-CN" altLang="en-US" sz="2200">
                <a:latin typeface="MV Boli" panose="02000500030200090000" charset="0"/>
                <a:ea typeface="楷体" panose="02010609060101010101" charset="-122"/>
              </a:rPr>
              <a:t>这样的复杂度显然是接受不了的</a:t>
            </a:r>
          </a:p>
          <a:p>
            <a:r>
              <a:rPr lang="zh-CN" altLang="en-US" sz="2200">
                <a:latin typeface="MV Boli" panose="02000500030200090000" charset="0"/>
                <a:ea typeface="楷体" panose="02010609060101010101" charset="-122"/>
              </a:rPr>
              <a:t>于是我们需要引入一个</a:t>
            </a:r>
            <a:r>
              <a:rPr lang="en-US" altLang="zh-CN" sz="2200">
                <a:latin typeface="MV Boli" panose="02000500030200090000" charset="0"/>
                <a:ea typeface="楷体" panose="02010609060101010101" charset="-122"/>
              </a:rPr>
              <a:t>lazy</a:t>
            </a:r>
            <a:r>
              <a:rPr lang="zh-CN" altLang="en-US" sz="2200">
                <a:latin typeface="MV Boli" panose="02000500030200090000" charset="0"/>
                <a:ea typeface="楷体" panose="02010609060101010101" charset="-122"/>
              </a:rPr>
              <a:t>思想</a:t>
            </a:r>
          </a:p>
          <a:p>
            <a:r>
              <a:rPr lang="zh-CN" altLang="en-US" sz="2200">
                <a:latin typeface="MV Boli" panose="02000500030200090000" charset="0"/>
                <a:ea typeface="楷体" panose="02010609060101010101" charset="-122"/>
              </a:rPr>
              <a:t>对于一个需要执行的操作并不一次性修改完，而是在分解的区间上打上一个标记，记录一下需要执行的操作。</a:t>
            </a:r>
          </a:p>
          <a:p>
            <a:r>
              <a:rPr lang="zh-CN" altLang="en-US" sz="2200">
                <a:latin typeface="MV Boli" panose="02000500030200090000" charset="0"/>
                <a:ea typeface="楷体" panose="02010609060101010101" charset="-122"/>
              </a:rPr>
              <a:t>然后在下一次操作碰到这个区间的时候下传标记并执行操作。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a:t>
            </a:r>
          </a:p>
        </p:txBody>
      </p:sp>
      <p:sp>
        <p:nvSpPr>
          <p:cNvPr id="3" name="内容占位符 2"/>
          <p:cNvSpPr>
            <a:spLocks noGrp="1"/>
          </p:cNvSpPr>
          <p:nvPr>
            <p:ph idx="1"/>
          </p:nvPr>
        </p:nvSpPr>
        <p:spPr/>
        <p:txBody>
          <a:bodyPr/>
          <a:lstStyle/>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endParaRPr lang="zh-CN" altLang="en-US" sz="2200">
              <a:latin typeface="MV Boli" panose="02000500030200090000" charset="0"/>
              <a:ea typeface="楷体" panose="02010609060101010101" charset="-122"/>
            </a:endParaRPr>
          </a:p>
          <a:p>
            <a:r>
              <a:rPr lang="zh-CN" altLang="en-US" sz="2200">
                <a:latin typeface="MV Boli" panose="02000500030200090000" charset="0"/>
                <a:ea typeface="楷体" panose="02010609060101010101" charset="-122"/>
              </a:rPr>
              <a:t>复杂度：和区间询问的复杂度证明相似，加入</a:t>
            </a:r>
            <a:r>
              <a:rPr lang="en-US" altLang="zh-CN" sz="2200">
                <a:latin typeface="MV Boli" panose="02000500030200090000" charset="0"/>
                <a:ea typeface="楷体" panose="02010609060101010101" charset="-122"/>
              </a:rPr>
              <a:t>lazy</a:t>
            </a:r>
            <a:r>
              <a:rPr lang="zh-CN" altLang="en-US" sz="2200">
                <a:latin typeface="MV Boli" panose="02000500030200090000" charset="0"/>
                <a:ea typeface="楷体" panose="02010609060101010101" charset="-122"/>
              </a:rPr>
              <a:t>思想后复杂度为</a:t>
            </a:r>
            <a:r>
              <a:rPr lang="en-US" altLang="zh-CN" sz="2200">
                <a:latin typeface="MV Boli" panose="02000500030200090000" charset="0"/>
                <a:ea typeface="楷体" panose="02010609060101010101" charset="-122"/>
              </a:rPr>
              <a:t>log(n)</a:t>
            </a:r>
            <a:endParaRPr lang="zh-CN" altLang="en-US" sz="2200">
              <a:latin typeface="MV Boli" panose="02000500030200090000" charset="0"/>
              <a:ea typeface="楷体" panose="02010609060101010101" charset="-122"/>
            </a:endParaRPr>
          </a:p>
        </p:txBody>
      </p:sp>
      <p:pic>
        <p:nvPicPr>
          <p:cNvPr id="5" name="图片 4"/>
          <p:cNvPicPr>
            <a:picLocks noChangeAspect="1"/>
          </p:cNvPicPr>
          <p:nvPr/>
        </p:nvPicPr>
        <p:blipFill>
          <a:blip r:embed="rId2"/>
          <a:stretch>
            <a:fillRect/>
          </a:stretch>
        </p:blipFill>
        <p:spPr>
          <a:xfrm>
            <a:off x="545465" y="883285"/>
            <a:ext cx="7857490" cy="3058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diamond(in)">
                                      <p:cBhvr>
                                        <p:cTn id="1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基本应用</a:t>
            </a:r>
          </a:p>
        </p:txBody>
      </p:sp>
      <p:sp>
        <p:nvSpPr>
          <p:cNvPr id="3" name="内容占位符 2"/>
          <p:cNvSpPr>
            <a:spLocks noGrp="1"/>
          </p:cNvSpPr>
          <p:nvPr>
            <p:ph idx="1"/>
          </p:nvPr>
        </p:nvSpPr>
        <p:spPr/>
        <p:txBody>
          <a:bodyPr/>
          <a:lstStyle/>
          <a:p>
            <a:r>
              <a:rPr lang="zh-CN" altLang="en-US" sz="2200">
                <a:latin typeface="MV Boli" panose="02000500030200090000" charset="0"/>
                <a:ea typeface="楷体" panose="02010609060101010101" charset="-122"/>
              </a:rPr>
              <a:t>关于线段树可以干什么？</a:t>
            </a:r>
          </a:p>
          <a:p>
            <a:r>
              <a:rPr lang="zh-CN" altLang="en-US" sz="2200">
                <a:latin typeface="MV Boli" panose="02000500030200090000" charset="0"/>
                <a:ea typeface="楷体" panose="02010609060101010101" charset="-122"/>
              </a:rPr>
              <a:t>可以</a:t>
            </a:r>
            <a:r>
              <a:rPr lang="en-US" altLang="zh-CN" sz="2200">
                <a:latin typeface="MV Boli" panose="02000500030200090000" charset="0"/>
                <a:ea typeface="楷体" panose="02010609060101010101" charset="-122"/>
              </a:rPr>
              <a:t>……</a:t>
            </a:r>
          </a:p>
          <a:p>
            <a:r>
              <a:rPr lang="zh-CN" altLang="en-US" sz="2200">
                <a:latin typeface="MV Boli" panose="02000500030200090000" charset="0"/>
                <a:ea typeface="楷体" panose="02010609060101010101" charset="-122"/>
              </a:rPr>
              <a:t>区间修改</a:t>
            </a:r>
          </a:p>
          <a:p>
            <a:r>
              <a:rPr lang="zh-CN" altLang="en-US" sz="2200">
                <a:latin typeface="MV Boli" panose="02000500030200090000" charset="0"/>
                <a:ea typeface="楷体" panose="02010609060101010101" charset="-122"/>
              </a:rPr>
              <a:t>区间加</a:t>
            </a:r>
          </a:p>
          <a:p>
            <a:r>
              <a:rPr lang="zh-CN" altLang="en-US" sz="2200">
                <a:latin typeface="MV Boli" panose="02000500030200090000" charset="0"/>
                <a:ea typeface="楷体" panose="02010609060101010101" charset="-122"/>
              </a:rPr>
              <a:t>区间</a:t>
            </a:r>
            <a:r>
              <a:rPr lang="en-US" altLang="zh-CN" sz="2200">
                <a:latin typeface="MV Boli" panose="02000500030200090000" charset="0"/>
                <a:ea typeface="楷体" panose="02010609060101010101" charset="-122"/>
              </a:rPr>
              <a:t>MinMax</a:t>
            </a:r>
          </a:p>
          <a:p>
            <a:r>
              <a:rPr lang="zh-CN" altLang="en-US" sz="2200">
                <a:latin typeface="MV Boli" panose="02000500030200090000" charset="0"/>
                <a:ea typeface="楷体" panose="02010609060101010101" charset="-122"/>
              </a:rPr>
              <a:t>全局</a:t>
            </a:r>
            <a:r>
              <a:rPr lang="en-US" altLang="zh-CN" sz="2200">
                <a:latin typeface="MV Boli" panose="02000500030200090000" charset="0"/>
                <a:ea typeface="楷体" panose="02010609060101010101" charset="-122"/>
              </a:rPr>
              <a:t>K</a:t>
            </a:r>
            <a:r>
              <a:rPr lang="zh-CN" altLang="en-US" sz="2200">
                <a:latin typeface="MV Boli" panose="02000500030200090000" charset="0"/>
                <a:ea typeface="楷体" panose="02010609060101010101" charset="-122"/>
              </a:rPr>
              <a:t>大</a:t>
            </a:r>
          </a:p>
          <a:p>
            <a:r>
              <a:rPr lang="zh-CN" altLang="en-US" sz="2200">
                <a:latin typeface="MV Boli" panose="02000500030200090000" charset="0"/>
                <a:ea typeface="楷体" panose="02010609060101010101" charset="-122"/>
              </a:rPr>
              <a:t>线段树优化</a:t>
            </a:r>
            <a:r>
              <a:rPr lang="en-US" altLang="zh-CN" sz="2200">
                <a:latin typeface="MV Boli" panose="02000500030200090000" charset="0"/>
                <a:ea typeface="楷体" panose="02010609060101010101" charset="-122"/>
              </a:rPr>
              <a:t>Dp</a:t>
            </a:r>
          </a:p>
          <a:p>
            <a:r>
              <a:rPr lang="zh-CN" altLang="en-US" sz="2200">
                <a:latin typeface="MV Boli" panose="02000500030200090000" charset="0"/>
                <a:ea typeface="楷体" panose="02010609060101010101" charset="-122"/>
              </a:rPr>
              <a:t>还有一些乱七八糟的东西</a:t>
            </a:r>
            <a:r>
              <a:rPr lang="en-US" altLang="zh-CN" sz="2200">
                <a:latin typeface="MV Boli" panose="02000500030200090000" charset="0"/>
                <a:ea typeface="楷体" panose="02010609060101010101"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一些有意思的例题</a:t>
            </a:r>
          </a:p>
        </p:txBody>
      </p:sp>
      <p:sp>
        <p:nvSpPr>
          <p:cNvPr id="3" name="内容占位符 2"/>
          <p:cNvSpPr>
            <a:spLocks noGrp="1"/>
          </p:cNvSpPr>
          <p:nvPr>
            <p:ph idx="1"/>
          </p:nvPr>
        </p:nvSpPr>
        <p:spPr/>
        <p:txBody>
          <a:bodyPr/>
          <a:lstStyle/>
          <a:p>
            <a:r>
              <a:rPr lang="zh-CN" altLang="en-US">
                <a:latin typeface="楷体" panose="02010609060101010101" charset="-122"/>
                <a:ea typeface="楷体" panose="02010609060101010101" charset="-122"/>
              </a:rPr>
              <a:t>线段树的题目类型很多</a:t>
            </a:r>
          </a:p>
          <a:p>
            <a:r>
              <a:rPr lang="zh-CN" altLang="en-US">
                <a:latin typeface="楷体" panose="02010609060101010101" charset="-122"/>
                <a:ea typeface="楷体" panose="02010609060101010101" charset="-122"/>
              </a:rPr>
              <a:t>很多题都可以用线段树维护一些奇怪的东西过去</a:t>
            </a:r>
          </a:p>
          <a:p>
            <a:r>
              <a:rPr lang="zh-CN" altLang="en-US">
                <a:latin typeface="楷体" panose="02010609060101010101" charset="-122"/>
                <a:ea typeface="楷体" panose="02010609060101010101" charset="-122"/>
              </a:rPr>
              <a:t>接下来就讲一些线段树最常见的应用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A000120140530A99PPBG">
  <a:themeElements>
    <a:clrScheme name="自定义 701">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2577</Words>
  <Application>Microsoft Office PowerPoint</Application>
  <PresentationFormat>全屏显示(4:3)</PresentationFormat>
  <Paragraphs>278</Paragraphs>
  <Slides>40</Slides>
  <Notes>2</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A000120140530A99PPBG</vt:lpstr>
      <vt:lpstr>线段树&amp;&amp;树状数组</vt:lpstr>
      <vt:lpstr>线段树</vt:lpstr>
      <vt:lpstr>举个例子</vt:lpstr>
      <vt:lpstr>实现</vt:lpstr>
      <vt:lpstr>实现</vt:lpstr>
      <vt:lpstr>实现</vt:lpstr>
      <vt:lpstr>实现</vt:lpstr>
      <vt:lpstr>基本应用</vt:lpstr>
      <vt:lpstr>一些有意思的例题</vt:lpstr>
      <vt:lpstr>EXAMPLE I</vt:lpstr>
      <vt:lpstr>EXAMPLE I</vt:lpstr>
      <vt:lpstr>EXAMPLE I</vt:lpstr>
      <vt:lpstr>EXAMPLE II</vt:lpstr>
      <vt:lpstr>EXAMPLE II</vt:lpstr>
      <vt:lpstr>PowerPoint 演示文稿</vt:lpstr>
      <vt:lpstr>PowerPoint 演示文稿</vt:lpstr>
      <vt:lpstr>EXAMPLE III</vt:lpstr>
      <vt:lpstr>EXAMPLE III</vt:lpstr>
      <vt:lpstr>EXAMPLE III</vt:lpstr>
      <vt:lpstr>EXAMPLE III</vt:lpstr>
      <vt:lpstr>EXAMPLE IV</vt:lpstr>
      <vt:lpstr>EXAMPLE IV</vt:lpstr>
      <vt:lpstr>EXAMPLE IV</vt:lpstr>
      <vt:lpstr>EXAMPLE IV</vt:lpstr>
      <vt:lpstr>EXAMPLE V</vt:lpstr>
      <vt:lpstr>EXAMPLE V</vt:lpstr>
      <vt:lpstr>EXAMPLE VI</vt:lpstr>
      <vt:lpstr>EXAMPLE VI</vt:lpstr>
      <vt:lpstr>EXAMPLE VI</vt:lpstr>
      <vt:lpstr>EXAMPLE VI</vt:lpstr>
      <vt:lpstr>EXAMPLE VI</vt:lpstr>
      <vt:lpstr>EXAMPLE VI</vt:lpstr>
      <vt:lpstr>EXAMPLE VI</vt:lpstr>
      <vt:lpstr>Continue</vt:lpstr>
      <vt:lpstr>树状数组</vt:lpstr>
      <vt:lpstr>树状数组</vt:lpstr>
      <vt:lpstr>树状数组</vt:lpstr>
      <vt:lpstr>树状数组</vt:lpstr>
      <vt:lpstr>基本应用</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yuxin</dc:creator>
  <cp:lastModifiedBy>Sky123.Org</cp:lastModifiedBy>
  <cp:revision>591</cp:revision>
  <dcterms:created xsi:type="dcterms:W3CDTF">2015-12-31T08:49:00Z</dcterms:created>
  <dcterms:modified xsi:type="dcterms:W3CDTF">2019-07-04T23:43:31Z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