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1" r:id="rId6"/>
    <p:sldId id="262" r:id="rId7"/>
    <p:sldId id="265" r:id="rId8"/>
    <p:sldId id="268" r:id="rId9"/>
    <p:sldId id="272" r:id="rId10"/>
    <p:sldId id="263" r:id="rId11"/>
    <p:sldId id="264" r:id="rId12"/>
    <p:sldId id="273" r:id="rId13"/>
    <p:sldId id="277" r:id="rId14"/>
    <p:sldId id="27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9" name="直角三角形 8"/>
          <p:cNvSpPr/>
          <p:nvPr/>
        </p:nvSpPr>
        <p:spPr>
          <a:xfrm flipH="1">
            <a:off x="7421563" y="4425950"/>
            <a:ext cx="4770438" cy="2454275"/>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0" name="直角三角形 9"/>
          <p:cNvSpPr/>
          <p:nvPr/>
        </p:nvSpPr>
        <p:spPr>
          <a:xfrm>
            <a:off x="0" y="4451350"/>
            <a:ext cx="12192000" cy="2432050"/>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1" name="直角三角形 10"/>
          <p:cNvSpPr/>
          <p:nvPr/>
        </p:nvSpPr>
        <p:spPr>
          <a:xfrm flipH="1">
            <a:off x="10853738" y="4376738"/>
            <a:ext cx="1338263" cy="2481263"/>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直角三角形 10"/>
          <p:cNvSpPr/>
          <p:nvPr/>
        </p:nvSpPr>
        <p:spPr>
          <a:xfrm>
            <a:off x="0" y="4449763"/>
            <a:ext cx="12126913" cy="2459038"/>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直角三角形 12"/>
          <p:cNvSpPr/>
          <p:nvPr/>
        </p:nvSpPr>
        <p:spPr>
          <a:xfrm rot="10800000" flipH="1">
            <a:off x="0" y="0"/>
            <a:ext cx="2795588" cy="1020763"/>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14" name="直接连接符 13"/>
          <p:cNvCxnSpPr/>
          <p:nvPr/>
        </p:nvCxnSpPr>
        <p:spPr>
          <a:xfrm>
            <a:off x="4525963" y="3060700"/>
            <a:ext cx="5260975"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
        <p:nvSpPr>
          <p:cNvPr id="13314" name="KSO_BT1"/>
          <p:cNvSpPr>
            <a:spLocks noGrp="1"/>
          </p:cNvSpPr>
          <p:nvPr>
            <p:ph type="ctrTitle"/>
          </p:nvPr>
        </p:nvSpPr>
        <p:spPr>
          <a:xfrm>
            <a:off x="2844800" y="1863725"/>
            <a:ext cx="6934200" cy="1139825"/>
          </a:xfrm>
          <a:prstGeom prst="rect">
            <a:avLst/>
          </a:prstGeom>
          <a:noFill/>
          <a:ln w="9525">
            <a:noFill/>
            <a:miter/>
          </a:ln>
        </p:spPr>
        <p:txBody>
          <a:bodyPr anchor="b"/>
          <a:lstStyle>
            <a:lvl1pPr lvl="0" algn="r">
              <a:defRPr sz="4000" kern="1200"/>
            </a:lvl1pPr>
          </a:lstStyle>
          <a:p>
            <a:pPr lvl="0"/>
            <a:r>
              <a:rPr lang="zh-CN" altLang="en-US" dirty="0"/>
              <a:t>单击此处编辑母版标题样式</a:t>
            </a:r>
          </a:p>
        </p:txBody>
      </p:sp>
      <p:sp>
        <p:nvSpPr>
          <p:cNvPr id="4"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pPr/>
              <a:t>2019/7/8</a:t>
            </a:fld>
            <a:endParaRPr lang="zh-CN" altLang="en-US"/>
          </a:p>
        </p:txBody>
      </p:sp>
      <p:sp>
        <p:nvSpPr>
          <p:cNvPr id="5"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900">
                <a:solidFill>
                  <a:schemeClr val="tx1">
                    <a:tint val="75000"/>
                  </a:schemeClr>
                </a:solidFill>
              </a:defRPr>
            </a:lvl1pPr>
          </a:lstStyle>
          <a:p>
            <a:fld id="{565CE74E-AB26-4998-AD42-012C4C1AD076}" type="slidenum">
              <a:rPr lang="zh-CN" altLang="en-US" smtClean="0"/>
              <a:pPr/>
              <a:t>‹#›</a:t>
            </a:fld>
            <a:endParaRPr lang="zh-CN" altLang="en-US"/>
          </a:p>
        </p:txBody>
      </p:sp>
      <p:sp>
        <p:nvSpPr>
          <p:cNvPr id="13318" name="KSO_BC1"/>
          <p:cNvSpPr>
            <a:spLocks noGrp="1"/>
          </p:cNvSpPr>
          <p:nvPr>
            <p:ph type="subTitle" idx="1"/>
          </p:nvPr>
        </p:nvSpPr>
        <p:spPr>
          <a:xfrm>
            <a:off x="2843213" y="3149600"/>
            <a:ext cx="6923087" cy="1041400"/>
          </a:xfrm>
          <a:prstGeom prst="rect">
            <a:avLst/>
          </a:prstGeom>
          <a:noFill/>
          <a:ln w="9525">
            <a:noFill/>
            <a:miter/>
          </a:ln>
        </p:spPr>
        <p:txBody>
          <a:bodyPr anchor="t"/>
          <a:lstStyle>
            <a:lvl1pPr marL="0" lvl="0" indent="0" algn="r">
              <a:buNone/>
              <a:defRPr kern="1200">
                <a:solidFill>
                  <a:srgbClr val="6D6D6D"/>
                </a:solidFill>
              </a:defRPr>
            </a:lvl1pPr>
            <a:lvl2pPr marL="0" lvl="1" indent="0" algn="ctr">
              <a:buNone/>
              <a:defRPr kern="1200">
                <a:solidFill>
                  <a:srgbClr val="6D6D6D"/>
                </a:solidFill>
              </a:defRPr>
            </a:lvl2pPr>
            <a:lvl3pPr marL="685800" lvl="2" indent="-685800" algn="ctr">
              <a:buNone/>
              <a:defRPr kern="1200">
                <a:solidFill>
                  <a:srgbClr val="6D6D6D"/>
                </a:solidFill>
              </a:defRPr>
            </a:lvl3pPr>
            <a:lvl4pPr marL="1028700" lvl="3" indent="-1028700" algn="ctr">
              <a:buNone/>
              <a:defRPr kern="1200">
                <a:solidFill>
                  <a:srgbClr val="6D6D6D"/>
                </a:solidFill>
              </a:defRPr>
            </a:lvl4pPr>
            <a:lvl5pPr marL="1371600" lvl="4" indent="-1371600" algn="ctr">
              <a:buNone/>
              <a:defRPr kern="1200">
                <a:solidFill>
                  <a:srgbClr val="6D6D6D"/>
                </a:solidFill>
              </a:defRPr>
            </a:lvl5pPr>
          </a:lstStyle>
          <a:p>
            <a:pPr lvl="0"/>
            <a:r>
              <a:rPr lang="zh-CN" altLang="en-US" dirty="0"/>
              <a:t>单击此处编辑母版副标题样式</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2"/>
            <a:ext cx="5080000" cy="493236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6519335" y="1244602"/>
            <a:ext cx="5094116" cy="4932363"/>
          </a:xfrm>
        </p:spPr>
        <p:txBody>
          <a:bodyPr/>
          <a:lstStyle/>
          <a:p>
            <a:pPr lvl="0"/>
            <a:r>
              <a:rPr lang="zh-CN" altLang="en-US"/>
              <a:t>单击此处编辑母版文本样式</a:t>
            </a:r>
          </a:p>
          <a:p>
            <a:pPr lvl="1"/>
            <a:r>
              <a:rPr lang="zh-CN" altLang="en-US"/>
              <a:t>第二级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2019/7/8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KSO_BC1"/>
          <p:cNvSpPr>
            <a:spLocks noGrp="1"/>
          </p:cNvSpPr>
          <p:nvPr>
            <p:ph sz="half" idx="2"/>
          </p:nvPr>
        </p:nvSpPr>
        <p:spPr>
          <a:xfrm>
            <a:off x="1099435" y="2200275"/>
            <a:ext cx="5157787"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6431849"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KSO_BC2"/>
          <p:cNvSpPr>
            <a:spLocks noGrp="1"/>
          </p:cNvSpPr>
          <p:nvPr>
            <p:ph sz="quarter" idx="4"/>
          </p:nvPr>
        </p:nvSpPr>
        <p:spPr>
          <a:xfrm>
            <a:off x="6431849" y="2200275"/>
            <a:ext cx="5183188" cy="3684588"/>
          </a:xfrm>
        </p:spPr>
        <p:txBody>
          <a:bodyPr/>
          <a:lstStyle/>
          <a:p>
            <a:pPr lvl="0"/>
            <a:r>
              <a:rPr lang="zh-CN" altLang="en-US"/>
              <a:t>单击此处编辑母版文本样式</a:t>
            </a:r>
          </a:p>
          <a:p>
            <a:pPr lvl="1"/>
            <a:r>
              <a:rPr lang="zh-CN" altLang="en-US"/>
              <a:t>第二级</a:t>
            </a:r>
          </a:p>
        </p:txBody>
      </p:sp>
      <p:sp>
        <p:nvSpPr>
          <p:cNvPr id="7" name="日期占位符 6"/>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0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latinLnBrk="0" hangingPunct="1">
                <a:spcBef>
                  <a:spcPts val="0"/>
                </a:spcBef>
                <a:spcAft>
                  <a:spcPts val="0"/>
                </a:spcAft>
                <a:buClrTx/>
                <a:buSzTx/>
                <a:buFontTx/>
                <a:buNone/>
                <a:defRPr/>
              </a:pPr>
              <a:t>2019/7/8</a:t>
            </a:fld>
            <a:endParaRPr kumimoji="0" lang="zh-CN" altLang="en-US" sz="1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lvl="0" algn="ctr"/>
            <a:endParaRPr lang="en-US" altLang="zh-CN" sz="1000" dirty="0">
              <a:solidFill>
                <a:srgbClr val="8E8E8E"/>
              </a:solidFill>
            </a:endParaRPr>
          </a:p>
        </p:txBody>
      </p:sp>
      <p:sp>
        <p:nvSpPr>
          <p:cNvPr id="9" name="灯片编号占位符 8"/>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0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latinLnBrk="0" hangingPunct="1">
                <a:spcBef>
                  <a:spcPts val="0"/>
                </a:spcBef>
                <a:spcAft>
                  <a:spcPts val="0"/>
                </a:spcAft>
                <a:buClrTx/>
                <a:buSzTx/>
                <a:buFontTx/>
                <a:buNone/>
                <a:defRPr/>
              </a:pPr>
              <a:t>‹#›</a:t>
            </a:fld>
            <a:endParaRPr kumimoji="0" lang="zh-CN" altLang="en-US" sz="1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2019/7/8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KSO_BT1"/>
          <p:cNvSpPr>
            <a:spLocks noGrp="1"/>
          </p:cNvSpPr>
          <p:nvPr>
            <p:ph type="title"/>
          </p:nvPr>
        </p:nvSpPr>
        <p:spPr>
          <a:xfrm>
            <a:off x="779463" y="508000"/>
            <a:ext cx="10948987" cy="700088"/>
          </a:xfrm>
          <a:prstGeom prst="rect">
            <a:avLst/>
          </a:prstGeom>
          <a:noFill/>
          <a:ln w="9525">
            <a:noFill/>
            <a:miter/>
          </a:ln>
        </p:spPr>
        <p:txBody>
          <a:bodyPr anchor="b"/>
          <a:lstStyle/>
          <a:p>
            <a:pPr lvl="0"/>
            <a:r>
              <a:rPr lang="zh-CN" altLang="en-US" dirty="0"/>
              <a:t>单击此处编辑母版标题样式</a:t>
            </a:r>
            <a:endParaRPr lang="en-US" altLang="x-none" dirty="0"/>
          </a:p>
        </p:txBody>
      </p:sp>
      <p:sp>
        <p:nvSpPr>
          <p:cNvPr id="4"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pPr/>
              <a:t>2019/7/8</a:t>
            </a:fld>
            <a:endParaRPr lang="zh-CN" altLang="en-US"/>
          </a:p>
        </p:txBody>
      </p:sp>
      <p:sp>
        <p:nvSpPr>
          <p:cNvPr id="5"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5CE74E-AB26-4998-AD42-012C4C1AD076}" type="slidenum">
              <a:rPr lang="zh-CN" altLang="en-US" smtClean="0"/>
              <a:pPr/>
              <a:t>‹#›</a:t>
            </a:fld>
            <a:endParaRPr lang="zh-CN" altLang="en-US"/>
          </a:p>
        </p:txBody>
      </p:sp>
      <p:sp>
        <p:nvSpPr>
          <p:cNvPr id="1030" name="KSO_BC1"/>
          <p:cNvSpPr>
            <a:spLocks noGrp="1"/>
          </p:cNvSpPr>
          <p:nvPr>
            <p:ph type="body" idx="1"/>
          </p:nvPr>
        </p:nvSpPr>
        <p:spPr>
          <a:xfrm>
            <a:off x="709613" y="1347788"/>
            <a:ext cx="10999787" cy="4822825"/>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
        <p:nvSpPr>
          <p:cNvPr id="16" name="等腰三角形 15"/>
          <p:cNvSpPr/>
          <p:nvPr/>
        </p:nvSpPr>
        <p:spPr>
          <a:xfrm flipV="1">
            <a:off x="569913" y="0"/>
            <a:ext cx="863600" cy="560388"/>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defTabSz="685800" rtl="0" eaLnBrk="1" latinLnBrk="0" hangingPunct="1">
        <a:lnSpc>
          <a:spcPct val="90000"/>
        </a:lnSpc>
        <a:spcBef>
          <a:spcPct val="0"/>
        </a:spcBef>
        <a:buNone/>
        <a:defRPr sz="3200" b="1" i="0" kern="1200" baseline="0">
          <a:solidFill>
            <a:srgbClr val="00BE9C"/>
          </a:solidFill>
          <a:effectLst/>
          <a:latin typeface="+mj-ea"/>
          <a:ea typeface="+mj-ea"/>
          <a:cs typeface="+mj-cs"/>
        </a:defRPr>
      </a:lvl1pPr>
    </p:titleStyle>
    <p:bodyStyle>
      <a:lvl1pPr marL="267970" indent="-267970" algn="just" defTabSz="685800" rtl="0" eaLnBrk="1" latinLnBrk="0" hangingPunct="1">
        <a:lnSpc>
          <a:spcPct val="110000"/>
        </a:lnSpc>
        <a:spcBef>
          <a:spcPts val="1350"/>
        </a:spcBef>
        <a:spcAft>
          <a:spcPts val="0"/>
        </a:spcAft>
        <a:buClr>
          <a:schemeClr val="accent1"/>
        </a:buClr>
        <a:buSzPct val="70000"/>
        <a:buFont typeface="Wingdings 3" pitchFamily="18" charset="2"/>
        <a:buChar char=""/>
        <a:defRPr sz="2200" kern="1200" baseline="0">
          <a:solidFill>
            <a:schemeClr val="accent1"/>
          </a:solidFill>
          <a:latin typeface="+mj-ea"/>
          <a:ea typeface="+mj-ea"/>
          <a:cs typeface="+mn-cs"/>
        </a:defRPr>
      </a:lvl1pPr>
      <a:lvl2pPr marL="267970" indent="-267970" algn="just" defTabSz="685800" rtl="0" eaLnBrk="1" latinLnBrk="0" hangingPunct="1">
        <a:lnSpc>
          <a:spcPct val="150000"/>
        </a:lnSpc>
        <a:spcBef>
          <a:spcPts val="0"/>
        </a:spcBef>
        <a:spcAft>
          <a:spcPts val="450"/>
        </a:spcAft>
        <a:buClr>
          <a:schemeClr val="accent2">
            <a:lumMod val="60000"/>
            <a:lumOff val="40000"/>
          </a:schemeClr>
        </a:buClr>
        <a:buFont typeface="幼圆"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lydsy.com/JudgeOnline/problem.php?id=432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oj.org/problem?id=175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odeforces.com/problemset/problem/377/A"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000">
                <a:latin typeface="微软雅黑" charset="0"/>
                <a:ea typeface="微软雅黑" charset="0"/>
              </a:rPr>
              <a:t>搜 索 入 门</a:t>
            </a:r>
            <a:endParaRPr lang="en-US" altLang="zh-CN" sz="4000">
              <a:latin typeface="微软雅黑" charset="0"/>
              <a:ea typeface="微软雅黑" charset="0"/>
            </a:endParaRPr>
          </a:p>
        </p:txBody>
      </p:sp>
      <p:sp>
        <p:nvSpPr>
          <p:cNvPr id="3" name="副标题 2"/>
          <p:cNvSpPr>
            <a:spLocks noGrp="1"/>
          </p:cNvSpPr>
          <p:nvPr>
            <p:ph type="subTitle" idx="1"/>
          </p:nvPr>
        </p:nvSpPr>
        <p:spPr/>
        <p:txBody>
          <a:bodyPr/>
          <a:lstStyle/>
          <a:p>
            <a:r>
              <a:rPr lang="en-US" altLang="zh-CN" sz="2800" dirty="0" err="1">
                <a:latin typeface="RBNo2 Light" charset="0"/>
                <a:ea typeface="微软雅黑" charset="0"/>
                <a:sym typeface="+mn-ea"/>
              </a:rPr>
              <a:t>Shaoxing</a:t>
            </a:r>
            <a:r>
              <a:rPr lang="en-US" altLang="zh-CN" sz="2800" dirty="0">
                <a:latin typeface="RBNo2 Light" charset="0"/>
                <a:ea typeface="微软雅黑" charset="0"/>
                <a:sym typeface="+mn-ea"/>
              </a:rPr>
              <a:t> No.1 High School      </a:t>
            </a:r>
            <a:r>
              <a:rPr lang="en-US" altLang="zh-CN" sz="2800" dirty="0" err="1">
                <a:latin typeface="RBNo2 Light" charset="0"/>
                <a:ea typeface="微软雅黑" charset="0"/>
                <a:sym typeface="+mn-ea"/>
              </a:rPr>
              <a:t>WasteRice</a:t>
            </a:r>
            <a:endParaRPr lang="en-US" altLang="zh-CN" sz="2800" dirty="0">
              <a:latin typeface="RBNo2 Light" charset="0"/>
              <a:ea typeface="微软雅黑" charset="0"/>
            </a:endParaRPr>
          </a:p>
          <a:p>
            <a:endParaRPr lang="en-US" altLang="zh-CN" sz="2800" dirty="0">
              <a:latin typeface="RBNo2 Light" charset="0"/>
              <a:ea typeface="微软雅黑"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a:t>深度优先搜索</a:t>
            </a:r>
          </a:p>
        </p:txBody>
      </p:sp>
      <p:sp>
        <p:nvSpPr>
          <p:cNvPr id="13" name="内容占位符 12"/>
          <p:cNvSpPr>
            <a:spLocks noGrp="1"/>
          </p:cNvSpPr>
          <p:nvPr>
            <p:ph idx="1"/>
          </p:nvPr>
        </p:nvSpPr>
        <p:spPr/>
        <p:txBody>
          <a:bodyPr/>
          <a:lstStyle/>
          <a:p>
            <a:r>
              <a:rPr lang="zh-CN" altLang="en-US" dirty="0"/>
              <a:t>从初始点扩展出一个节点，然后从这个扩展出的节点继续扩展，重复上述步骤，直到不能扩展或者找到目标节点为止。</a:t>
            </a:r>
          </a:p>
          <a:p>
            <a:r>
              <a:rPr lang="zh-CN" altLang="en-US" dirty="0"/>
              <a:t>一般设置一个栈</a:t>
            </a:r>
            <a:r>
              <a:rPr lang="en-US" altLang="zh-CN" dirty="0">
                <a:latin typeface="Nevis" charset="0"/>
              </a:rPr>
              <a:t>(Stack)</a:t>
            </a:r>
            <a:r>
              <a:rPr lang="zh-CN" altLang="en-US" dirty="0"/>
              <a:t> ，将起始节点放入栈中，然后从栈中弹出一个节点，检查是否是目标节点，如不是则进行扩展，将扩展出的所有节点入栈，然后再次从栈顶弹出一个节点，重复操作，直至找到目标节点。</a:t>
            </a:r>
          </a:p>
          <a:p>
            <a:r>
              <a:rPr lang="zh-CN" altLang="en-US" dirty="0"/>
              <a:t>需要注意的是，搜到的第一个解不一定是最优解。</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深度优先搜索</a:t>
            </a:r>
          </a:p>
        </p:txBody>
      </p:sp>
      <p:sp>
        <p:nvSpPr>
          <p:cNvPr id="3" name="内容占位符 2"/>
          <p:cNvSpPr>
            <a:spLocks noGrp="1"/>
          </p:cNvSpPr>
          <p:nvPr>
            <p:ph idx="1"/>
          </p:nvPr>
        </p:nvSpPr>
        <p:spPr/>
        <p:txBody>
          <a:bodyPr/>
          <a:lstStyle/>
          <a:p>
            <a:r>
              <a:rPr lang="zh-CN" altLang="en-US"/>
              <a:t>还是右边这棵树</a:t>
            </a:r>
          </a:p>
          <a:p>
            <a:r>
              <a:rPr lang="zh-CN" altLang="en-US">
                <a:sym typeface="+mn-ea"/>
              </a:rPr>
              <a:t>从</a:t>
            </a:r>
            <a:r>
              <a:rPr lang="en-US" altLang="zh-CN">
                <a:latin typeface="Nevis" charset="0"/>
                <a:sym typeface="+mn-ea"/>
              </a:rPr>
              <a:t>A</a:t>
            </a:r>
            <a:r>
              <a:rPr lang="zh-CN" altLang="en-US">
                <a:sym typeface="+mn-ea"/>
              </a:rPr>
              <a:t>点开始</a:t>
            </a:r>
            <a:r>
              <a:rPr lang="en-US" altLang="zh-CN">
                <a:latin typeface="Nevis" charset="0"/>
                <a:sym typeface="+mn-ea"/>
              </a:rPr>
              <a:t>DFS</a:t>
            </a:r>
            <a:r>
              <a:rPr lang="zh-CN" altLang="en-US">
                <a:sym typeface="+mn-ea"/>
              </a:rPr>
              <a:t>一遍</a:t>
            </a:r>
            <a:endParaRPr lang="zh-CN" altLang="en-US"/>
          </a:p>
          <a:p>
            <a:r>
              <a:rPr lang="zh-CN" altLang="en-US">
                <a:sym typeface="+mn-ea"/>
              </a:rPr>
              <a:t>顺序应为</a:t>
            </a:r>
            <a:r>
              <a:rPr lang="en-US">
                <a:latin typeface="Nevis" charset="0"/>
                <a:sym typeface="+mn-ea"/>
              </a:rPr>
              <a:t>ABDEFCG</a:t>
            </a:r>
            <a:endParaRPr lang="en-US">
              <a:latin typeface="Nevis" charset="0"/>
            </a:endParaRPr>
          </a:p>
        </p:txBody>
      </p:sp>
      <p:pic>
        <p:nvPicPr>
          <p:cNvPr id="4" name="图片 3" descr="TREE"/>
          <p:cNvPicPr>
            <a:picLocks noChangeAspect="1"/>
          </p:cNvPicPr>
          <p:nvPr/>
        </p:nvPicPr>
        <p:blipFill>
          <a:blip r:embed="rId2"/>
          <a:srcRect/>
          <a:stretch>
            <a:fillRect/>
          </a:stretch>
        </p:blipFill>
        <p:spPr>
          <a:xfrm>
            <a:off x="5169535" y="1425575"/>
            <a:ext cx="5247640" cy="433324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anteka" charset="0"/>
              </a:rPr>
              <a:t>NOIP2015 LANDLORDS</a:t>
            </a:r>
          </a:p>
        </p:txBody>
      </p:sp>
      <p:sp>
        <p:nvSpPr>
          <p:cNvPr id="3" name="内容占位符 2"/>
          <p:cNvSpPr>
            <a:spLocks noGrp="1"/>
          </p:cNvSpPr>
          <p:nvPr>
            <p:ph idx="1"/>
          </p:nvPr>
        </p:nvSpPr>
        <p:spPr/>
        <p:txBody>
          <a:bodyPr/>
          <a:lstStyle/>
          <a:p>
            <a:r>
              <a:rPr lang="zh-CN" altLang="en-US">
                <a:latin typeface="Nevis" charset="0"/>
                <a:hlinkClick r:id="rId2"/>
              </a:rPr>
              <a:t>http://www.lydsy.com/JudgeOnline/problem.php?id=4325</a:t>
            </a:r>
            <a:endParaRPr lang="zh-CN" altLang="en-US">
              <a:latin typeface="Nevis" charset="0"/>
            </a:endParaRPr>
          </a:p>
          <a:p>
            <a:r>
              <a:rPr lang="zh-CN" altLang="en-US">
                <a:latin typeface="Nevis" charset="0"/>
              </a:rPr>
              <a:t>牛牛最近迷上了一种叫斗地主的扑克游戏。斗地主是一种使用黑桃、红心、梅花、方片的A到K加上大小王的共54张牌来进行的扑克牌游戏。</a:t>
            </a:r>
          </a:p>
          <a:p>
            <a:r>
              <a:rPr lang="zh-CN" altLang="en-US">
                <a:latin typeface="Nevis" charset="0"/>
              </a:rPr>
              <a:t>在斗地主中，牌的大小关系根据牌的数码表示如下：</a:t>
            </a:r>
          </a:p>
          <a:p>
            <a:r>
              <a:rPr lang="zh-CN" altLang="en-US">
                <a:latin typeface="Nevis" charset="0"/>
              </a:rPr>
              <a:t>3&lt;4&lt;5&lt;6&lt;7&lt;8&lt;9&lt;10&lt;J&lt;Q&lt;K&lt;A&lt;2&lt;小王&lt;大王；</a:t>
            </a:r>
          </a:p>
          <a:p>
            <a:r>
              <a:rPr lang="zh-CN" altLang="en-US">
                <a:latin typeface="Nevis" charset="0"/>
              </a:rPr>
              <a:t>而花色并不对牌的大小产生影响。</a:t>
            </a:r>
          </a:p>
          <a:p>
            <a:r>
              <a:rPr lang="zh-CN" altLang="en-US">
                <a:latin typeface="Nevis" charset="0"/>
              </a:rPr>
              <a:t>每一局游戏中，一副手牌由n张牌组成。游戏者每次可以根据规定的牌型进行出牌，首先打光自己的手牌一方取得游戏的胜利。现在，牛牛只想知道，对于自己的若干组手牌，分别最少需要多少次出牌可以将它们打光。请你帮他解决这个问题。需要注意的是，本题中游戏者每次可以出手的牌型与一般的斗地主相似而略有不同。</a:t>
            </a:r>
          </a:p>
          <a:p>
            <a:endParaRPr lang="zh-CN" altLang="en-US">
              <a:latin typeface="Nevis"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anteka" charset="0"/>
                <a:sym typeface="+mn-ea"/>
              </a:rPr>
              <a:t>NOIP2015 LANDLORDS</a:t>
            </a:r>
            <a:endParaRPr lang="zh-CN" altLang="en-US"/>
          </a:p>
        </p:txBody>
      </p:sp>
      <p:sp>
        <p:nvSpPr>
          <p:cNvPr id="3" name="内容占位符 2"/>
          <p:cNvSpPr>
            <a:spLocks noGrp="1"/>
          </p:cNvSpPr>
          <p:nvPr>
            <p:ph idx="1"/>
          </p:nvPr>
        </p:nvSpPr>
        <p:spPr/>
        <p:txBody>
          <a:bodyPr/>
          <a:lstStyle/>
          <a:p>
            <a:r>
              <a:rPr lang="zh-CN" altLang="en-US"/>
              <a:t>具体规则如右图：</a:t>
            </a:r>
          </a:p>
          <a:p>
            <a:endParaRPr lang="zh-CN" altLang="en-US"/>
          </a:p>
          <a:p>
            <a:endParaRPr lang="zh-CN" altLang="en-US"/>
          </a:p>
        </p:txBody>
      </p:sp>
      <p:pic>
        <p:nvPicPr>
          <p:cNvPr id="4" name="图片 3" descr="11"/>
          <p:cNvPicPr>
            <a:picLocks noChangeAspect="1"/>
          </p:cNvPicPr>
          <p:nvPr/>
        </p:nvPicPr>
        <p:blipFill>
          <a:blip r:embed="rId3"/>
          <a:srcRect/>
          <a:stretch>
            <a:fillRect/>
          </a:stretch>
        </p:blipFill>
        <p:spPr>
          <a:xfrm>
            <a:off x="5781040" y="558165"/>
            <a:ext cx="5552440" cy="5875020"/>
          </a:xfrm>
          <a:prstGeom prst="rect">
            <a:avLst/>
          </a:prstGeom>
        </p:spPr>
      </p:pic>
      <p:pic>
        <p:nvPicPr>
          <p:cNvPr id="5" name="图片 4" descr="`1$A$L)T@%VZ]LN5LNMK{RO"/>
          <p:cNvPicPr>
            <a:picLocks noChangeAspect="1"/>
          </p:cNvPicPr>
          <p:nvPr/>
        </p:nvPicPr>
        <p:blipFill>
          <a:blip r:embed="rId4"/>
          <a:srcRect/>
          <a:stretch>
            <a:fillRect/>
          </a:stretch>
        </p:blipFill>
        <p:spPr>
          <a:xfrm>
            <a:off x="2075815" y="2825750"/>
            <a:ext cx="3065145" cy="3065145"/>
          </a:xfrm>
          <a:prstGeom prst="rect">
            <a:avLst/>
          </a:prstGeom>
        </p:spPr>
      </p:pic>
      <p:pic>
        <p:nvPicPr>
          <p:cNvPr id="6" name="图片 5" descr="A6QT1MC4}DLYH$QQS_ZM5GO"/>
          <p:cNvPicPr>
            <a:picLocks noChangeAspect="1"/>
          </p:cNvPicPr>
          <p:nvPr/>
        </p:nvPicPr>
        <p:blipFill>
          <a:blip r:embed="rId5"/>
          <a:srcRect/>
          <a:stretch>
            <a:fillRect/>
          </a:stretch>
        </p:blipFill>
        <p:spPr>
          <a:xfrm>
            <a:off x="2227579" y="3335700"/>
            <a:ext cx="2761615" cy="22987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xit" presetSubtype="0" fill="hold" nodeType="with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anteka" charset="0"/>
                <a:sym typeface="+mn-ea"/>
              </a:rPr>
              <a:t>NOIP2015 LANDLORDS</a:t>
            </a:r>
            <a:endParaRPr lang="zh-CN" altLang="en-US"/>
          </a:p>
        </p:txBody>
      </p:sp>
      <p:sp>
        <p:nvSpPr>
          <p:cNvPr id="3" name="内容占位符 2"/>
          <p:cNvSpPr>
            <a:spLocks noGrp="1"/>
          </p:cNvSpPr>
          <p:nvPr>
            <p:ph idx="1"/>
          </p:nvPr>
        </p:nvSpPr>
        <p:spPr/>
        <p:txBody>
          <a:bodyPr/>
          <a:lstStyle/>
          <a:p>
            <a:r>
              <a:rPr lang="zh-CN" altLang="en-US" dirty="0">
                <a:latin typeface="Nevis" charset="0"/>
              </a:rPr>
              <a:t>一眼搜索</a:t>
            </a:r>
            <a:r>
              <a:rPr lang="en-US" altLang="zh-CN" dirty="0">
                <a:latin typeface="Nevis" charset="0"/>
              </a:rPr>
              <a:t>0.0</a:t>
            </a:r>
          </a:p>
          <a:p>
            <a:r>
              <a:rPr lang="zh-CN" altLang="en-US" dirty="0">
                <a:latin typeface="Nevis" charset="0"/>
              </a:rPr>
              <a:t>先把输入的牌类型简化一下：因为花色对于出牌没有任何影响，因此只要忽视掉（除了大小王），然后用一个数组按照牌的大小顺序</a:t>
            </a:r>
            <a:r>
              <a:rPr lang="en-US" altLang="zh-CN" dirty="0">
                <a:latin typeface="Nevis" charset="0"/>
              </a:rPr>
              <a:t>(3,4,5...A,2,</a:t>
            </a:r>
            <a:r>
              <a:rPr lang="zh-CN" altLang="en-US" dirty="0">
                <a:latin typeface="Nevis" charset="0"/>
              </a:rPr>
              <a:t>大王</a:t>
            </a:r>
            <a:r>
              <a:rPr lang="en-US" altLang="zh-CN" dirty="0">
                <a:latin typeface="Nevis" charset="0"/>
              </a:rPr>
              <a:t>,</a:t>
            </a:r>
            <a:r>
              <a:rPr lang="zh-CN" altLang="en-US" dirty="0">
                <a:latin typeface="Nevis" charset="0"/>
              </a:rPr>
              <a:t>小王</a:t>
            </a:r>
            <a:r>
              <a:rPr lang="en-US" altLang="zh-CN" dirty="0">
                <a:latin typeface="Nevis" charset="0"/>
              </a:rPr>
              <a:t>)</a:t>
            </a:r>
            <a:r>
              <a:rPr lang="zh-CN" altLang="en-US" dirty="0">
                <a:latin typeface="Nevis" charset="0"/>
              </a:rPr>
              <a:t>存一下每种牌的数量就行了，这样比较方便。</a:t>
            </a:r>
          </a:p>
          <a:p>
            <a:r>
              <a:rPr lang="zh-CN" altLang="en-US" dirty="0">
                <a:latin typeface="Nevis" charset="0"/>
              </a:rPr>
              <a:t>然后</a:t>
            </a:r>
            <a:r>
              <a:rPr lang="en-US" altLang="zh-CN" dirty="0">
                <a:latin typeface="Nevis" charset="0"/>
              </a:rPr>
              <a:t>DFS</a:t>
            </a:r>
            <a:r>
              <a:rPr lang="zh-CN" altLang="en-US" dirty="0">
                <a:latin typeface="Nevis" charset="0"/>
              </a:rPr>
              <a:t>，每个</a:t>
            </a:r>
            <a:r>
              <a:rPr lang="en-US" altLang="zh-CN" dirty="0">
                <a:latin typeface="Nevis" charset="0"/>
              </a:rPr>
              <a:t>DFS</a:t>
            </a:r>
            <a:r>
              <a:rPr lang="zh-CN" altLang="en-US" dirty="0">
                <a:latin typeface="Nevis" charset="0"/>
              </a:rPr>
              <a:t>中一种一种判过去。</a:t>
            </a:r>
          </a:p>
          <a:p>
            <a:r>
              <a:rPr lang="zh-CN" altLang="en-US" dirty="0">
                <a:latin typeface="Nevis" charset="0"/>
              </a:rPr>
              <a:t>需要注意的是已经判断过后面的牌型后前面的就不用再判了，因为一定会有另外一种</a:t>
            </a:r>
            <a:r>
              <a:rPr lang="en-US" altLang="zh-CN" dirty="0">
                <a:latin typeface="Nevis" charset="0"/>
              </a:rPr>
              <a:t>DFS</a:t>
            </a:r>
            <a:r>
              <a:rPr lang="zh-CN" altLang="en-US" dirty="0">
                <a:latin typeface="Nevis" charset="0"/>
              </a:rPr>
              <a:t>会搜索到这种情况，这个剪枝非常强力。</a:t>
            </a:r>
          </a:p>
          <a:p>
            <a:r>
              <a:rPr lang="zh-CN" altLang="en-US" dirty="0">
                <a:latin typeface="Nevis" charset="0"/>
              </a:rPr>
              <a:t>然后只要不是手抖打错几个地方一般都能过</a:t>
            </a:r>
            <a:r>
              <a:rPr lang="zh-CN" altLang="en-US">
                <a:latin typeface="Nevis" charset="0"/>
              </a:rPr>
              <a:t>掉。</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endParaRPr lang="zh-CN" altLang="en-US"/>
          </a:p>
        </p:txBody>
      </p:sp>
      <p:sp>
        <p:nvSpPr>
          <p:cNvPr id="16" name="内容占位符 15"/>
          <p:cNvSpPr>
            <a:spLocks noGrp="1"/>
          </p:cNvSpPr>
          <p:nvPr>
            <p:ph idx="1"/>
          </p:nvPr>
        </p:nvSpPr>
        <p:spPr/>
        <p:txBody>
          <a:bodyPr/>
          <a:lstStyle/>
          <a:p>
            <a:endParaRPr lang="zh-CN" altLang="en-US"/>
          </a:p>
        </p:txBody>
      </p:sp>
      <p:sp>
        <p:nvSpPr>
          <p:cNvPr id="4" name="矩形 3"/>
          <p:cNvSpPr/>
          <p:nvPr/>
        </p:nvSpPr>
        <p:spPr>
          <a:xfrm>
            <a:off x="633730" y="2490470"/>
            <a:ext cx="10713085" cy="1844040"/>
          </a:xfrm>
          <a:prstGeom prst="rect">
            <a:avLst/>
          </a:prstGeom>
          <a:noFill/>
          <a:ln>
            <a:noFill/>
          </a:ln>
        </p:spPr>
        <p:txBody>
          <a:bodyPr wrap="square" rtlCol="0" anchor="t">
            <a:spAutoFit/>
          </a:bodyPr>
          <a:lstStyle/>
          <a:p>
            <a:pPr algn="ctr"/>
            <a:r>
              <a:rPr lang="en-US" altLang="zh-CN" sz="11500">
                <a:solidFill>
                  <a:schemeClr val="accent1"/>
                </a:solidFill>
                <a:effectLst>
                  <a:outerShdw blurRad="38100" dist="25400" dir="5400000" algn="ctr" rotWithShape="0">
                    <a:srgbClr val="6E747A">
                      <a:alpha val="43000"/>
                    </a:srgbClr>
                  </a:outerShdw>
                </a:effectLst>
                <a:latin typeface="RBNo2 Light" charset="0"/>
              </a:rPr>
              <a:t>Thanks for Watching!</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搜索算法简介</a:t>
            </a:r>
          </a:p>
        </p:txBody>
      </p:sp>
      <p:sp>
        <p:nvSpPr>
          <p:cNvPr id="5" name="内容占位符 4"/>
          <p:cNvSpPr>
            <a:spLocks noGrp="1"/>
          </p:cNvSpPr>
          <p:nvPr>
            <p:ph idx="1"/>
          </p:nvPr>
        </p:nvSpPr>
        <p:spPr/>
        <p:txBody>
          <a:bodyPr/>
          <a:lstStyle/>
          <a:p>
            <a:r>
              <a:rPr lang="zh-CN" altLang="en-US" dirty="0"/>
              <a:t>搜索算法是利用计算机的高性能来有目的的穷举一个问题解空间的部分或所有的可能情况，从而求出问题的解的一种方法。</a:t>
            </a:r>
          </a:p>
          <a:p>
            <a:r>
              <a:rPr lang="zh-CN" altLang="en-US" dirty="0">
                <a:sym typeface="Arial" charset="0"/>
              </a:rPr>
              <a:t>根据它的定义，显然效率比较低下。</a:t>
            </a:r>
          </a:p>
          <a:p>
            <a:r>
              <a:rPr lang="zh-CN" altLang="en-US" dirty="0">
                <a:sym typeface="Arial" charset="0"/>
              </a:rPr>
              <a:t>较为简单的主要有枚举、深度优先搜索（</a:t>
            </a:r>
            <a:r>
              <a:rPr lang="zh-CN" altLang="en-US" dirty="0">
                <a:latin typeface="Nevis" charset="0"/>
                <a:sym typeface="Arial" charset="0"/>
              </a:rPr>
              <a:t>Depth First Search</a:t>
            </a:r>
            <a:r>
              <a:rPr lang="zh-CN" altLang="en-US" dirty="0">
                <a:sym typeface="Arial" charset="0"/>
              </a:rPr>
              <a:t>，简称</a:t>
            </a:r>
            <a:r>
              <a:rPr lang="en-US" altLang="zh-CN" dirty="0">
                <a:latin typeface="Nevis" charset="0"/>
                <a:ea typeface="+mj-lt"/>
                <a:sym typeface="Arial" charset="0"/>
              </a:rPr>
              <a:t>DFS</a:t>
            </a:r>
            <a:r>
              <a:rPr lang="zh-CN" altLang="en-US" dirty="0">
                <a:sym typeface="Arial" charset="0"/>
              </a:rPr>
              <a:t>）和广度优先搜索（</a:t>
            </a:r>
            <a:r>
              <a:rPr lang="zh-CN" altLang="en-US" dirty="0">
                <a:latin typeface="Nevis" charset="0"/>
                <a:sym typeface="Arial" charset="0"/>
              </a:rPr>
              <a:t>Breadth First Search</a:t>
            </a:r>
            <a:r>
              <a:rPr lang="zh-CN" altLang="en-US" dirty="0">
                <a:sym typeface="Arial" charset="0"/>
              </a:rPr>
              <a:t>，简称</a:t>
            </a:r>
            <a:r>
              <a:rPr lang="en-US" altLang="zh-CN" dirty="0">
                <a:latin typeface="Nevis" charset="0"/>
                <a:sym typeface="Arial" charset="0"/>
              </a:rPr>
              <a:t>BFS</a:t>
            </a:r>
            <a:r>
              <a:rPr lang="zh-CN" altLang="en-US" dirty="0">
                <a:sym typeface="Arial" charset="0"/>
              </a:rPr>
              <a:t>）三种，在信息学竞赛中有广泛的使用。</a:t>
            </a:r>
          </a:p>
          <a:p>
            <a:r>
              <a:rPr lang="zh-CN" altLang="en-US" dirty="0">
                <a:sym typeface="Arial" charset="0"/>
              </a:rPr>
              <a:t>高级的有启发式搜索（</a:t>
            </a:r>
            <a:r>
              <a:rPr lang="en-US" altLang="zh-CN" dirty="0">
                <a:latin typeface="Nevis" charset="0"/>
                <a:sym typeface="Arial" charset="0"/>
              </a:rPr>
              <a:t>A*</a:t>
            </a:r>
            <a:r>
              <a:rPr lang="zh-CN" altLang="en-US" dirty="0">
                <a:sym typeface="Arial" charset="0"/>
              </a:rPr>
              <a:t>算法等）以及各种神奇的优化。</a:t>
            </a:r>
          </a:p>
          <a:p>
            <a:r>
              <a:rPr lang="zh-CN" altLang="en-US" dirty="0"/>
              <a:t>虽然效率低，然而我们在竞赛中难免会碰到不会做的题目。这时候，我们就可以用搜索算法打一打暴力拿点分。甚至有时候加几个强力剪枝，能获得六七十分以上。</a:t>
            </a:r>
          </a:p>
          <a:p>
            <a:r>
              <a:rPr lang="zh-CN" altLang="en-US" dirty="0"/>
              <a:t>同时，在对拍中也经常拿搜索当做标准输出，因为搜索虽然慢，但是正确性是可以保证的，而且比较好打。</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枚举</a:t>
            </a:r>
          </a:p>
        </p:txBody>
      </p:sp>
      <p:sp>
        <p:nvSpPr>
          <p:cNvPr id="3" name="内容占位符 2"/>
          <p:cNvSpPr>
            <a:spLocks noGrp="1"/>
          </p:cNvSpPr>
          <p:nvPr>
            <p:ph idx="1"/>
          </p:nvPr>
        </p:nvSpPr>
        <p:spPr/>
        <p:txBody>
          <a:bodyPr/>
          <a:lstStyle/>
          <a:p>
            <a:r>
              <a:rPr lang="zh-CN" altLang="en-US"/>
              <a:t>即列举问题的所有状态从而寻找符合问题的解的方法。</a:t>
            </a:r>
          </a:p>
          <a:p>
            <a:r>
              <a:rPr lang="zh-CN" altLang="en-US"/>
              <a:t>适合用于状态较少，比较简单的问题上。</a:t>
            </a:r>
          </a:p>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anteka" charset="0"/>
              </a:rPr>
              <a:t>POJ1753 (</a:t>
            </a:r>
            <a:r>
              <a:rPr lang="en-US">
                <a:latin typeface="Manteka" charset="0"/>
              </a:rPr>
              <a:t>SUPER VERSION)</a:t>
            </a:r>
          </a:p>
        </p:txBody>
      </p:sp>
      <p:sp>
        <p:nvSpPr>
          <p:cNvPr id="3" name="内容占位符 2"/>
          <p:cNvSpPr>
            <a:spLocks noGrp="1"/>
          </p:cNvSpPr>
          <p:nvPr>
            <p:ph idx="1"/>
          </p:nvPr>
        </p:nvSpPr>
        <p:spPr/>
        <p:txBody>
          <a:bodyPr/>
          <a:lstStyle/>
          <a:p>
            <a:r>
              <a:rPr lang="zh-CN" altLang="en-US" dirty="0">
                <a:latin typeface="Nevis" charset="0"/>
                <a:hlinkClick r:id="rId2"/>
              </a:rPr>
              <a:t>http://poj.org/problem?id=1753</a:t>
            </a:r>
            <a:endParaRPr lang="zh-CN" altLang="en-US" dirty="0">
              <a:latin typeface="Nevis" charset="0"/>
            </a:endParaRPr>
          </a:p>
          <a:p>
            <a:r>
              <a:rPr lang="zh-CN" altLang="en-US" dirty="0"/>
              <a:t>有一个</a:t>
            </a:r>
            <a:r>
              <a:rPr lang="en-US" altLang="zh-CN" dirty="0">
                <a:latin typeface="Nevis" charset="0"/>
              </a:rPr>
              <a:t>6*6</a:t>
            </a:r>
            <a:r>
              <a:rPr lang="zh-CN" altLang="en-US" dirty="0"/>
              <a:t>的方格（如右图），每个方格上摆着白色的棋子或者黑色的棋子。</a:t>
            </a:r>
          </a:p>
          <a:p>
            <a:r>
              <a:rPr lang="zh-CN" altLang="en-US" dirty="0"/>
              <a:t>每一次操作能把一个格子上的棋子以及上下左右四个棋子翻转颜色，白变黑，黑变白。</a:t>
            </a:r>
          </a:p>
          <a:p>
            <a:r>
              <a:rPr lang="zh-CN" altLang="en-US" dirty="0"/>
              <a:t>即在角上能一次翻周围两个，边上一次翻周围三个。</a:t>
            </a:r>
          </a:p>
          <a:p>
            <a:r>
              <a:rPr lang="zh-CN" altLang="en-US" dirty="0"/>
              <a:t>现在给出初始状态，要求将所有棋子变为同一种颜色。</a:t>
            </a:r>
          </a:p>
          <a:p>
            <a:r>
              <a:rPr lang="zh-CN" altLang="en-US" dirty="0"/>
              <a:t>求最少步数。</a:t>
            </a:r>
          </a:p>
        </p:txBody>
      </p:sp>
      <p:sp>
        <p:nvSpPr>
          <p:cNvPr id="6" name="文本框 5"/>
          <p:cNvSpPr txBox="1"/>
          <p:nvPr/>
        </p:nvSpPr>
        <p:spPr>
          <a:xfrm>
            <a:off x="8601075" y="2588895"/>
            <a:ext cx="2088515" cy="368300"/>
          </a:xfrm>
          <a:prstGeom prst="rect">
            <a:avLst/>
          </a:prstGeom>
          <a:noFill/>
        </p:spPr>
        <p:txBody>
          <a:bodyPr wrap="square" rtlCol="0">
            <a:spAutoFit/>
          </a:bodyPr>
          <a:lstStyle/>
          <a:p>
            <a:pPr>
              <a:lnSpc>
                <a:spcPct val="130000"/>
              </a:lnSpc>
            </a:pPr>
            <a:endParaRPr lang="zh-CN" altLang="en-US" sz="1400" dirty="0">
              <a:latin typeface="Arial" pitchFamily="34" charset="0"/>
              <a:ea typeface="微软雅黑" pitchFamily="34" charset="-122"/>
            </a:endParaRPr>
          </a:p>
        </p:txBody>
      </p:sp>
      <p:pic>
        <p:nvPicPr>
          <p:cNvPr id="9" name="图片 8" descr="QQ图片20151229211549"/>
          <p:cNvPicPr>
            <a:picLocks noChangeAspect="1"/>
          </p:cNvPicPr>
          <p:nvPr/>
        </p:nvPicPr>
        <p:blipFill>
          <a:blip r:embed="rId3"/>
          <a:srcRect/>
          <a:stretch>
            <a:fillRect/>
          </a:stretch>
        </p:blipFill>
        <p:spPr>
          <a:xfrm>
            <a:off x="8251825" y="3117850"/>
            <a:ext cx="3282950" cy="327533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anteka" charset="0"/>
              </a:rPr>
              <a:t>POJ1753 (</a:t>
            </a:r>
            <a:r>
              <a:rPr lang="en-US">
                <a:latin typeface="Manteka" charset="0"/>
                <a:sym typeface="+mn-ea"/>
              </a:rPr>
              <a:t>SUPER VERSION)</a:t>
            </a:r>
            <a:endParaRPr lang="en-US" altLang="zh-CN">
              <a:latin typeface="Manteka" charset="0"/>
            </a:endParaRPr>
          </a:p>
        </p:txBody>
      </p:sp>
      <p:sp>
        <p:nvSpPr>
          <p:cNvPr id="3" name="内容占位符 2"/>
          <p:cNvSpPr>
            <a:spLocks noGrp="1"/>
          </p:cNvSpPr>
          <p:nvPr>
            <p:ph idx="1"/>
          </p:nvPr>
        </p:nvSpPr>
        <p:spPr/>
        <p:txBody>
          <a:bodyPr/>
          <a:lstStyle/>
          <a:p>
            <a:r>
              <a:rPr lang="zh-CN" altLang="en-US">
                <a:sym typeface="+mn-ea"/>
              </a:rPr>
              <a:t>因为对于每个点翻两次就等于不翻，所以每个点要么翻一次要么不翻，这样是最优的。</a:t>
            </a:r>
          </a:p>
          <a:p>
            <a:r>
              <a:rPr lang="zh-CN" altLang="en-US"/>
              <a:t>首先，我们枚举最后形成的棋阵是全白还是全黑。</a:t>
            </a:r>
          </a:p>
          <a:p>
            <a:r>
              <a:rPr lang="zh-CN" altLang="en-US"/>
              <a:t>然后枚举最下面六个棋子每个翻不翻。</a:t>
            </a:r>
          </a:p>
          <a:p>
            <a:r>
              <a:rPr lang="zh-CN" altLang="en-US"/>
              <a:t>然后上面几行每个棋子翻不翻取决于它下面那个棋子是否是目标状态。如果不是的话就翻一次。</a:t>
            </a:r>
          </a:p>
          <a:p>
            <a:r>
              <a:rPr lang="zh-CN" altLang="en-US"/>
              <a:t>这样操作完第一行后判断一下第一行是否是全黑或全白（下面几行一定是目标状态），如果是的话计入答案就行了。</a:t>
            </a:r>
          </a:p>
          <a:p>
            <a:r>
              <a:rPr lang="zh-CN" altLang="en-US"/>
              <a:t>时间复杂度</a:t>
            </a:r>
            <a:r>
              <a:rPr lang="en-US" altLang="zh-CN">
                <a:latin typeface="Nevis" charset="0"/>
              </a:rPr>
              <a:t>O(2*2</a:t>
            </a:r>
            <a:r>
              <a:rPr lang="en-US" altLang="zh-CN" baseline="30000">
                <a:latin typeface="Nevis" charset="0"/>
              </a:rPr>
              <a:t>6</a:t>
            </a:r>
            <a:r>
              <a:rPr lang="en-US" altLang="zh-CN">
                <a:latin typeface="Nevis" charset="0"/>
              </a:rPr>
              <a:t>*6</a:t>
            </a:r>
            <a:r>
              <a:rPr lang="en-US" altLang="zh-CN" baseline="30000">
                <a:latin typeface="Nevis" charset="0"/>
              </a:rPr>
              <a:t>2</a:t>
            </a:r>
            <a:r>
              <a:rPr lang="en-US" altLang="zh-CN">
                <a:latin typeface="Nevis" charset="0"/>
              </a:rPr>
              <a:t>)</a:t>
            </a:r>
          </a:p>
          <a:p>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广度优先搜索</a:t>
            </a:r>
          </a:p>
        </p:txBody>
      </p:sp>
      <p:sp>
        <p:nvSpPr>
          <p:cNvPr id="3" name="内容占位符 2"/>
          <p:cNvSpPr>
            <a:spLocks noGrp="1"/>
          </p:cNvSpPr>
          <p:nvPr>
            <p:ph idx="1"/>
          </p:nvPr>
        </p:nvSpPr>
        <p:spPr/>
        <p:txBody>
          <a:bodyPr/>
          <a:lstStyle/>
          <a:p>
            <a:r>
              <a:rPr lang="zh-CN" altLang="en-US"/>
              <a:t>从初始点开始，根据规则展开第一层节点，并检查目标节点是否在这些节点上，若没有，再将所有的第一层的节点逐一展开，得到第二层节点，如没有，则扩展下去，直到发现目标节点为止。</a:t>
            </a:r>
          </a:p>
          <a:p>
            <a:r>
              <a:rPr lang="zh-CN" altLang="en-US"/>
              <a:t>比较适合求最少步骤或最短解序列的题目。</a:t>
            </a:r>
          </a:p>
          <a:p>
            <a:r>
              <a:rPr lang="zh-CN" altLang="en-US"/>
              <a:t>一般设置一个队列</a:t>
            </a:r>
            <a:r>
              <a:rPr lang="en-US" altLang="zh-CN">
                <a:latin typeface="Nevis" charset="0"/>
              </a:rPr>
              <a:t>(Queue)</a:t>
            </a:r>
            <a:r>
              <a:rPr lang="zh-CN" altLang="en-US"/>
              <a:t>，将起始节点放入队列中，然后从队列头取出一个节点，检查是否是目标节点，如不是则进行扩展，将扩展出的所有节点放到队尾，然后再从队列头取出一个节点，直至找到目标节点。</a:t>
            </a:r>
          </a:p>
          <a:p>
            <a:r>
              <a:rPr lang="zh-CN" altLang="en-US"/>
              <a:t>在最短路算法中也有较为广泛的使用</a:t>
            </a:r>
            <a:r>
              <a:rPr lang="zh-CN"/>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广度优先搜索</a:t>
            </a:r>
          </a:p>
        </p:txBody>
      </p:sp>
      <p:sp>
        <p:nvSpPr>
          <p:cNvPr id="3" name="内容占位符 2"/>
          <p:cNvSpPr>
            <a:spLocks noGrp="1"/>
          </p:cNvSpPr>
          <p:nvPr>
            <p:ph idx="1"/>
          </p:nvPr>
        </p:nvSpPr>
        <p:spPr/>
        <p:txBody>
          <a:bodyPr/>
          <a:lstStyle/>
          <a:p>
            <a:r>
              <a:rPr lang="zh-CN" altLang="en-US"/>
              <a:t>如右边这棵树</a:t>
            </a:r>
          </a:p>
          <a:p>
            <a:r>
              <a:rPr lang="zh-CN" altLang="en-US"/>
              <a:t>从</a:t>
            </a:r>
            <a:r>
              <a:rPr lang="en-US" altLang="zh-CN">
                <a:latin typeface="Nevis" charset="0"/>
              </a:rPr>
              <a:t>A</a:t>
            </a:r>
            <a:r>
              <a:rPr lang="zh-CN" altLang="en-US"/>
              <a:t>点开始</a:t>
            </a:r>
            <a:r>
              <a:rPr lang="en-US" altLang="zh-CN">
                <a:latin typeface="Nevis" charset="0"/>
              </a:rPr>
              <a:t>BFS</a:t>
            </a:r>
            <a:r>
              <a:rPr lang="zh-CN" altLang="en-US"/>
              <a:t>一遍</a:t>
            </a:r>
          </a:p>
          <a:p>
            <a:r>
              <a:rPr lang="zh-CN" altLang="en-US"/>
              <a:t>顺序应为</a:t>
            </a:r>
            <a:r>
              <a:rPr lang="en-US" altLang="zh-CN">
                <a:latin typeface="Nevis" charset="0"/>
              </a:rPr>
              <a:t>ABCDFGE</a:t>
            </a:r>
            <a:endParaRPr lang="zh-CN" altLang="en-US">
              <a:latin typeface="Nevis" charset="0"/>
            </a:endParaRPr>
          </a:p>
        </p:txBody>
      </p:sp>
      <p:pic>
        <p:nvPicPr>
          <p:cNvPr id="4" name="图片 3" descr="TREE"/>
          <p:cNvPicPr>
            <a:picLocks noChangeAspect="1"/>
          </p:cNvPicPr>
          <p:nvPr/>
        </p:nvPicPr>
        <p:blipFill>
          <a:blip r:embed="rId2"/>
          <a:srcRect/>
          <a:stretch>
            <a:fillRect/>
          </a:stretch>
        </p:blipFill>
        <p:spPr>
          <a:xfrm>
            <a:off x="5169535" y="1425575"/>
            <a:ext cx="5247640" cy="433324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anteka" charset="0"/>
              </a:rPr>
              <a:t>Codeforces 377A Maze</a:t>
            </a:r>
          </a:p>
        </p:txBody>
      </p:sp>
      <p:sp>
        <p:nvSpPr>
          <p:cNvPr id="3" name="内容占位符 2"/>
          <p:cNvSpPr>
            <a:spLocks noGrp="1"/>
          </p:cNvSpPr>
          <p:nvPr>
            <p:ph idx="1"/>
          </p:nvPr>
        </p:nvSpPr>
        <p:spPr/>
        <p:txBody>
          <a:bodyPr/>
          <a:lstStyle/>
          <a:p>
            <a:r>
              <a:rPr lang="zh-CN" altLang="en-US">
                <a:latin typeface="Nevis" charset="0"/>
                <a:hlinkClick r:id="rId2"/>
              </a:rPr>
              <a:t>http://codeforces.com/problemset/problem/377/A</a:t>
            </a:r>
          </a:p>
          <a:p>
            <a:r>
              <a:rPr lang="zh-CN" altLang="en-US"/>
              <a:t>现在有一个</a:t>
            </a:r>
            <a:r>
              <a:rPr lang="en-US" altLang="zh-CN">
                <a:latin typeface="Nevis" charset="0"/>
              </a:rPr>
              <a:t>n*m</a:t>
            </a:r>
            <a:r>
              <a:rPr lang="zh-CN" altLang="en-US"/>
              <a:t>的迷宫，每块地是墙壁或者空地。</a:t>
            </a:r>
          </a:p>
          <a:p>
            <a:r>
              <a:rPr lang="zh-CN" altLang="en-US"/>
              <a:t>一开始所有的空地都是连在一起的。</a:t>
            </a:r>
          </a:p>
          <a:p>
            <a:r>
              <a:rPr lang="zh-CN" altLang="en-US"/>
              <a:t>现在要求把恰好</a:t>
            </a:r>
            <a:r>
              <a:rPr lang="en-US" altLang="zh-CN">
                <a:latin typeface="Nevis" charset="0"/>
              </a:rPr>
              <a:t>k</a:t>
            </a:r>
            <a:r>
              <a:rPr lang="zh-CN" altLang="en-US"/>
              <a:t>块空地变为墙壁，使得剩下的空地也全部连通。</a:t>
            </a:r>
          </a:p>
          <a:p>
            <a:r>
              <a:rPr lang="en-US" altLang="zh-CN">
                <a:latin typeface="Nevis" charset="0"/>
              </a:rPr>
              <a:t>n,m≤500,k≤n*m,</a:t>
            </a:r>
            <a:r>
              <a:rPr lang="zh-CN" altLang="en-US"/>
              <a:t>保证有解。如果有多种方案，输出任意一种。</a:t>
            </a:r>
          </a:p>
          <a:p>
            <a:r>
              <a:rPr lang="zh-CN" altLang="zh-CN"/>
              <a:t>时间限制</a:t>
            </a:r>
            <a:r>
              <a:rPr lang="en-US" altLang="zh-CN">
                <a:latin typeface="Nevis" charset="0"/>
              </a:rPr>
              <a:t>2s,</a:t>
            </a:r>
            <a:r>
              <a:rPr lang="zh-CN" altLang="en-US"/>
              <a:t>内存限制</a:t>
            </a:r>
            <a:r>
              <a:rPr lang="en-US" altLang="zh-CN">
                <a:latin typeface="Nevis" charset="0"/>
              </a:rPr>
              <a:t>256M</a:t>
            </a:r>
            <a:endParaRPr lang="zh-CN" altLang="en-US"/>
          </a:p>
        </p:txBody>
      </p:sp>
      <p:pic>
        <p:nvPicPr>
          <p:cNvPr id="6" name="图片 5" descr="Maze 样例输入"/>
          <p:cNvPicPr>
            <a:picLocks noChangeAspect="1"/>
          </p:cNvPicPr>
          <p:nvPr/>
        </p:nvPicPr>
        <p:blipFill>
          <a:blip r:embed="rId3"/>
          <a:srcRect/>
          <a:stretch>
            <a:fillRect/>
          </a:stretch>
        </p:blipFill>
        <p:spPr>
          <a:xfrm>
            <a:off x="9097645" y="771525"/>
            <a:ext cx="2438400" cy="2362200"/>
          </a:xfrm>
          <a:prstGeom prst="rect">
            <a:avLst/>
          </a:prstGeom>
        </p:spPr>
      </p:pic>
      <p:pic>
        <p:nvPicPr>
          <p:cNvPr id="8" name="图片 7" descr="Maze 样例输出"/>
          <p:cNvPicPr>
            <a:picLocks noChangeAspect="1"/>
          </p:cNvPicPr>
          <p:nvPr/>
        </p:nvPicPr>
        <p:blipFill>
          <a:blip r:embed="rId4"/>
          <a:srcRect/>
          <a:stretch>
            <a:fillRect/>
          </a:stretch>
        </p:blipFill>
        <p:spPr>
          <a:xfrm>
            <a:off x="9094470" y="3945890"/>
            <a:ext cx="2742565" cy="2200275"/>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anteka" charset="0"/>
                <a:sym typeface="+mn-ea"/>
              </a:rPr>
              <a:t>Codeforces 377A Maze</a:t>
            </a:r>
            <a:endParaRPr lang="zh-CN" altLang="en-US"/>
          </a:p>
        </p:txBody>
      </p:sp>
      <p:sp>
        <p:nvSpPr>
          <p:cNvPr id="3" name="内容占位符 2"/>
          <p:cNvSpPr>
            <a:spLocks noGrp="1"/>
          </p:cNvSpPr>
          <p:nvPr>
            <p:ph idx="1"/>
          </p:nvPr>
        </p:nvSpPr>
        <p:spPr/>
        <p:txBody>
          <a:bodyPr/>
          <a:lstStyle/>
          <a:p>
            <a:r>
              <a:rPr lang="zh-CN" altLang="en-US">
                <a:latin typeface="Nevis" charset="0"/>
                <a:sym typeface="+mn-ea"/>
              </a:rPr>
              <a:t>超级简单的算法就是从一个点开始向周围搜索</a:t>
            </a:r>
            <a:r>
              <a:rPr lang="en-US" altLang="zh-CN">
                <a:latin typeface="Nevis" charset="0"/>
                <a:sym typeface="+mn-ea"/>
              </a:rPr>
              <a:t>S-k</a:t>
            </a:r>
            <a:r>
              <a:rPr lang="zh-CN" altLang="en-US">
                <a:latin typeface="Nevis" charset="0"/>
                <a:sym typeface="+mn-ea"/>
              </a:rPr>
              <a:t>个格子之后停下（</a:t>
            </a:r>
            <a:r>
              <a:rPr lang="en-US" altLang="zh-CN">
                <a:latin typeface="Nevis" charset="0"/>
                <a:sym typeface="+mn-ea"/>
              </a:rPr>
              <a:t>S</a:t>
            </a:r>
            <a:r>
              <a:rPr lang="zh-CN" altLang="en-US">
                <a:latin typeface="Nevis" charset="0"/>
                <a:sym typeface="+mn-ea"/>
              </a:rPr>
              <a:t>为初始空地总数），剩下的</a:t>
            </a:r>
            <a:r>
              <a:rPr lang="en-US" altLang="zh-CN">
                <a:latin typeface="Nevis" charset="0"/>
                <a:sym typeface="+mn-ea"/>
              </a:rPr>
              <a:t>k</a:t>
            </a:r>
            <a:r>
              <a:rPr lang="zh-CN" altLang="en-US">
                <a:latin typeface="Nevis" charset="0"/>
                <a:sym typeface="+mn-ea"/>
              </a:rPr>
              <a:t>个格子全部变成墙壁就好了。</a:t>
            </a:r>
          </a:p>
          <a:p>
            <a:r>
              <a:rPr lang="zh-CN" altLang="en-US">
                <a:sym typeface="+mn-ea"/>
              </a:rPr>
              <a:t>时间复杂度</a:t>
            </a:r>
            <a:r>
              <a:rPr lang="en-US" altLang="zh-CN">
                <a:latin typeface="Nevis" charset="0"/>
                <a:sym typeface="+mn-ea"/>
              </a:rPr>
              <a:t>O(n*m+k)</a:t>
            </a:r>
            <a:endParaRPr lang="zh-CN" altLang="en-US"/>
          </a:p>
          <a:p>
            <a:r>
              <a:rPr lang="zh-CN" altLang="en-US"/>
              <a:t>以下算法纯属是因为讲课人太弱而强行用</a:t>
            </a:r>
            <a:r>
              <a:rPr lang="en-US" altLang="zh-CN">
                <a:latin typeface="Nevis" charset="0"/>
              </a:rPr>
              <a:t>BFS</a:t>
            </a:r>
            <a:r>
              <a:rPr lang="zh-CN" altLang="en-US"/>
              <a:t>的口胡算法。</a:t>
            </a:r>
            <a:endParaRPr lang="en-US" altLang="zh-CN"/>
          </a:p>
          <a:p>
            <a:r>
              <a:rPr lang="zh-CN" altLang="en-US"/>
              <a:t>首先我们找到任意一个空地，然后从这个点开始</a:t>
            </a:r>
            <a:r>
              <a:rPr lang="en-US" altLang="zh-CN">
                <a:latin typeface="Nevis" charset="0"/>
              </a:rPr>
              <a:t>BFS</a:t>
            </a:r>
            <a:r>
              <a:rPr lang="zh-CN" altLang="en-US"/>
              <a:t>，把所有空地距离它的最小步数搜索出来并存到一个链表中。</a:t>
            </a:r>
          </a:p>
          <a:p>
            <a:r>
              <a:rPr lang="zh-CN" altLang="en-US"/>
              <a:t>然后每次操作从链表中取出距离最远的一个空地改为墙壁。因为它是距离最远的，所以不会对剩下的空地的连通性造成任何影响。</a:t>
            </a:r>
          </a:p>
          <a:p>
            <a:r>
              <a:rPr lang="zh-CN" altLang="en-US"/>
              <a:t>像这样一共操作</a:t>
            </a:r>
            <a:r>
              <a:rPr lang="en-US" altLang="zh-CN">
                <a:latin typeface="Nevis" charset="0"/>
              </a:rPr>
              <a:t>k</a:t>
            </a:r>
            <a:r>
              <a:rPr lang="zh-CN" altLang="en-US"/>
              <a:t>次。</a:t>
            </a:r>
          </a:p>
          <a:p>
            <a:r>
              <a:rPr lang="zh-CN" altLang="en-US"/>
              <a:t>时间复杂度也是</a:t>
            </a:r>
            <a:r>
              <a:rPr lang="en-US" altLang="zh-CN">
                <a:latin typeface="Nevis" charset="0"/>
              </a:rPr>
              <a:t>O(n*m+k)</a:t>
            </a:r>
            <a:r>
              <a:rPr lang="zh-CN" altLang="en-US">
                <a:latin typeface="Nevis" charset="0"/>
              </a:rPr>
              <a:t>，很对是吧</a:t>
            </a:r>
            <a:r>
              <a:rPr lang="en-US" altLang="zh-CN"/>
              <a:t>_(:</a:t>
            </a:r>
            <a:r>
              <a:rPr lang="zh-CN" altLang="en-US"/>
              <a:t>зゝ</a:t>
            </a:r>
            <a:r>
              <a:rPr lang="en-US" altLang="zh-CN"/>
              <a:t>∠)_</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A000120140530A99PPBG">
  <a:themeElements>
    <a:clrScheme name="自定义 657">
      <a:dk1>
        <a:srgbClr val="2F2F2F"/>
      </a:dk1>
      <a:lt1>
        <a:srgbClr val="F7F7F7"/>
      </a:lt1>
      <a:dk2>
        <a:srgbClr val="FFFFFF"/>
      </a:dk2>
      <a:lt2>
        <a:srgbClr val="5F5F5F"/>
      </a:lt2>
      <a:accent1>
        <a:srgbClr val="00BE9C"/>
      </a:accent1>
      <a:accent2>
        <a:srgbClr val="009A79"/>
      </a:accent2>
      <a:accent3>
        <a:srgbClr val="316964"/>
      </a:accent3>
      <a:accent4>
        <a:srgbClr val="616161"/>
      </a:accent4>
      <a:accent5>
        <a:srgbClr val="EC9126"/>
      </a:accent5>
      <a:accent6>
        <a:srgbClr val="FFC000"/>
      </a:accent6>
      <a:hlink>
        <a:srgbClr val="00B0F0"/>
      </a:hlink>
      <a:folHlink>
        <a:srgbClr val="AFB2B4"/>
      </a:folHlink>
    </a:clrScheme>
    <a:fontScheme name="自定义 2">
      <a:majorFont>
        <a:latin typeface="Baskerville Old Face"/>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1382</Words>
  <Application>Microsoft Office PowerPoint</Application>
  <PresentationFormat>宽屏</PresentationFormat>
  <Paragraphs>76</Paragraphs>
  <Slides>15</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Manteka</vt:lpstr>
      <vt:lpstr>Nevis</vt:lpstr>
      <vt:lpstr>RBNo2 Light</vt:lpstr>
      <vt:lpstr>微软雅黑</vt:lpstr>
      <vt:lpstr>幼圆</vt:lpstr>
      <vt:lpstr>Arial</vt:lpstr>
      <vt:lpstr>Calibri</vt:lpstr>
      <vt:lpstr>Wingdings 3</vt:lpstr>
      <vt:lpstr>1_A000120140530A99PPBG</vt:lpstr>
      <vt:lpstr>搜 索 入 门</vt:lpstr>
      <vt:lpstr>搜索算法简介</vt:lpstr>
      <vt:lpstr>枚举</vt:lpstr>
      <vt:lpstr>POJ1753 (SUPER VERSION)</vt:lpstr>
      <vt:lpstr>POJ1753 (SUPER VERSION)</vt:lpstr>
      <vt:lpstr>广度优先搜索</vt:lpstr>
      <vt:lpstr>广度优先搜索</vt:lpstr>
      <vt:lpstr>Codeforces 377A Maze</vt:lpstr>
      <vt:lpstr>Codeforces 377A Maze</vt:lpstr>
      <vt:lpstr>深度优先搜索</vt:lpstr>
      <vt:lpstr>深度优先搜索</vt:lpstr>
      <vt:lpstr>NOIP2015 LANDLORDS</vt:lpstr>
      <vt:lpstr>NOIP2015 LANDLORDS</vt:lpstr>
      <vt:lpstr>NOIP2015 LANDLORDS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搜 索 入 门</dc:title>
  <dc:creator>LHCan</dc:creator>
  <cp:lastModifiedBy>admin</cp:lastModifiedBy>
  <cp:revision>69</cp:revision>
  <dcterms:created xsi:type="dcterms:W3CDTF">2015-05-05T08:02:00Z</dcterms:created>
  <dcterms:modified xsi:type="dcterms:W3CDTF">2019-07-08T00:43:50Z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