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528-7EB8-4B39-B167-37DA223ECF0B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4243C-4415-442E-AC44-031C6C5DA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F214-183A-48BF-94B4-C2D0FD887A3D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4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E6F-1E02-48B9-A8C0-13389C735E5C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7ED-13F5-42B3-8729-31B6CB35969F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7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43A4-C60D-4065-A556-DDAE4B09BFC6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1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8D-2CEB-41CB-937E-ACFA18B3AFCF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1F2-C0CB-4EA7-8EB8-7E696FD2364E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7F-D920-4CA8-98EE-84F735E5599D}" type="datetime1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EC8-F981-457C-861E-BD64F25A3224}" type="datetime1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1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6058-6C84-4B85-BCC5-0F2DE77EC79F}" type="datetime1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32E-1DE5-4CCD-AEFB-1ABDD6DFC978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70A1-A5CC-4D6C-92F9-157464E21F43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FB05-4039-4A05-911D-D488B301D340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ADB3-9EB6-433C-A8B4-5E8363FE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6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err="1" smtClean="0"/>
              <a:t>regexp</a:t>
            </a:r>
            <a:r>
              <a:rPr lang="en-US" dirty="0" smtClean="0"/>
              <a:t>, regex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661248"/>
            <a:ext cx="8712968" cy="1008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https://github.com/ziishaned/learn-regex/blob/master/translations/README-ru.md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80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Метасимволы. </a:t>
            </a:r>
            <a:r>
              <a:rPr lang="ru-RU" b="1" dirty="0"/>
              <a:t>Фигурные </a:t>
            </a:r>
            <a:r>
              <a:rPr lang="ru-RU" b="1" dirty="0" smtClean="0"/>
              <a:t>скобки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фигурных скобках, которые также называются квантификаторами, указывается, сколько раз символ или группа символов могут повторяться. Например,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регулярное </a:t>
            </a:r>
            <a:r>
              <a:rPr lang="ru-RU" sz="2000" dirty="0"/>
              <a:t>выражение </a:t>
            </a:r>
            <a:r>
              <a:rPr lang="ru-RU" sz="2000" dirty="0" smtClean="0"/>
              <a:t>[0-9]{2,3}</a:t>
            </a:r>
            <a:r>
              <a:rPr lang="ru-RU" sz="2000" dirty="0"/>
              <a:t>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означает </a:t>
            </a:r>
            <a:r>
              <a:rPr lang="ru-RU" sz="2000" dirty="0"/>
              <a:t>совпадение не менее 2 но не более 3 цифр в диапазоне от 0 до 9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Уберём </a:t>
            </a:r>
            <a:r>
              <a:rPr lang="ru-RU" sz="2000" dirty="0"/>
              <a:t>второй номер (цифру 3), тогда,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регулярное </a:t>
            </a:r>
            <a:r>
              <a:rPr lang="ru-RU" sz="2000" dirty="0"/>
              <a:t>выражение </a:t>
            </a:r>
            <a:r>
              <a:rPr lang="ru-RU" sz="2000" dirty="0" smtClean="0"/>
              <a:t>[0-9]{2,}</a:t>
            </a:r>
            <a:r>
              <a:rPr lang="ru-RU" sz="2000" dirty="0"/>
              <a:t>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будет </a:t>
            </a:r>
            <a:r>
              <a:rPr lang="ru-RU" sz="2000" dirty="0"/>
              <a:t>означать совпадение 2 или более цифр.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Если мы также удалим запятую, то регулярное выражение [0-9]{3} будет означать совпадение точно с 3 цифрами.</a:t>
            </a:r>
            <a:endParaRPr lang="ru-RU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809875"/>
            <a:ext cx="5677923" cy="69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691717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27" y="6021288"/>
            <a:ext cx="60872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7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Метасимволы. </a:t>
            </a:r>
            <a:r>
              <a:rPr lang="ru-RU" sz="3200" b="1" dirty="0"/>
              <a:t>Альтернация</a:t>
            </a:r>
            <a:br>
              <a:rPr lang="ru-RU" sz="3200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5095"/>
            <a:ext cx="8568952" cy="49641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регулярных выражениях, вертикальная черта </a:t>
            </a:r>
            <a:r>
              <a:rPr lang="ru-RU" sz="2400" dirty="0" smtClean="0"/>
              <a:t>|</a:t>
            </a:r>
            <a:r>
              <a:rPr lang="ru-RU" sz="2400" dirty="0"/>
              <a:t> используется для определения альтернации (чередования). Альтернация по своей сути похожа на оператор ИЛИ между логическими выражениями. Может создаться впечатление, что чередование это то же самое, что и определение набора символов. Однако, большая разница между ними в том, что набор символов работает на уровне конкретных символов, в то время как альтернация работает на уровне выражений.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регулярное </a:t>
            </a:r>
            <a:r>
              <a:rPr lang="ru-RU" sz="2400" dirty="0"/>
              <a:t>выражение </a:t>
            </a:r>
            <a:r>
              <a:rPr lang="ru-RU" sz="2400" dirty="0" smtClean="0"/>
              <a:t>(</a:t>
            </a:r>
            <a:r>
              <a:rPr lang="ru-RU" sz="2400" dirty="0" err="1" smtClean="0"/>
              <a:t>T|t</a:t>
            </a:r>
            <a:r>
              <a:rPr lang="ru-RU" sz="2400" dirty="0" smtClean="0"/>
              <a:t>)</a:t>
            </a:r>
            <a:r>
              <a:rPr lang="ru-RU" sz="2400" dirty="0" err="1" smtClean="0"/>
              <a:t>he|car</a:t>
            </a:r>
            <a:r>
              <a:rPr lang="ru-RU" sz="2400" dirty="0"/>
              <a:t> 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объединяет </a:t>
            </a:r>
            <a:r>
              <a:rPr lang="ru-RU" sz="2400" dirty="0"/>
              <a:t>два шаблона (заглавная </a:t>
            </a:r>
            <a:r>
              <a:rPr lang="ru-RU" sz="2400" dirty="0" smtClean="0"/>
              <a:t>T</a:t>
            </a:r>
            <a:r>
              <a:rPr lang="ru-RU" sz="2400" dirty="0"/>
              <a:t> ИЛИ строчная </a:t>
            </a:r>
            <a:r>
              <a:rPr lang="ru-RU" sz="2400" dirty="0" smtClean="0"/>
              <a:t>t</a:t>
            </a:r>
            <a:r>
              <a:rPr lang="ru-RU" sz="2400" dirty="0"/>
              <a:t>, с продолжением из </a:t>
            </a:r>
            <a:r>
              <a:rPr lang="ru-RU" sz="2400" dirty="0" smtClean="0"/>
              <a:t>h</a:t>
            </a:r>
            <a:r>
              <a:rPr lang="ru-RU" sz="2400" dirty="0"/>
              <a:t> и </a:t>
            </a:r>
            <a:r>
              <a:rPr lang="ru-RU" sz="2400" dirty="0" smtClean="0"/>
              <a:t>e</a:t>
            </a:r>
            <a:r>
              <a:rPr lang="ru-RU" sz="2400" dirty="0"/>
              <a:t>) и шаблон (строчная </a:t>
            </a:r>
            <a:r>
              <a:rPr lang="ru-RU" sz="2400" dirty="0" smtClean="0"/>
              <a:t>c</a:t>
            </a:r>
            <a:r>
              <a:rPr lang="ru-RU" sz="2400" dirty="0"/>
              <a:t>, затем строчная </a:t>
            </a:r>
            <a:r>
              <a:rPr lang="ru-RU" sz="2400" dirty="0" smtClean="0"/>
              <a:t>a</a:t>
            </a:r>
            <a:r>
              <a:rPr lang="ru-RU" sz="2400" dirty="0"/>
              <a:t>, за которой следует строчная </a:t>
            </a:r>
            <a:r>
              <a:rPr lang="ru-RU" sz="2400" dirty="0" smtClean="0"/>
              <a:t>r</a:t>
            </a:r>
            <a:r>
              <a:rPr lang="ru-RU" sz="2400" dirty="0"/>
              <a:t>). Таким образом, в поиске будет участвовать любой из данных шаблонов, по аналогии с логической операцией ИЛИ в программировании и алгебре выражений.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688141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Метасимволы. </a:t>
            </a:r>
            <a:r>
              <a:rPr lang="ru-RU" sz="3200" b="1" dirty="0" smtClean="0"/>
              <a:t>Экранирование спецсимволов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4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Обратный </a:t>
            </a:r>
            <a:r>
              <a:rPr lang="ru-RU" sz="2400" dirty="0" err="1"/>
              <a:t>слэш</a:t>
            </a:r>
            <a:r>
              <a:rPr lang="ru-RU" sz="2400" dirty="0"/>
              <a:t> \ используется в регулярных выражениях для экранирования следующего символа. Это позволяет формировать шаблоны с поиском зарезервированных символов, таких как { } [ ] / \ + * . $ ^ | ?. Для использования спецсимвола в шаблоне необходимо указать символ \ перед ним.</a:t>
            </a:r>
          </a:p>
          <a:p>
            <a:pPr marL="0" indent="0">
              <a:buNone/>
            </a:pPr>
            <a:r>
              <a:rPr lang="ru-RU" sz="2400" dirty="0"/>
              <a:t>Как упомянуто выше, символ . является зарезервированным и соответствует любому значению, кроме символа новой строки. Бывают ситуации, когда необходимо найти точку в предложении, для таких случаев применимо экранирование.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выражение</a:t>
            </a:r>
            <a:r>
              <a:rPr lang="ru-RU" sz="2400" dirty="0"/>
              <a:t> (</a:t>
            </a:r>
            <a:r>
              <a:rPr lang="ru-RU" sz="2400" dirty="0" err="1"/>
              <a:t>f|c|m</a:t>
            </a:r>
            <a:r>
              <a:rPr lang="ru-RU" sz="2400" dirty="0"/>
              <a:t>)</a:t>
            </a:r>
            <a:r>
              <a:rPr lang="ru-RU" sz="2400" dirty="0" err="1"/>
              <a:t>at</a:t>
            </a:r>
            <a:r>
              <a:rPr lang="ru-RU" sz="2400" dirty="0" smtClean="0"/>
              <a:t>\.?</a:t>
            </a:r>
          </a:p>
          <a:p>
            <a:pPr marL="0" indent="0">
              <a:buNone/>
            </a:pPr>
            <a:r>
              <a:rPr lang="ru-RU" sz="2400" dirty="0" smtClean="0"/>
              <a:t>соответствует </a:t>
            </a:r>
            <a:r>
              <a:rPr lang="ru-RU" sz="2400" dirty="0"/>
              <a:t>следующему шаблону: строчный символ f, c или m, за которым следует строчные буквы a и t, с опциональной . точкой в конце.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05264"/>
            <a:ext cx="53141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3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Метасимволы. </a:t>
            </a:r>
            <a:r>
              <a:rPr lang="ru-RU" sz="3200" b="1" dirty="0" smtClean="0"/>
              <a:t>Якоря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Понятие якорей в регулярных выражениях используется для обозначения проверок, является ли соответствующий символ начальным или конечным символом входной строки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Каретка</a:t>
            </a:r>
          </a:p>
          <a:p>
            <a:pPr marL="0" indent="0">
              <a:buNone/>
            </a:pPr>
            <a:r>
              <a:rPr lang="ru-RU" sz="1800" dirty="0"/>
              <a:t>Символ каретки ^ используется для проверки, является ли соответствующий символ первым символом входной строки. Если мы применяем следующее регулярное выражение ^a (если a является начальным символом) для строки </a:t>
            </a:r>
            <a:r>
              <a:rPr lang="ru-RU" sz="1800" dirty="0" err="1"/>
              <a:t>abc</a:t>
            </a:r>
            <a:r>
              <a:rPr lang="ru-RU" sz="1800" dirty="0"/>
              <a:t>, совпадение будет соответствовать букве a. </a:t>
            </a:r>
          </a:p>
          <a:p>
            <a:pPr marL="0" indent="0">
              <a:buNone/>
            </a:pPr>
            <a:r>
              <a:rPr lang="ru-RU" sz="1800" dirty="0" smtClean="0"/>
              <a:t>Регулярное </a:t>
            </a:r>
            <a:r>
              <a:rPr lang="ru-RU" sz="1800" dirty="0"/>
              <a:t>выражение: </a:t>
            </a:r>
            <a:r>
              <a:rPr lang="ru-RU" sz="2400" dirty="0" smtClean="0"/>
              <a:t>^(</a:t>
            </a:r>
            <a:r>
              <a:rPr lang="ru-RU" sz="2400" dirty="0" err="1" smtClean="0"/>
              <a:t>T|t</a:t>
            </a:r>
            <a:r>
              <a:rPr lang="ru-RU" sz="2400" dirty="0" smtClean="0"/>
              <a:t>)</a:t>
            </a:r>
            <a:r>
              <a:rPr lang="ru-RU" sz="2400" dirty="0" err="1" smtClean="0"/>
              <a:t>he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обозначающее </a:t>
            </a:r>
            <a:r>
              <a:rPr lang="ru-RU" sz="1800" dirty="0"/>
              <a:t>заглавную </a:t>
            </a:r>
            <a:r>
              <a:rPr lang="ru-RU" sz="1800" dirty="0" smtClean="0"/>
              <a:t>T</a:t>
            </a:r>
            <a:r>
              <a:rPr lang="ru-RU" sz="1800" dirty="0"/>
              <a:t> или строчную </a:t>
            </a:r>
            <a:r>
              <a:rPr lang="ru-RU" sz="1800" dirty="0" smtClean="0"/>
              <a:t>t</a:t>
            </a:r>
            <a:r>
              <a:rPr lang="ru-RU" sz="1800" dirty="0"/>
              <a:t> как первый символ, за которым следуют символы букв </a:t>
            </a:r>
            <a:r>
              <a:rPr lang="ru-RU" sz="1800" dirty="0" smtClean="0"/>
              <a:t>h</a:t>
            </a:r>
            <a:r>
              <a:rPr lang="ru-RU" sz="1800" dirty="0"/>
              <a:t> и </a:t>
            </a:r>
            <a:r>
              <a:rPr lang="ru-RU" sz="1800" dirty="0" smtClean="0"/>
              <a:t>e</a:t>
            </a:r>
            <a:r>
              <a:rPr lang="ru-RU" sz="1800" dirty="0"/>
              <a:t>. </a:t>
            </a:r>
            <a:r>
              <a:rPr lang="ru-RU" sz="1800" dirty="0" err="1"/>
              <a:t>Cоответственно</a:t>
            </a:r>
            <a:r>
              <a:rPr lang="ru-RU" sz="1800" dirty="0"/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653136"/>
            <a:ext cx="474722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5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Метасимволы. </a:t>
            </a:r>
            <a:r>
              <a:rPr lang="ru-RU" sz="3200" b="1" dirty="0" smtClean="0"/>
              <a:t>Якоря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Понятие якорей в регулярных выражениях используется для обозначения проверок, является ли соответствующий символ начальным или конечным символом входной строки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Доллар</a:t>
            </a:r>
          </a:p>
          <a:p>
            <a:pPr marL="0" indent="0">
              <a:buNone/>
            </a:pPr>
            <a:r>
              <a:rPr lang="ru-RU" sz="1800" dirty="0"/>
              <a:t>Символ доллара $ используется для проверки, является ли соответствующий символ последним символом входной строки.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Например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регулярное </a:t>
            </a:r>
            <a:r>
              <a:rPr lang="ru-RU" sz="1800" dirty="0"/>
              <a:t>выражение (</a:t>
            </a:r>
            <a:r>
              <a:rPr lang="ru-RU" sz="1800" dirty="0" err="1"/>
              <a:t>at</a:t>
            </a:r>
            <a:r>
              <a:rPr lang="ru-RU" sz="1800" dirty="0"/>
              <a:t>\.)$ 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обозгачает</a:t>
            </a:r>
            <a:r>
              <a:rPr lang="ru-RU" sz="1800" dirty="0" smtClean="0"/>
              <a:t> последовательность </a:t>
            </a:r>
            <a:r>
              <a:rPr lang="ru-RU" sz="1800" dirty="0"/>
              <a:t>из строчной a, строчной t, и точки ., ключевой момент в том, что благодаря доллару этот шаблон будет находить совпадения только в том случае, если будет наблюдаться в конце строки. Например: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41800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Наборы сокращений и </a:t>
            </a:r>
            <a:r>
              <a:rPr lang="ru-RU" sz="3200" b="1" dirty="0" smtClean="0"/>
              <a:t>диапазоны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Регулярные выражения предоставляют сокращения для часто используемых наборов символов, которые предлагают удобные сокращения для часто используемых регулярных выражений. Наборы сокращенных символов следующие: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739008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Флаги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Флаги, также называемые модификаторами, изменяют вывод регулярного выражения. Эти флаги могут быть использованы в любом порядке или комбинации, и являются неотъемлемой частью регулярных </a:t>
            </a:r>
            <a:r>
              <a:rPr lang="ru-RU" sz="2000" dirty="0" smtClean="0"/>
              <a:t>выражений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Например, регулярное выражение </a:t>
            </a:r>
            <a:r>
              <a:rPr lang="ru-RU" sz="2000" dirty="0" smtClean="0"/>
              <a:t>/</a:t>
            </a:r>
            <a:r>
              <a:rPr lang="ru-RU" sz="2000" dirty="0" err="1" smtClean="0"/>
              <a:t>The</a:t>
            </a:r>
            <a:r>
              <a:rPr lang="ru-RU" sz="2000" dirty="0" smtClean="0"/>
              <a:t>/</a:t>
            </a:r>
            <a:r>
              <a:rPr lang="ru-RU" sz="2000" dirty="0" err="1" smtClean="0"/>
              <a:t>gi</a:t>
            </a:r>
            <a:r>
              <a:rPr lang="ru-RU" sz="2000" dirty="0"/>
              <a:t>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означает </a:t>
            </a:r>
            <a:r>
              <a:rPr lang="ru-RU" sz="2000" dirty="0"/>
              <a:t>заглавную </a:t>
            </a:r>
            <a:r>
              <a:rPr lang="ru-RU" sz="2000" dirty="0" smtClean="0"/>
              <a:t>T</a:t>
            </a:r>
            <a:r>
              <a:rPr lang="ru-RU" sz="2000" dirty="0"/>
              <a:t> следом строчные </a:t>
            </a:r>
            <a:r>
              <a:rPr lang="ru-RU" sz="2000" dirty="0" smtClean="0"/>
              <a:t>h</a:t>
            </a:r>
            <a:r>
              <a:rPr lang="ru-RU" sz="2000" dirty="0"/>
              <a:t> и </a:t>
            </a:r>
            <a:r>
              <a:rPr lang="ru-RU" sz="2000" dirty="0" smtClean="0"/>
              <a:t>e</a:t>
            </a:r>
            <a:r>
              <a:rPr lang="ru-RU" sz="2000" dirty="0"/>
              <a:t>. В конце регулярного выражения флаг </a:t>
            </a:r>
            <a:r>
              <a:rPr lang="ru-RU" sz="2000" dirty="0" smtClean="0"/>
              <a:t>i</a:t>
            </a:r>
            <a:r>
              <a:rPr lang="ru-RU" sz="2000" dirty="0"/>
              <a:t>, указывающий движку регулярных выражений игнорировать регистр. Помимо </a:t>
            </a:r>
            <a:r>
              <a:rPr lang="ru-RU" sz="2000" dirty="0" smtClean="0"/>
              <a:t>i</a:t>
            </a:r>
            <a:r>
              <a:rPr lang="ru-RU" sz="2000" dirty="0"/>
              <a:t>, для поиска шаблона во всем входном тексте, использован флаг </a:t>
            </a:r>
            <a:r>
              <a:rPr lang="ru-RU" sz="2000" dirty="0" smtClean="0"/>
              <a:t>g</a:t>
            </a:r>
            <a:r>
              <a:rPr lang="ru-RU" sz="200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6101667" cy="18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94" y="5415534"/>
            <a:ext cx="3960440" cy="81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63" y="6032347"/>
            <a:ext cx="4622440" cy="83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«Регулярное выражение»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Регулярное выражение</a:t>
            </a:r>
            <a:r>
              <a:rPr lang="ru-RU" dirty="0"/>
              <a:t> - это шаблон, сопоставляемый с искомой строкой слева </a:t>
            </a:r>
            <a:r>
              <a:rPr lang="ru-RU" dirty="0" smtClean="0"/>
              <a:t>направо.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100" dirty="0"/>
              <a:t>Регулярное выражения выше </a:t>
            </a:r>
            <a:r>
              <a:rPr lang="ru-RU" sz="2100" b="1" dirty="0"/>
              <a:t>может принимать строки</a:t>
            </a:r>
            <a:r>
              <a:rPr lang="ru-RU" sz="2100" dirty="0"/>
              <a:t> </a:t>
            </a:r>
            <a:r>
              <a:rPr lang="ru-RU" sz="2100" i="1" u="sng" dirty="0" err="1" smtClean="0"/>
              <a:t>john_doe</a:t>
            </a:r>
            <a:r>
              <a:rPr lang="ru-RU" sz="2100" i="1" u="sng" dirty="0" err="1"/>
              <a:t>,</a:t>
            </a:r>
            <a:r>
              <a:rPr lang="ru-RU" sz="2100" i="1" u="sng" dirty="0" err="1" smtClean="0"/>
              <a:t>jo-hn_doe</a:t>
            </a:r>
            <a:r>
              <a:rPr lang="ru-RU" sz="2100" dirty="0"/>
              <a:t> и </a:t>
            </a:r>
            <a:r>
              <a:rPr lang="ru-RU" sz="2100" i="1" u="sng" dirty="0" smtClean="0"/>
              <a:t>john12_as</a:t>
            </a:r>
            <a:r>
              <a:rPr lang="ru-RU" sz="2100" dirty="0"/>
              <a:t>. Оно </a:t>
            </a:r>
            <a:r>
              <a:rPr lang="ru-RU" sz="2100" b="1" dirty="0"/>
              <a:t>не </a:t>
            </a:r>
            <a:r>
              <a:rPr lang="ru-RU" sz="2100" b="1" dirty="0" err="1"/>
              <a:t>валидирует</a:t>
            </a:r>
            <a:r>
              <a:rPr lang="ru-RU" sz="2100" dirty="0"/>
              <a:t> </a:t>
            </a:r>
            <a:r>
              <a:rPr lang="ru-RU" sz="2100" i="1" u="sng" dirty="0" err="1" smtClean="0"/>
              <a:t>Jo</a:t>
            </a:r>
            <a:r>
              <a:rPr lang="ru-RU" sz="2100" dirty="0"/>
              <a:t>, поскольку эта строка содержит заглавные буквы, а также она слишком короткая.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3603154" cy="245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3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Совпадения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23086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30397"/>
            <a:ext cx="49613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4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Метасимволы</a:t>
            </a:r>
            <a:br>
              <a:rPr lang="ru-RU" b="1" dirty="0"/>
            </a:b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78191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7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Метасимволы. Точка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Точка </a:t>
            </a:r>
            <a:r>
              <a:rPr lang="ru-RU" sz="2400" dirty="0" smtClean="0"/>
              <a:t>  .   </a:t>
            </a:r>
            <a:r>
              <a:rPr lang="ru-RU" sz="2400" dirty="0"/>
              <a:t> это простейший пример метасимвола. Метасимвол </a:t>
            </a:r>
            <a:r>
              <a:rPr lang="ru-RU" sz="2400" dirty="0" smtClean="0"/>
              <a:t>.</a:t>
            </a:r>
            <a:r>
              <a:rPr lang="ru-RU" sz="2400" dirty="0"/>
              <a:t> находит любой отдельный символ. Точка не будет находить символы перехода или перевода строки.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регулярное </a:t>
            </a:r>
            <a:r>
              <a:rPr lang="ru-RU" sz="2400" dirty="0"/>
              <a:t>выражение </a:t>
            </a:r>
            <a:r>
              <a:rPr lang="ru-RU" sz="2400" i="1" u="sng" dirty="0" smtClean="0"/>
              <a:t>.</a:t>
            </a:r>
            <a:r>
              <a:rPr lang="ru-RU" sz="2400" i="1" u="sng" dirty="0" err="1" smtClean="0"/>
              <a:t>ar</a:t>
            </a:r>
            <a:r>
              <a:rPr lang="ru-RU" sz="2400" dirty="0"/>
              <a:t> 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обозначает</a:t>
            </a:r>
            <a:r>
              <a:rPr lang="ru-RU" sz="2400" dirty="0"/>
              <a:t>: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любой </a:t>
            </a:r>
            <a:r>
              <a:rPr lang="ru-RU" sz="2400" dirty="0"/>
              <a:t>символ, за которым следуют буквы </a:t>
            </a:r>
            <a:r>
              <a:rPr lang="ru-RU" sz="2400" i="1" u="sng" dirty="0" smtClean="0"/>
              <a:t>a</a:t>
            </a:r>
            <a:r>
              <a:rPr lang="ru-RU" sz="2400" dirty="0"/>
              <a:t> и </a:t>
            </a:r>
            <a:r>
              <a:rPr lang="ru-RU" sz="2400" i="1" u="sng" dirty="0" smtClean="0"/>
              <a:t>r</a:t>
            </a:r>
            <a:r>
              <a:rPr lang="ru-RU" sz="2400" dirty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69160"/>
            <a:ext cx="519973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Метасимволы. </a:t>
            </a:r>
            <a:r>
              <a:rPr lang="ru-RU" b="1" dirty="0"/>
              <a:t>Набор </a:t>
            </a:r>
            <a:r>
              <a:rPr lang="ru-RU" b="1" dirty="0" smtClean="0"/>
              <a:t>символов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Набор символов также называется классом символов. Квадратные скобки используются для определения набора символов. Дефис используется для указания диапазона символов. Порядок следования символов, заданный в квадратных скобках, не важен. Например, регулярное выражение </a:t>
            </a:r>
            <a:r>
              <a:rPr lang="ru-RU" sz="2000" i="1" u="sng" dirty="0" smtClean="0"/>
              <a:t>[</a:t>
            </a:r>
            <a:r>
              <a:rPr lang="ru-RU" sz="2000" i="1" u="sng" dirty="0" err="1" smtClean="0"/>
              <a:t>Tt</a:t>
            </a:r>
            <a:r>
              <a:rPr lang="ru-RU" sz="2000" i="1" u="sng" dirty="0" smtClean="0"/>
              <a:t>]</a:t>
            </a:r>
            <a:r>
              <a:rPr lang="ru-RU" sz="2000" i="1" u="sng" dirty="0" err="1" smtClean="0"/>
              <a:t>he</a:t>
            </a:r>
            <a:r>
              <a:rPr lang="ru-RU" sz="2000" dirty="0"/>
              <a:t> обозначает заглавную </a:t>
            </a:r>
            <a:r>
              <a:rPr lang="ru-RU" sz="2000" dirty="0" smtClean="0"/>
              <a:t>T</a:t>
            </a:r>
            <a:r>
              <a:rPr lang="ru-RU" sz="2000" dirty="0"/>
              <a:t> или строчную </a:t>
            </a:r>
            <a:r>
              <a:rPr lang="ru-RU" sz="2000" dirty="0" smtClean="0"/>
              <a:t>t</a:t>
            </a:r>
            <a:r>
              <a:rPr lang="ru-RU" sz="2000" dirty="0"/>
              <a:t>, за которой следуют буквы </a:t>
            </a:r>
            <a:r>
              <a:rPr lang="ru-RU" sz="2000" dirty="0" smtClean="0"/>
              <a:t>h</a:t>
            </a:r>
            <a:r>
              <a:rPr lang="ru-RU" sz="2000" dirty="0"/>
              <a:t> и </a:t>
            </a:r>
            <a:r>
              <a:rPr lang="ru-RU" sz="2000" dirty="0" smtClean="0"/>
              <a:t>e.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Точка внутри набора символов, однако, обозначает непосредственно точку, как символ. Регулярное выражение </a:t>
            </a:r>
            <a:r>
              <a:rPr lang="ru-RU" sz="2000" dirty="0" err="1" smtClean="0"/>
              <a:t>ar</a:t>
            </a:r>
            <a:r>
              <a:rPr lang="ru-RU" sz="2000" dirty="0" smtClean="0"/>
              <a:t>[.]</a:t>
            </a:r>
            <a:r>
              <a:rPr lang="ru-RU" sz="2000" dirty="0"/>
              <a:t> обозначает строчную </a:t>
            </a:r>
            <a:r>
              <a:rPr lang="ru-RU" sz="2000" dirty="0" smtClean="0"/>
              <a:t>a</a:t>
            </a:r>
            <a:r>
              <a:rPr lang="ru-RU" sz="2000" dirty="0"/>
              <a:t>, за которой следует </a:t>
            </a:r>
            <a:r>
              <a:rPr lang="ru-RU" sz="2000" dirty="0" smtClean="0"/>
              <a:t>r</a:t>
            </a:r>
            <a:r>
              <a:rPr lang="ru-RU" sz="2000" dirty="0"/>
              <a:t>, за </a:t>
            </a:r>
            <a:r>
              <a:rPr lang="ru-RU" sz="2000" dirty="0" smtClean="0"/>
              <a:t>которой </a:t>
            </a:r>
            <a:r>
              <a:rPr lang="ru-RU" sz="2000" dirty="0"/>
              <a:t>следует </a:t>
            </a:r>
            <a:r>
              <a:rPr lang="ru-RU" sz="2000" dirty="0" smtClean="0"/>
              <a:t>.</a:t>
            </a:r>
            <a:r>
              <a:rPr lang="ru-RU" sz="2000" dirty="0"/>
              <a:t> (символ точки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81338"/>
            <a:ext cx="4530054" cy="9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73216"/>
            <a:ext cx="522522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0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Метасимволы. </a:t>
            </a:r>
            <a:r>
              <a:rPr lang="ru-RU" sz="3600" b="1" dirty="0"/>
              <a:t>Отрицание набора </a:t>
            </a:r>
            <a:r>
              <a:rPr lang="ru-RU" sz="3600" b="1" dirty="0" smtClean="0"/>
              <a:t>символов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Знак вставки </a:t>
            </a:r>
            <a:r>
              <a:rPr lang="ru-RU" sz="2400" dirty="0" smtClean="0"/>
              <a:t> ^</a:t>
            </a:r>
            <a:r>
              <a:rPr lang="ru-RU" sz="2400" dirty="0"/>
              <a:t> </a:t>
            </a:r>
            <a:r>
              <a:rPr lang="ru-RU" sz="2400" dirty="0" smtClean="0"/>
              <a:t> обозначает </a:t>
            </a:r>
            <a:r>
              <a:rPr lang="ru-RU" sz="2400" dirty="0"/>
              <a:t>начало строки, однако, когда вы вписываете его после открытия квадратных скобок, он отрицает набор символов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регулярное </a:t>
            </a:r>
            <a:r>
              <a:rPr lang="ru-RU" sz="2400" dirty="0"/>
              <a:t>выражение </a:t>
            </a:r>
            <a:r>
              <a:rPr lang="ru-RU" sz="2400" dirty="0" smtClean="0"/>
              <a:t>[^c]</a:t>
            </a:r>
            <a:r>
              <a:rPr lang="ru-RU" sz="2400" dirty="0" err="1" smtClean="0"/>
              <a:t>ar</a:t>
            </a:r>
            <a:r>
              <a:rPr lang="ru-RU" sz="2400" dirty="0"/>
              <a:t> 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обозначает </a:t>
            </a:r>
          </a:p>
          <a:p>
            <a:pPr marL="0" indent="0">
              <a:buNone/>
            </a:pPr>
            <a:r>
              <a:rPr lang="ru-RU" sz="2400" dirty="0" smtClean="0"/>
              <a:t>любой </a:t>
            </a:r>
            <a:r>
              <a:rPr lang="ru-RU" sz="2400" dirty="0"/>
              <a:t>символ, кроме </a:t>
            </a:r>
            <a:r>
              <a:rPr lang="ru-RU" sz="2400" dirty="0" smtClean="0"/>
              <a:t>c</a:t>
            </a:r>
            <a:r>
              <a:rPr lang="ru-RU" sz="2400" dirty="0"/>
              <a:t>, за которым следуют буквы </a:t>
            </a:r>
            <a:r>
              <a:rPr lang="ru-RU" sz="2400" dirty="0" smtClean="0"/>
              <a:t>a</a:t>
            </a:r>
            <a:r>
              <a:rPr lang="ru-RU" sz="2400" dirty="0"/>
              <a:t> и </a:t>
            </a:r>
            <a:r>
              <a:rPr lang="ru-RU" sz="2400" dirty="0" smtClean="0"/>
              <a:t>r</a:t>
            </a:r>
            <a:r>
              <a:rPr lang="ru-RU" sz="24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50159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Метасимволы. </a:t>
            </a:r>
            <a:r>
              <a:rPr lang="ru-RU" sz="3200" b="1" dirty="0"/>
              <a:t>Повторения</a:t>
            </a:r>
            <a:br>
              <a:rPr lang="ru-RU" sz="3200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157" y="775828"/>
            <a:ext cx="8229600" cy="589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Звёздочка</a:t>
            </a:r>
          </a:p>
          <a:p>
            <a:pPr marL="0" indent="0">
              <a:buNone/>
            </a:pPr>
            <a:r>
              <a:rPr lang="ru-RU" sz="1800" dirty="0"/>
              <a:t>Символ * обозначает ноль или более повторений предыдущего совпадения. Регулярное выражение a* означает ноль или более повторений предыдущего строчного символа a. Если же символ появляется после набора или класса символов, он находит повторения всего набора символов.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Например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регулярное </a:t>
            </a:r>
            <a:r>
              <a:rPr lang="ru-RU" sz="1800" dirty="0"/>
              <a:t>выражение 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[</a:t>
            </a:r>
            <a:r>
              <a:rPr lang="ru-RU" sz="1800" dirty="0"/>
              <a:t>a-z]* 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означает любое </a:t>
            </a:r>
            <a:r>
              <a:rPr lang="ru-RU" sz="1800" dirty="0"/>
              <a:t>количество строчных букв в строке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Символы </a:t>
            </a:r>
            <a:r>
              <a:rPr lang="ru-RU" sz="1800" dirty="0"/>
              <a:t>можно комбинировать, так, например, символ </a:t>
            </a:r>
            <a:r>
              <a:rPr lang="ru-RU" sz="1800" dirty="0" smtClean="0"/>
              <a:t>*</a:t>
            </a:r>
            <a:r>
              <a:rPr lang="ru-RU" sz="1800" dirty="0"/>
              <a:t> может использоваться с метасимволом </a:t>
            </a:r>
            <a:r>
              <a:rPr lang="ru-RU" sz="1800" dirty="0" smtClean="0"/>
              <a:t>.</a:t>
            </a:r>
            <a:r>
              <a:rPr lang="ru-RU" sz="1800" dirty="0"/>
              <a:t> для поиска одной строки с произвольным содержанием </a:t>
            </a:r>
            <a:r>
              <a:rPr lang="ru-RU" sz="1800" dirty="0" smtClean="0"/>
              <a:t>.*</a:t>
            </a:r>
            <a:r>
              <a:rPr lang="ru-RU" sz="1800" dirty="0"/>
              <a:t>. Символ </a:t>
            </a:r>
            <a:r>
              <a:rPr lang="ru-RU" sz="1800" dirty="0" smtClean="0"/>
              <a:t>*</a:t>
            </a:r>
            <a:r>
              <a:rPr lang="ru-RU" sz="1800" dirty="0"/>
              <a:t> может использоваться с символом пробела </a:t>
            </a:r>
            <a:r>
              <a:rPr lang="ru-RU" sz="1800" dirty="0" smtClean="0"/>
              <a:t>\s</a:t>
            </a:r>
            <a:r>
              <a:rPr lang="ru-RU" sz="1800" dirty="0"/>
              <a:t>, чтобы находить строки с символами пробела. Например, выражение </a:t>
            </a:r>
            <a:r>
              <a:rPr lang="ru-RU" sz="1800" dirty="0" smtClean="0"/>
              <a:t>\s*</a:t>
            </a:r>
            <a:r>
              <a:rPr lang="ru-RU" sz="1800" dirty="0" err="1" smtClean="0"/>
              <a:t>cat</a:t>
            </a:r>
            <a:r>
              <a:rPr lang="ru-RU" sz="1800" dirty="0" smtClean="0"/>
              <a:t>\s*</a:t>
            </a:r>
            <a:r>
              <a:rPr lang="ru-RU" sz="1800" dirty="0"/>
              <a:t> означает: ноль или более пробелов, за которыми следует слово </a:t>
            </a:r>
            <a:r>
              <a:rPr lang="ru-RU" sz="1800" dirty="0" err="1" smtClean="0"/>
              <a:t>cat</a:t>
            </a:r>
            <a:r>
              <a:rPr lang="ru-RU" sz="1800" dirty="0"/>
              <a:t>, за которым следует ноль или более символов пробела.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35" y="3535560"/>
            <a:ext cx="422446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21288"/>
            <a:ext cx="5885347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7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Метасимволы. </a:t>
            </a:r>
            <a:r>
              <a:rPr lang="ru-RU" sz="3200" b="1" dirty="0"/>
              <a:t>Повторения</a:t>
            </a:r>
            <a:br>
              <a:rPr lang="ru-RU" sz="3200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157" y="775828"/>
            <a:ext cx="8229600" cy="589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Плюс</a:t>
            </a:r>
          </a:p>
          <a:p>
            <a:pPr marL="0" indent="0">
              <a:buNone/>
            </a:pPr>
            <a:r>
              <a:rPr lang="ru-RU" sz="1800" dirty="0"/>
              <a:t>Символ + соответствует одному или более повторению предыдущего символа. Например,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регулярное </a:t>
            </a:r>
            <a:r>
              <a:rPr lang="ru-RU" sz="1800" dirty="0"/>
              <a:t>выражение </a:t>
            </a:r>
            <a:r>
              <a:rPr lang="ru-RU" sz="2400" dirty="0" err="1"/>
              <a:t>c.+t</a:t>
            </a:r>
            <a:r>
              <a:rPr lang="ru-RU" sz="1800" dirty="0"/>
              <a:t> 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означает </a:t>
            </a:r>
          </a:p>
          <a:p>
            <a:pPr marL="0" indent="0">
              <a:buNone/>
            </a:pPr>
            <a:r>
              <a:rPr lang="ru-RU" sz="1800" dirty="0" smtClean="0"/>
              <a:t>строчную</a:t>
            </a:r>
            <a:r>
              <a:rPr lang="ru-RU" sz="1800" dirty="0"/>
              <a:t> c, за которой следует по крайней мере один символ, следом за которым идёт символ t. Стоит уточнить, что в данном шаблоне, t является последним t в предложении.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 smtClean="0"/>
              <a:t>Знак </a:t>
            </a:r>
            <a:r>
              <a:rPr lang="ru-RU" sz="1800" b="1" dirty="0"/>
              <a:t>вопроса</a:t>
            </a:r>
          </a:p>
          <a:p>
            <a:pPr marL="0" indent="0">
              <a:buNone/>
            </a:pPr>
            <a:r>
              <a:rPr lang="ru-RU" sz="1800" dirty="0"/>
              <a:t>В регулярном выражении метасимвол ? делает предыдущий символ необязательным. Этот символ соответствует нулю или одному экземпляру предыдущего символа. 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Например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регулярное </a:t>
            </a:r>
            <a:r>
              <a:rPr lang="ru-RU" sz="1800" dirty="0"/>
              <a:t>выражение 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[</a:t>
            </a:r>
            <a:r>
              <a:rPr lang="ru-RU" sz="1800" dirty="0"/>
              <a:t>T]?</a:t>
            </a:r>
            <a:r>
              <a:rPr lang="ru-RU" sz="1800" dirty="0" err="1"/>
              <a:t>he</a:t>
            </a:r>
            <a:r>
              <a:rPr lang="ru-RU" sz="1800" dirty="0"/>
              <a:t> означает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необязательную </a:t>
            </a:r>
            <a:r>
              <a:rPr lang="ru-RU" sz="1800" dirty="0"/>
              <a:t>заглавную букву T, за которой следуют символы h и 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62" y="1484784"/>
            <a:ext cx="401550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372554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ADB3-9EB6-433C-A8B4-5E8363FE99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759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262</Words>
  <Application>Microsoft Office PowerPoint</Application>
  <PresentationFormat>Экран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Регулярные выражения (regexp, regex)</vt:lpstr>
      <vt:lpstr>Понятие «Регулярное выражение»</vt:lpstr>
      <vt:lpstr>Совпадения</vt:lpstr>
      <vt:lpstr>Метасимволы </vt:lpstr>
      <vt:lpstr>Метасимволы. Точка </vt:lpstr>
      <vt:lpstr>Метасимволы. Набор символов </vt:lpstr>
      <vt:lpstr>Метасимволы. Отрицание набора символов </vt:lpstr>
      <vt:lpstr> Метасимволы. Повторения  </vt:lpstr>
      <vt:lpstr> Метасимволы. Повторения  </vt:lpstr>
      <vt:lpstr>Метасимволы. Фигурные скобки </vt:lpstr>
      <vt:lpstr>Метасимволы. Альтернация  </vt:lpstr>
      <vt:lpstr>Метасимволы. Экранирование спецсимволов </vt:lpstr>
      <vt:lpstr>Метасимволы. Якоря </vt:lpstr>
      <vt:lpstr>Метасимволы. Якоря </vt:lpstr>
      <vt:lpstr>Наборы сокращений и диапазоны</vt:lpstr>
      <vt:lpstr>Флаги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(regexp, regex)</dc:title>
  <dc:creator>Nikolay</dc:creator>
  <cp:lastModifiedBy>Nikolay</cp:lastModifiedBy>
  <cp:revision>5</cp:revision>
  <dcterms:created xsi:type="dcterms:W3CDTF">2023-03-16T05:09:30Z</dcterms:created>
  <dcterms:modified xsi:type="dcterms:W3CDTF">2023-03-16T05:55:48Z</dcterms:modified>
</cp:coreProperties>
</file>