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e09e90017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e09e90017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e09e900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e09e900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e8fc095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e8fc095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ea47e96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ea47e96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e09e90017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e09e9001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e8fc095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e8fc095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e09e90017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e09e90017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e09e90017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e09e90017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ea47e96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ea47e96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e09e9001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e09e9001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e09e9001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e09e9001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e09e90017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e09e90017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ea47e96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ea47e96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7f834dd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7f834d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e09e90017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e09e90017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e09e9001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e09e9001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e09e90017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e09e90017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e09e90017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e09e90017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e09e90017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e09e90017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e8fc095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e8fc095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mulator.py" TargetMode="External"/><Relationship Id="rId4" Type="http://schemas.openxmlformats.org/officeDocument/2006/relationships/image" Target="../media/image11.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8000/docs" TargetMode="External"/><Relationship Id="rId4" Type="http://schemas.openxmlformats.org/officeDocument/2006/relationships/hyperlink" Target="http://localhost:3000/" TargetMode="External"/><Relationship Id="rId5" Type="http://schemas.openxmlformats.org/officeDocument/2006/relationships/hyperlink" Target="http://localhost:808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influxdb:808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usto.app.n8n.cloud/" TargetMode="External"/><Relationship Id="rId4" Type="http://schemas.openxmlformats.org/officeDocument/2006/relationships/hyperlink" Target="mailto:ekaitzgarci@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drive/folders/1yZ3llZWEYuT2EHWURiHGXH11HsZ0cf05?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odels.py" TargetMode="External"/><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models.py" TargetMode="External"/><Relationship Id="rId4" Type="http://schemas.openxmlformats.org/officeDocument/2006/relationships/image" Target="../media/image19.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Trabajo final</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460938" y="26597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Grupo 4 - Gaizka Miranda, Ekaitz Garcia y Eneko Fuente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Simulator.py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6" name="Google Shape;146;p22"/>
          <p:cNvPicPr preferRelativeResize="0"/>
          <p:nvPr/>
        </p:nvPicPr>
        <p:blipFill rotWithShape="1">
          <a:blip r:embed="rId4">
            <a:alphaModFix/>
          </a:blip>
          <a:srcRect b="0" l="0" r="31262" t="0"/>
          <a:stretch/>
        </p:blipFill>
        <p:spPr>
          <a:xfrm>
            <a:off x="152400" y="932075"/>
            <a:ext cx="4030975" cy="4154676"/>
          </a:xfrm>
          <a:prstGeom prst="rect">
            <a:avLst/>
          </a:prstGeom>
          <a:noFill/>
          <a:ln>
            <a:noFill/>
          </a:ln>
        </p:spPr>
      </p:pic>
      <p:pic>
        <p:nvPicPr>
          <p:cNvPr id="147" name="Google Shape;147;p22"/>
          <p:cNvPicPr preferRelativeResize="0"/>
          <p:nvPr/>
        </p:nvPicPr>
        <p:blipFill>
          <a:blip r:embed="rId5">
            <a:alphaModFix/>
          </a:blip>
          <a:stretch>
            <a:fillRect/>
          </a:stretch>
        </p:blipFill>
        <p:spPr>
          <a:xfrm>
            <a:off x="4183375" y="932075"/>
            <a:ext cx="5019699" cy="311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Process_records.py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4528925" y="899400"/>
            <a:ext cx="4461878" cy="4244099"/>
          </a:xfrm>
          <a:prstGeom prst="rect">
            <a:avLst/>
          </a:prstGeom>
          <a:noFill/>
          <a:ln>
            <a:noFill/>
          </a:ln>
        </p:spPr>
      </p:pic>
      <p:pic>
        <p:nvPicPr>
          <p:cNvPr id="154" name="Google Shape;154;p23"/>
          <p:cNvPicPr preferRelativeResize="0"/>
          <p:nvPr/>
        </p:nvPicPr>
        <p:blipFill>
          <a:blip r:embed="rId4">
            <a:alphaModFix/>
          </a:blip>
          <a:stretch>
            <a:fillRect/>
          </a:stretch>
        </p:blipFill>
        <p:spPr>
          <a:xfrm>
            <a:off x="446875" y="899400"/>
            <a:ext cx="3630684" cy="424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Process_records.py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0" name="Google Shape;160;p24"/>
          <p:cNvPicPr preferRelativeResize="0"/>
          <p:nvPr/>
        </p:nvPicPr>
        <p:blipFill rotWithShape="1">
          <a:blip r:embed="rId3">
            <a:alphaModFix/>
          </a:blip>
          <a:srcRect b="3920" l="0" r="3920" t="0"/>
          <a:stretch/>
        </p:blipFill>
        <p:spPr>
          <a:xfrm>
            <a:off x="1609725" y="970175"/>
            <a:ext cx="5964551" cy="4054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.pre-commit-config.yaml</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5"/>
          <p:cNvPicPr preferRelativeResize="0"/>
          <p:nvPr/>
        </p:nvPicPr>
        <p:blipFill>
          <a:blip r:embed="rId3">
            <a:alphaModFix/>
          </a:blip>
          <a:stretch>
            <a:fillRect/>
          </a:stretch>
        </p:blipFill>
        <p:spPr>
          <a:xfrm>
            <a:off x="1876425" y="1038225"/>
            <a:ext cx="5391150" cy="3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Dashboards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297125" y="1017800"/>
            <a:ext cx="3930860" cy="40444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227975" y="970175"/>
            <a:ext cx="4544550" cy="404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152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Dashboards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0" name="Google Shape;180;p27"/>
          <p:cNvPicPr preferRelativeResize="0"/>
          <p:nvPr/>
        </p:nvPicPr>
        <p:blipFill>
          <a:blip r:embed="rId3">
            <a:alphaModFix/>
          </a:blip>
          <a:stretch>
            <a:fillRect/>
          </a:stretch>
        </p:blipFill>
        <p:spPr>
          <a:xfrm>
            <a:off x="1129738" y="760625"/>
            <a:ext cx="6884523" cy="1811125"/>
          </a:xfrm>
          <a:prstGeom prst="rect">
            <a:avLst/>
          </a:prstGeom>
          <a:noFill/>
          <a:ln>
            <a:noFill/>
          </a:ln>
        </p:spPr>
      </p:pic>
      <p:pic>
        <p:nvPicPr>
          <p:cNvPr id="181" name="Google Shape;181;p27"/>
          <p:cNvPicPr preferRelativeResize="0"/>
          <p:nvPr/>
        </p:nvPicPr>
        <p:blipFill rotWithShape="1">
          <a:blip r:embed="rId4">
            <a:alphaModFix/>
          </a:blip>
          <a:srcRect b="20679" l="19489" r="16358" t="35571"/>
          <a:stretch/>
        </p:blipFill>
        <p:spPr>
          <a:xfrm>
            <a:off x="1180688" y="2501275"/>
            <a:ext cx="6782626" cy="260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Levantar contenedores</a:t>
            </a:r>
            <a:endParaRPr/>
          </a:p>
          <a:p>
            <a:pPr indent="-297180" lvl="0" marL="457200" rtl="0" algn="l">
              <a:lnSpc>
                <a:spcPct val="115000"/>
              </a:lnSpc>
              <a:spcBef>
                <a:spcPts val="1000"/>
              </a:spcBef>
              <a:spcAft>
                <a:spcPts val="0"/>
              </a:spcAft>
              <a:buClr>
                <a:srgbClr val="404040"/>
              </a:buClr>
              <a:buSzPct val="91525"/>
              <a:buAutoNum type="arabicPeriod"/>
            </a:pPr>
            <a:r>
              <a:rPr b="1" lang="es" sz="1311">
                <a:solidFill>
                  <a:srgbClr val="404040"/>
                </a:solidFill>
                <a:highlight>
                  <a:schemeClr val="lt1"/>
                </a:highlight>
              </a:rPr>
              <a:t>Clonar el repositorio</a:t>
            </a:r>
            <a:r>
              <a:rPr lang="es" sz="1311">
                <a:solidFill>
                  <a:srgbClr val="404040"/>
                </a:solidFill>
                <a:highlight>
                  <a:schemeClr val="lt1"/>
                </a:highlight>
              </a:rPr>
              <a:t> con el siguiente comando:</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https://github.com/GaizkaMiranda/EntregaFinal.git</a:t>
            </a:r>
            <a:endParaRPr sz="1161">
              <a:solidFill>
                <a:srgbClr val="404040"/>
              </a:solidFill>
              <a:highlight>
                <a:srgbClr val="ECECEC"/>
              </a:highlight>
              <a:latin typeface="Roboto Mono"/>
              <a:ea typeface="Roboto Mono"/>
              <a:cs typeface="Roboto Mono"/>
              <a:sym typeface="Roboto Mono"/>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Desde </a:t>
            </a:r>
            <a:r>
              <a:rPr lang="es" sz="1311">
                <a:solidFill>
                  <a:srgbClr val="404040"/>
                </a:solidFill>
                <a:highlight>
                  <a:schemeClr val="lt1"/>
                </a:highlight>
              </a:rPr>
              <a:t>la</a:t>
            </a:r>
            <a:r>
              <a:rPr lang="es" sz="1311">
                <a:solidFill>
                  <a:srgbClr val="404040"/>
                </a:solidFill>
                <a:highlight>
                  <a:schemeClr val="lt1"/>
                </a:highlight>
              </a:rPr>
              <a:t> carpeta </a:t>
            </a:r>
            <a:r>
              <a:rPr lang="es" sz="1311">
                <a:solidFill>
                  <a:srgbClr val="404040"/>
                </a:solidFill>
                <a:highlight>
                  <a:schemeClr val="lt1"/>
                </a:highlight>
              </a:rPr>
              <a:t>raíz</a:t>
            </a:r>
            <a:r>
              <a:rPr lang="es" sz="1311">
                <a:solidFill>
                  <a:srgbClr val="404040"/>
                </a:solidFill>
                <a:highlight>
                  <a:schemeClr val="lt1"/>
                </a:highlight>
              </a:rPr>
              <a:t> del proyecto (donde esta el archivo docker-compose.yml) </a:t>
            </a:r>
            <a:r>
              <a:rPr lang="es" sz="1311">
                <a:solidFill>
                  <a:srgbClr val="1F2328"/>
                </a:solidFill>
                <a:highlight>
                  <a:srgbClr val="FFFFFF"/>
                </a:highlight>
                <a:latin typeface="Arial"/>
                <a:ea typeface="Arial"/>
                <a:cs typeface="Arial"/>
                <a:sym typeface="Arial"/>
              </a:rPr>
              <a:t>ejecutamos el siguiente comando para iniciar todos los servicios definidos en el archivo </a:t>
            </a:r>
            <a:r>
              <a:rPr lang="es" sz="1311">
                <a:solidFill>
                  <a:srgbClr val="404040"/>
                </a:solidFill>
                <a:highlight>
                  <a:schemeClr val="lt1"/>
                </a:highlight>
              </a:rPr>
              <a:t>en el archivo docker.compose:</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docker-compose up –build</a:t>
            </a:r>
            <a:endParaRPr sz="1311">
              <a:solidFill>
                <a:srgbClr val="404040"/>
              </a:solidFill>
              <a:highlight>
                <a:schemeClr val="lt1"/>
              </a:highlight>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Después</a:t>
            </a:r>
            <a:r>
              <a:rPr lang="es" sz="1311">
                <a:solidFill>
                  <a:srgbClr val="404040"/>
                </a:solidFill>
                <a:highlight>
                  <a:schemeClr val="lt1"/>
                </a:highlight>
              </a:rPr>
              <a:t> para</a:t>
            </a:r>
            <a:r>
              <a:rPr lang="es" sz="1311">
                <a:solidFill>
                  <a:srgbClr val="1F2328"/>
                </a:solidFill>
                <a:highlight>
                  <a:srgbClr val="FFFFFF"/>
                </a:highlight>
                <a:latin typeface="Arial"/>
                <a:ea typeface="Arial"/>
                <a:cs typeface="Arial"/>
                <a:sym typeface="Arial"/>
              </a:rPr>
              <a:t> asegurarse de que todos los contenedores están funcionando correctamente, utilizar el siguiente comando:</a:t>
            </a:r>
            <a:br>
              <a:rPr lang="es" sz="1311">
                <a:solidFill>
                  <a:srgbClr val="1F2328"/>
                </a:solidFill>
                <a:highlight>
                  <a:srgbClr val="FFFFFF"/>
                </a:highlight>
                <a:latin typeface="Arial"/>
                <a:ea typeface="Arial"/>
                <a:cs typeface="Arial"/>
                <a:sym typeface="Arial"/>
              </a:rPr>
            </a:br>
            <a:r>
              <a:rPr lang="es" sz="1161">
                <a:solidFill>
                  <a:srgbClr val="404040"/>
                </a:solidFill>
                <a:highlight>
                  <a:srgbClr val="ECECEC"/>
                </a:highlight>
                <a:latin typeface="Roboto Mono"/>
                <a:ea typeface="Roboto Mono"/>
                <a:cs typeface="Roboto Mono"/>
                <a:sym typeface="Roboto Mono"/>
              </a:rPr>
              <a:t>sudo docker-compose ps</a:t>
            </a:r>
            <a:endParaRPr sz="1311">
              <a:solidFill>
                <a:srgbClr val="1F2328"/>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Una vez que los contenedores están en funcionamiento, podemos acceder a ellos mediante las direcciones IP y puertos configurados en el archivo docker-compose.yml</a:t>
            </a:r>
            <a:r>
              <a:rPr lang="es" sz="1311">
                <a:solidFill>
                  <a:srgbClr val="1F2328"/>
                </a:solidFill>
                <a:highlight>
                  <a:srgbClr val="FFFFFF"/>
                </a:highlight>
                <a:latin typeface="Arial"/>
                <a:ea typeface="Arial"/>
                <a:cs typeface="Arial"/>
                <a:sym typeface="Arial"/>
              </a:rPr>
              <a:t>:</a:t>
            </a:r>
            <a:br>
              <a:rPr lang="es" sz="1311">
                <a:solidFill>
                  <a:srgbClr val="1F2328"/>
                </a:solidFill>
                <a:highlight>
                  <a:srgbClr val="FFFFFF"/>
                </a:highlight>
                <a:latin typeface="Arial"/>
                <a:ea typeface="Arial"/>
                <a:cs typeface="Arial"/>
                <a:sym typeface="Arial"/>
              </a:rPr>
            </a:br>
            <a:r>
              <a:rPr lang="es" sz="1161">
                <a:solidFill>
                  <a:srgbClr val="404040"/>
                </a:solidFill>
                <a:highlight>
                  <a:srgbClr val="ECECEC"/>
                </a:highlight>
                <a:latin typeface="Roboto Mono"/>
                <a:ea typeface="Roboto Mono"/>
                <a:cs typeface="Roboto Mono"/>
                <a:sym typeface="Roboto Mono"/>
              </a:rPr>
              <a:t>FastApi: </a:t>
            </a:r>
            <a:r>
              <a:rPr lang="es" sz="1161">
                <a:solidFill>
                  <a:srgbClr val="404040"/>
                </a:solidFill>
                <a:highlight>
                  <a:srgbClr val="ECECEC"/>
                </a:highlight>
                <a:uFill>
                  <a:noFill/>
                </a:uFill>
                <a:latin typeface="Roboto Mono"/>
                <a:ea typeface="Roboto Mono"/>
                <a:cs typeface="Roboto Mono"/>
                <a:sym typeface="Roboto Mono"/>
                <a:hlinkClick r:id="rId3">
                  <a:extLst>
                    <a:ext uri="{A12FA001-AC4F-418D-AE19-62706E023703}">
                      <ahyp:hlinkClr val="tx"/>
                    </a:ext>
                  </a:extLst>
                </a:hlinkClick>
              </a:rPr>
              <a:t>http://localhost:8000</a:t>
            </a:r>
            <a:br>
              <a:rPr lang="es" sz="1161">
                <a:solidFill>
                  <a:srgbClr val="404040"/>
                </a:solidFill>
                <a:highlight>
                  <a:srgbClr val="ECECEC"/>
                </a:highlight>
                <a:latin typeface="Roboto Mono"/>
                <a:ea typeface="Roboto Mono"/>
                <a:cs typeface="Roboto Mono"/>
                <a:sym typeface="Roboto Mono"/>
              </a:rPr>
            </a:br>
            <a:r>
              <a:rPr lang="es" sz="1161">
                <a:solidFill>
                  <a:srgbClr val="404040"/>
                </a:solidFill>
                <a:highlight>
                  <a:srgbClr val="ECECEC"/>
                </a:highlight>
                <a:latin typeface="Roboto Mono"/>
                <a:ea typeface="Roboto Mono"/>
                <a:cs typeface="Roboto Mono"/>
                <a:sym typeface="Roboto Mono"/>
              </a:rPr>
              <a:t>Grafana: </a:t>
            </a:r>
            <a:r>
              <a:rPr lang="es" sz="1161">
                <a:solidFill>
                  <a:srgbClr val="404040"/>
                </a:solidFill>
                <a:highlight>
                  <a:srgbClr val="ECECEC"/>
                </a:highlight>
                <a:uFill>
                  <a:noFill/>
                </a:uFill>
                <a:latin typeface="Roboto Mono"/>
                <a:ea typeface="Roboto Mono"/>
                <a:cs typeface="Roboto Mono"/>
                <a:sym typeface="Roboto Mono"/>
                <a:hlinkClick r:id="rId4">
                  <a:extLst>
                    <a:ext uri="{A12FA001-AC4F-418D-AE19-62706E023703}">
                      <ahyp:hlinkClr val="tx"/>
                    </a:ext>
                  </a:extLst>
                </a:hlinkClick>
              </a:rPr>
              <a:t>http://localhost:3000</a:t>
            </a:r>
            <a:br>
              <a:rPr lang="es" sz="1161">
                <a:solidFill>
                  <a:srgbClr val="404040"/>
                </a:solidFill>
                <a:highlight>
                  <a:srgbClr val="ECECEC"/>
                </a:highlight>
                <a:latin typeface="Roboto Mono"/>
                <a:ea typeface="Roboto Mono"/>
                <a:cs typeface="Roboto Mono"/>
                <a:sym typeface="Roboto Mono"/>
              </a:rPr>
            </a:br>
            <a:r>
              <a:rPr lang="es" sz="1161">
                <a:solidFill>
                  <a:srgbClr val="404040"/>
                </a:solidFill>
                <a:highlight>
                  <a:srgbClr val="ECECEC"/>
                </a:highlight>
                <a:latin typeface="Roboto Mono"/>
                <a:ea typeface="Roboto Mono"/>
                <a:cs typeface="Roboto Mono"/>
                <a:sym typeface="Roboto Mono"/>
              </a:rPr>
              <a:t>Influxdb: </a:t>
            </a:r>
            <a:r>
              <a:rPr lang="es" sz="1161">
                <a:solidFill>
                  <a:srgbClr val="404040"/>
                </a:solidFill>
                <a:highlight>
                  <a:srgbClr val="ECECEC"/>
                </a:highlight>
                <a:uFill>
                  <a:noFill/>
                </a:uFill>
                <a:latin typeface="Roboto Mono"/>
                <a:ea typeface="Roboto Mono"/>
                <a:cs typeface="Roboto Mono"/>
                <a:sym typeface="Roboto Mono"/>
                <a:hlinkClick r:id="rId5">
                  <a:extLst>
                    <a:ext uri="{A12FA001-AC4F-418D-AE19-62706E023703}">
                      <ahyp:hlinkClr val="tx"/>
                    </a:ext>
                  </a:extLst>
                </a:hlinkClick>
              </a:rPr>
              <a:t>http://localhost:8086</a:t>
            </a:r>
            <a:endParaRPr sz="1311">
              <a:solidFill>
                <a:srgbClr val="1F2328"/>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1F2328"/>
                </a:solidFill>
                <a:highlight>
                  <a:srgbClr val="FFFFFF"/>
                </a:highlight>
                <a:latin typeface="Arial"/>
                <a:ea typeface="Arial"/>
                <a:cs typeface="Arial"/>
                <a:sym typeface="Arial"/>
              </a:rPr>
              <a:t>Si es necesario detener los servicios, ejecutar:</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sudo docker-compose down</a:t>
            </a:r>
            <a:endParaRPr sz="1111">
              <a:solidFill>
                <a:srgbClr val="1F2328"/>
              </a:solidFill>
              <a:highlight>
                <a:srgbClr val="F6F8FA"/>
              </a:highlight>
              <a:latin typeface="Courier New"/>
              <a:ea typeface="Courier New"/>
              <a:cs typeface="Courier New"/>
              <a:sym typeface="Courier New"/>
            </a:endParaRPr>
          </a:p>
          <a:p>
            <a:pPr indent="0" lvl="0" marL="457200" rtl="0" algn="l">
              <a:lnSpc>
                <a:spcPct val="115000"/>
              </a:lnSpc>
              <a:spcBef>
                <a:spcPts val="1300"/>
              </a:spcBef>
              <a:spcAft>
                <a:spcPts val="1000"/>
              </a:spcAft>
              <a:buNone/>
            </a:pPr>
            <a:r>
              <a:t/>
            </a:r>
            <a:endParaRPr sz="1200">
              <a:solidFill>
                <a:srgbClr val="404040"/>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InfluxDB y Grafana</a:t>
            </a:r>
            <a:endParaRPr/>
          </a:p>
          <a:p>
            <a:pPr indent="-297180" lvl="0" marL="457200" rtl="0" algn="l">
              <a:lnSpc>
                <a:spcPct val="125000"/>
              </a:lnSpc>
              <a:spcBef>
                <a:spcPts val="1800"/>
              </a:spcBef>
              <a:spcAft>
                <a:spcPts val="0"/>
              </a:spcAft>
              <a:buClr>
                <a:srgbClr val="1F2328"/>
              </a:buClr>
              <a:buSzPct val="77978"/>
              <a:buFont typeface="Arial"/>
              <a:buAutoNum type="arabicPeriod"/>
            </a:pPr>
            <a:r>
              <a:rPr b="1" lang="es" sz="1538">
                <a:solidFill>
                  <a:srgbClr val="1F2328"/>
                </a:solidFill>
                <a:highlight>
                  <a:srgbClr val="FFFFFF"/>
                </a:highlight>
                <a:latin typeface="Arial"/>
                <a:ea typeface="Arial"/>
                <a:cs typeface="Arial"/>
                <a:sym typeface="Arial"/>
              </a:rPr>
              <a:t>Influxdb</a:t>
            </a:r>
            <a:br>
              <a:rPr lang="es" sz="1088">
                <a:solidFill>
                  <a:srgbClr val="1F2328"/>
                </a:solidFill>
                <a:highlight>
                  <a:srgbClr val="FFFFFF"/>
                </a:highlight>
                <a:latin typeface="Arial"/>
                <a:ea typeface="Arial"/>
                <a:cs typeface="Arial"/>
                <a:sym typeface="Arial"/>
              </a:rPr>
            </a:br>
            <a:r>
              <a:rPr lang="es" sz="1200">
                <a:solidFill>
                  <a:srgbClr val="404040"/>
                </a:solidFill>
                <a:highlight>
                  <a:schemeClr val="lt1"/>
                </a:highlight>
              </a:rPr>
              <a:t>Después de ranear el docker-compose up, introducir el usuario y contraseña:</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Usuario: deusto</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Contraseña: deusto2025</a:t>
            </a:r>
            <a:endParaRPr sz="1050">
              <a:solidFill>
                <a:srgbClr val="404040"/>
              </a:solidFill>
              <a:highlight>
                <a:srgbClr val="ECECEC"/>
              </a:highlight>
              <a:latin typeface="Roboto Mono"/>
              <a:ea typeface="Roboto Mono"/>
              <a:cs typeface="Roboto Mono"/>
              <a:sym typeface="Roboto Mono"/>
            </a:endParaRPr>
          </a:p>
          <a:p>
            <a:pPr indent="-297180" lvl="0" marL="457200" marR="0" rtl="0" algn="l">
              <a:lnSpc>
                <a:spcPct val="125000"/>
              </a:lnSpc>
              <a:spcBef>
                <a:spcPts val="0"/>
              </a:spcBef>
              <a:spcAft>
                <a:spcPts val="0"/>
              </a:spcAft>
              <a:buClr>
                <a:srgbClr val="1F2328"/>
              </a:buClr>
              <a:buSzPct val="77978"/>
              <a:buFont typeface="Arial"/>
              <a:buAutoNum type="arabicPeriod"/>
            </a:pPr>
            <a:r>
              <a:rPr b="1" lang="es" sz="1538">
                <a:solidFill>
                  <a:srgbClr val="1F2328"/>
                </a:solidFill>
                <a:highlight>
                  <a:srgbClr val="FFFFFF"/>
                </a:highlight>
                <a:latin typeface="Arial"/>
                <a:ea typeface="Arial"/>
                <a:cs typeface="Arial"/>
                <a:sym typeface="Arial"/>
              </a:rPr>
              <a:t>Grafana</a:t>
            </a:r>
            <a:br>
              <a:rPr b="1" lang="es" sz="1538">
                <a:solidFill>
                  <a:srgbClr val="1F2328"/>
                </a:solidFill>
                <a:highlight>
                  <a:srgbClr val="FFFFFF"/>
                </a:highlight>
                <a:latin typeface="Arial"/>
                <a:ea typeface="Arial"/>
                <a:cs typeface="Arial"/>
                <a:sym typeface="Arial"/>
              </a:rPr>
            </a:br>
            <a:r>
              <a:rPr lang="es" sz="1200">
                <a:solidFill>
                  <a:srgbClr val="404040"/>
                </a:solidFill>
                <a:highlight>
                  <a:schemeClr val="lt1"/>
                </a:highlight>
              </a:rPr>
              <a:t>Integración de InfluxDB como datasource</a:t>
            </a:r>
            <a:br>
              <a:rPr lang="es" sz="1200">
                <a:solidFill>
                  <a:srgbClr val="404040"/>
                </a:solidFill>
                <a:highlight>
                  <a:schemeClr val="lt1"/>
                </a:highlight>
              </a:rPr>
            </a:br>
            <a:r>
              <a:rPr lang="es" sz="1200">
                <a:solidFill>
                  <a:srgbClr val="404040"/>
                </a:solidFill>
                <a:highlight>
                  <a:schemeClr val="lt1"/>
                </a:highlight>
              </a:rPr>
              <a:t>- Cambiar el Lenguaje de Consulta a Flux: Al configurar el datasource en Grafana, asegúrate de seleccionar Flux como el lenguaje de consulta.</a:t>
            </a:r>
            <a:br>
              <a:rPr lang="es" sz="1200">
                <a:solidFill>
                  <a:srgbClr val="404040"/>
                </a:solidFill>
                <a:highlight>
                  <a:schemeClr val="lt1"/>
                </a:highlight>
              </a:rPr>
            </a:br>
            <a:r>
              <a:rPr lang="es" sz="1200">
                <a:solidFill>
                  <a:srgbClr val="404040"/>
                </a:solidFill>
                <a:highlight>
                  <a:schemeClr val="lt1"/>
                </a:highlight>
              </a:rPr>
              <a:t>- Configurar el URL: En el campo de URL, introduce la dirección IP donde se está ejecutando Grafana, seguido del puerto utilizado por InfluxDB.</a:t>
            </a:r>
            <a:br>
              <a:rPr lang="es" sz="1200">
                <a:solidFill>
                  <a:srgbClr val="404040"/>
                </a:solidFill>
                <a:highlight>
                  <a:schemeClr val="lt1"/>
                </a:highlight>
              </a:rPr>
            </a:br>
            <a:r>
              <a:rPr lang="es" sz="1050">
                <a:solidFill>
                  <a:srgbClr val="404040"/>
                </a:solidFill>
                <a:highlight>
                  <a:srgbClr val="ECECEC"/>
                </a:highlight>
                <a:uFill>
                  <a:noFill/>
                </a:uFill>
                <a:latin typeface="Roboto Mono"/>
                <a:ea typeface="Roboto Mono"/>
                <a:cs typeface="Roboto Mono"/>
                <a:sym typeface="Roboto Mono"/>
                <a:hlinkClick r:id="rId3">
                  <a:extLst>
                    <a:ext uri="{A12FA001-AC4F-418D-AE19-62706E023703}">
                      <ahyp:hlinkClr val="tx"/>
                    </a:ext>
                  </a:extLst>
                </a:hlinkClick>
              </a:rPr>
              <a:t>http://influxdb:808</a:t>
            </a:r>
            <a:r>
              <a:rPr lang="es" sz="1050">
                <a:solidFill>
                  <a:srgbClr val="404040"/>
                </a:solidFill>
                <a:highlight>
                  <a:srgbClr val="ECECEC"/>
                </a:highlight>
                <a:latin typeface="Roboto Mono"/>
                <a:ea typeface="Roboto Mono"/>
                <a:cs typeface="Roboto Mono"/>
                <a:sym typeface="Roboto Mono"/>
              </a:rPr>
              <a:t>6</a:t>
            </a:r>
            <a:br>
              <a:rPr lang="es" sz="1088">
                <a:solidFill>
                  <a:srgbClr val="1F2328"/>
                </a:solidFill>
                <a:highlight>
                  <a:srgbClr val="FFFFFF"/>
                </a:highlight>
                <a:latin typeface="Arial"/>
                <a:ea typeface="Arial"/>
                <a:cs typeface="Arial"/>
                <a:sym typeface="Arial"/>
              </a:rPr>
            </a:br>
            <a:r>
              <a:rPr lang="es" sz="1200">
                <a:solidFill>
                  <a:srgbClr val="404040"/>
                </a:solidFill>
                <a:highlight>
                  <a:schemeClr val="lt1"/>
                </a:highlight>
              </a:rPr>
              <a:t>- Las credenciales predeterminadas de administrador para entrar a Grafana son las siguientes:</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Usuario: admin</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Contraseña: admin</a:t>
            </a:r>
            <a:endParaRPr sz="1088">
              <a:solidFill>
                <a:srgbClr val="1F2328"/>
              </a:solidFill>
              <a:highlight>
                <a:srgbClr val="FFFFFF"/>
              </a:highlight>
              <a:latin typeface="Arial"/>
              <a:ea typeface="Arial"/>
              <a:cs typeface="Arial"/>
              <a:sym typeface="Arial"/>
            </a:endParaRPr>
          </a:p>
          <a:p>
            <a:pPr indent="-290830" lvl="0" marL="457200" rtl="0" algn="l">
              <a:lnSpc>
                <a:spcPct val="115000"/>
              </a:lnSpc>
              <a:spcBef>
                <a:spcPts val="0"/>
              </a:spcBef>
              <a:spcAft>
                <a:spcPts val="0"/>
              </a:spcAft>
              <a:buClr>
                <a:srgbClr val="1F2328"/>
              </a:buClr>
              <a:buSzPct val="90740"/>
              <a:buFont typeface="Arial"/>
              <a:buChar char="-"/>
            </a:pPr>
            <a:r>
              <a:rPr lang="es" sz="1200">
                <a:solidFill>
                  <a:srgbClr val="404040"/>
                </a:solidFill>
                <a:highlight>
                  <a:schemeClr val="lt1"/>
                </a:highlight>
              </a:rPr>
              <a:t>Rellenar las Credenciales de InfluxDB: Deberás proporcionar detalles específicos de tu instancia de InfluxDB:</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Organización: deusto-org</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Token: deusto2025-secret-token</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Bucket: deusto-bucket</a:t>
            </a:r>
            <a:endParaRPr sz="1088">
              <a:solidFill>
                <a:srgbClr val="1F2328"/>
              </a:solidFill>
              <a:highlight>
                <a:srgbClr val="FFFFFF"/>
              </a:highlight>
              <a:latin typeface="Arial"/>
              <a:ea typeface="Arial"/>
              <a:cs typeface="Arial"/>
              <a:sym typeface="Arial"/>
            </a:endParaRPr>
          </a:p>
          <a:p>
            <a:pPr indent="-290830" lvl="0" marL="457200" rtl="0" algn="l">
              <a:lnSpc>
                <a:spcPct val="115000"/>
              </a:lnSpc>
              <a:spcBef>
                <a:spcPts val="0"/>
              </a:spcBef>
              <a:spcAft>
                <a:spcPts val="0"/>
              </a:spcAft>
              <a:buClr>
                <a:srgbClr val="1F2328"/>
              </a:buClr>
              <a:buSzPct val="90740"/>
              <a:buFont typeface="Arial"/>
              <a:buChar char="-"/>
            </a:pPr>
            <a:r>
              <a:rPr lang="es" sz="1200">
                <a:solidFill>
                  <a:srgbClr val="404040"/>
                </a:solidFill>
                <a:highlight>
                  <a:schemeClr val="lt1"/>
                </a:highlight>
              </a:rPr>
              <a:t>Ir al menú de los dashboard e importar el dashboard de la carpeta del proyecto final.</a:t>
            </a:r>
            <a:endParaRPr sz="1200">
              <a:solidFill>
                <a:srgbClr val="40404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n8n</a:t>
            </a:r>
            <a:endParaRPr/>
          </a:p>
        </p:txBody>
      </p:sp>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Crear una cuenta en n8n cloud</a:t>
            </a:r>
            <a:endParaRPr/>
          </a:p>
          <a:p>
            <a:pPr indent="0" lvl="0" marL="0" rtl="0" algn="l">
              <a:spcBef>
                <a:spcPts val="1200"/>
              </a:spcBef>
              <a:spcAft>
                <a:spcPts val="0"/>
              </a:spcAft>
              <a:buNone/>
            </a:pPr>
            <a:r>
              <a:rPr lang="es"/>
              <a:t>Importar el flujo “Automatizacion_was.json”</a:t>
            </a:r>
            <a:endParaRPr/>
          </a:p>
          <a:p>
            <a:pPr indent="0" lvl="0" marL="0" rtl="0" algn="l">
              <a:spcBef>
                <a:spcPts val="1200"/>
              </a:spcBef>
              <a:spcAft>
                <a:spcPts val="0"/>
              </a:spcAft>
              <a:buNone/>
            </a:pPr>
            <a:r>
              <a:rPr lang="es"/>
              <a:t>Establecer las conexiones pertinentes (whatsapp y openAI)</a:t>
            </a:r>
            <a:endParaRPr/>
          </a:p>
          <a:p>
            <a:pPr indent="0" lvl="0" marL="0" rtl="0" algn="l">
              <a:spcBef>
                <a:spcPts val="1200"/>
              </a:spcBef>
              <a:spcAft>
                <a:spcPts val="0"/>
              </a:spcAft>
              <a:buNone/>
            </a:pPr>
            <a:r>
              <a:rPr lang="es"/>
              <a:t>Ejecutar ngrok http --url=usable-fox-flying.ngrok-free.app 8086 en la carpeta </a:t>
            </a:r>
            <a:r>
              <a:rPr lang="es"/>
              <a:t>raíz</a:t>
            </a:r>
            <a:r>
              <a:rPr lang="es"/>
              <a:t> de ngrok (el comando puede cambiar pero es el que ngrok te da para crear un tunel en un dominio estatico)</a:t>
            </a:r>
            <a:endParaRPr/>
          </a:p>
          <a:p>
            <a:pPr indent="0" lvl="0" marL="0" rtl="0" algn="l">
              <a:spcBef>
                <a:spcPts val="1200"/>
              </a:spcBef>
              <a:spcAft>
                <a:spcPts val="0"/>
              </a:spcAft>
              <a:buNone/>
            </a:pPr>
            <a:r>
              <a:rPr lang="es"/>
              <a:t>Pegar en n8n el url que se obtenga.</a:t>
            </a:r>
            <a:endParaRPr/>
          </a:p>
          <a:p>
            <a:pPr indent="0" lvl="0" marL="0" rtl="0" algn="l">
              <a:spcBef>
                <a:spcPts val="1200"/>
              </a:spcBef>
              <a:spcAft>
                <a:spcPts val="0"/>
              </a:spcAft>
              <a:buNone/>
            </a:pPr>
            <a:r>
              <a:rPr lang="es"/>
              <a:t>Credenciales n8n:</a:t>
            </a:r>
            <a:endParaRPr/>
          </a:p>
          <a:p>
            <a:pPr indent="-325755" lvl="0" marL="457200" rtl="0" algn="l">
              <a:spcBef>
                <a:spcPts val="1200"/>
              </a:spcBef>
              <a:spcAft>
                <a:spcPts val="0"/>
              </a:spcAft>
              <a:buSzPct val="100000"/>
              <a:buChar char="●"/>
            </a:pPr>
            <a:r>
              <a:rPr lang="es"/>
              <a:t>url: </a:t>
            </a:r>
            <a:r>
              <a:rPr lang="es" u="sng">
                <a:solidFill>
                  <a:schemeClr val="hlink"/>
                </a:solidFill>
                <a:hlinkClick r:id="rId3"/>
              </a:rPr>
              <a:t>https://deusto.app.n8n.cloud/</a:t>
            </a:r>
            <a:endParaRPr/>
          </a:p>
          <a:p>
            <a:pPr indent="-325755" lvl="0" marL="457200" rtl="0" algn="l">
              <a:spcBef>
                <a:spcPts val="0"/>
              </a:spcBef>
              <a:spcAft>
                <a:spcPts val="0"/>
              </a:spcAft>
              <a:buSzPct val="100000"/>
              <a:buChar char="●"/>
            </a:pPr>
            <a:r>
              <a:rPr lang="es"/>
              <a:t>email: </a:t>
            </a:r>
            <a:r>
              <a:rPr lang="es" u="sng">
                <a:solidFill>
                  <a:schemeClr val="hlink"/>
                </a:solidFill>
                <a:hlinkClick r:id="rId4"/>
              </a:rPr>
              <a:t>ekaitzgarci@gmail.com</a:t>
            </a:r>
            <a:endParaRPr/>
          </a:p>
          <a:p>
            <a:pPr indent="-325755" lvl="0" marL="457200" rtl="0" algn="l">
              <a:spcBef>
                <a:spcPts val="0"/>
              </a:spcBef>
              <a:spcAft>
                <a:spcPts val="0"/>
              </a:spcAft>
              <a:buSzPct val="100000"/>
              <a:buChar char="●"/>
            </a:pPr>
            <a:r>
              <a:rPr lang="es"/>
              <a:t>password: Deusto2025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Problemas/retos encontrados</a:t>
            </a:r>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Durante la implementación de algunos gráficos en Grafana, como el correspondiente al número de pasos, surgieron dificultades al intentar agrupar correctamente los datos por paciente. Dado que se trata de datos temporales, la agrupación por paciente en función del tiempo filtrado no se representa de forma clara en el gráfico. Esto provoca que no se visualice fácilmente cuántos pasos ha realizado cada paciente en un intervalo de tiempo determinado, salvo que se pase el cursor sobre la línea del gráfico para ver el valor exacto.</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1F2328"/>
                </a:solidFill>
                <a:highlight>
                  <a:srgbClr val="FFFFFF"/>
                </a:highlight>
              </a:rPr>
              <a:t>Este proyecto es el resultado de una colaboración entre Gaizka Miranda, Ekaitz </a:t>
            </a:r>
            <a:r>
              <a:rPr lang="es">
                <a:solidFill>
                  <a:srgbClr val="1F2328"/>
                </a:solidFill>
                <a:highlight>
                  <a:srgbClr val="FFFFFF"/>
                </a:highlight>
              </a:rPr>
              <a:t>Garcia</a:t>
            </a:r>
            <a:r>
              <a:rPr lang="es">
                <a:solidFill>
                  <a:srgbClr val="1F2328"/>
                </a:solidFill>
                <a:highlight>
                  <a:srgbClr val="FFFFFF"/>
                </a:highlight>
              </a:rPr>
              <a:t> y Eneko </a:t>
            </a:r>
            <a:r>
              <a:rPr lang="es">
                <a:solidFill>
                  <a:srgbClr val="1F2328"/>
                </a:solidFill>
                <a:highlight>
                  <a:srgbClr val="FFFFFF"/>
                </a:highlight>
              </a:rPr>
              <a:t>Fuente</a:t>
            </a:r>
            <a:r>
              <a:rPr lang="es">
                <a:solidFill>
                  <a:srgbClr val="1F2328"/>
                </a:solidFill>
                <a:highlight>
                  <a:srgbClr val="FFFFFF"/>
                </a:highlight>
              </a:rPr>
              <a:t>. El objetivo principal de este proyecto es demostrar la integración y funcionamiento de las herramientas y tecnologías específicas que hemos estudiado durante estos meses en la asignatura de desarrollo de aplicaciones para internet de las cosas.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Mejoras posibles</a:t>
            </a:r>
            <a:endParaRPr/>
          </a:p>
        </p:txBody>
      </p:sp>
      <p:sp>
        <p:nvSpPr>
          <p:cNvPr id="209" name="Google Shape;20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Uso de un modelo de predicción para estudiar patrones e intentar encontrar enfermedades antes de que sucedan o a tiempo.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Link videos</a:t>
            </a:r>
            <a:endParaRPr/>
          </a:p>
        </p:txBody>
      </p:sp>
      <p:sp>
        <p:nvSpPr>
          <p:cNvPr id="215" name="Google Shape;215;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u="sng">
                <a:solidFill>
                  <a:schemeClr val="hlink"/>
                </a:solidFill>
                <a:hlinkClick r:id="rId3"/>
              </a:rPr>
              <a:t>https://drive.google.com/drive/folders/1yZ3llZWEYuT2EHWURiHGXH11HsZ0cf05?usp=drive_link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tecnologías utilizadas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Captura: Datos de sensores </a:t>
            </a:r>
            <a:r>
              <a:rPr lang="es"/>
              <a:t>portátiles (ritmo cardiaco, oxígeno en sangre, temperatura) todos estos datos se encontraran en un csv almacenados.</a:t>
            </a:r>
            <a:endParaRPr/>
          </a:p>
          <a:p>
            <a:pPr indent="-342900" lvl="0" marL="457200" rtl="0" algn="l">
              <a:spcBef>
                <a:spcPts val="0"/>
              </a:spcBef>
              <a:spcAft>
                <a:spcPts val="0"/>
              </a:spcAft>
              <a:buSzPts val="1800"/>
              <a:buChar char="●"/>
            </a:pPr>
            <a:r>
              <a:rPr lang="es"/>
              <a:t>Envío: API REST (FastAPI) para recibir datos desde dispositivos wearables o móviles</a:t>
            </a:r>
            <a:endParaRPr/>
          </a:p>
          <a:p>
            <a:pPr indent="-342900" lvl="0" marL="457200" rtl="0" algn="l">
              <a:spcBef>
                <a:spcPts val="0"/>
              </a:spcBef>
              <a:spcAft>
                <a:spcPts val="0"/>
              </a:spcAft>
              <a:buSzPts val="1800"/>
              <a:buChar char="●"/>
            </a:pPr>
            <a:r>
              <a:rPr lang="es"/>
              <a:t>Procesamiento: Validación de datos con Pydantic, detección de anomalías</a:t>
            </a:r>
            <a:endParaRPr/>
          </a:p>
          <a:p>
            <a:pPr indent="-342900" lvl="0" marL="457200" rtl="0" algn="l">
              <a:spcBef>
                <a:spcPts val="0"/>
              </a:spcBef>
              <a:spcAft>
                <a:spcPts val="0"/>
              </a:spcAft>
              <a:buSzPts val="1800"/>
              <a:buChar char="●"/>
            </a:pPr>
            <a:r>
              <a:rPr lang="es"/>
              <a:t>Persistencia: Almacenamiento en InfluxDB (series temporales)</a:t>
            </a:r>
            <a:endParaRPr/>
          </a:p>
          <a:p>
            <a:pPr indent="-342900" lvl="0" marL="457200" rtl="0" algn="l">
              <a:spcBef>
                <a:spcPts val="0"/>
              </a:spcBef>
              <a:spcAft>
                <a:spcPts val="0"/>
              </a:spcAft>
              <a:buSzPts val="1800"/>
              <a:buChar char="●"/>
            </a:pPr>
            <a:r>
              <a:rPr lang="es"/>
              <a:t>Visualización: Dashboard en Grafana con gráficos de tendencias y alertas</a:t>
            </a:r>
            <a:endParaRPr/>
          </a:p>
          <a:p>
            <a:pPr indent="-342900" lvl="0" marL="457200" rtl="0" algn="l">
              <a:spcBef>
                <a:spcPts val="0"/>
              </a:spcBef>
              <a:spcAft>
                <a:spcPts val="0"/>
              </a:spcAft>
              <a:buSzPts val="1800"/>
              <a:buChar char="●"/>
            </a:pPr>
            <a:r>
              <a:rPr lang="es"/>
              <a:t>Extra: Consultas a influx por WhatsApp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a:t>Instalación</a:t>
            </a:r>
            <a:r>
              <a:rPr lang="es"/>
              <a:t>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En primer lugar instalaremos todas los programas que haremos uso de ellos como Docker y Docker-compose o InfluxDB programas que ya </a:t>
            </a:r>
            <a:r>
              <a:rPr lang="es"/>
              <a:t>habíamos</a:t>
            </a:r>
            <a:r>
              <a:rPr lang="es"/>
              <a:t> descargado en los anteriores proyectos entregados en la asignatura.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Docker Compose</a:t>
            </a:r>
            <a:endParaRPr/>
          </a:p>
        </p:txBody>
      </p:sp>
      <p:sp>
        <p:nvSpPr>
          <p:cNvPr id="110" name="Google Shape;110;p17"/>
          <p:cNvSpPr txBox="1"/>
          <p:nvPr>
            <p:ph idx="1" type="body"/>
          </p:nvPr>
        </p:nvSpPr>
        <p:spPr>
          <a:xfrm>
            <a:off x="0" y="1218650"/>
            <a:ext cx="1621800" cy="3680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2. S</a:t>
            </a:r>
            <a:r>
              <a:rPr lang="es"/>
              <a:t>e configurará el archivo docker-compose.yml, el cual contendrá la configuración necesaria para levantar los contenedores de Grafana, FastAPI y InfluxDB.</a:t>
            </a:r>
            <a:endParaRPr/>
          </a:p>
          <a:p>
            <a:pPr indent="0" lvl="0" marL="0" rtl="0" algn="l">
              <a:spcBef>
                <a:spcPts val="1200"/>
              </a:spcBef>
              <a:spcAft>
                <a:spcPts val="0"/>
              </a:spcAft>
              <a:buNone/>
            </a:pPr>
            <a:r>
              <a:rPr lang="es"/>
              <a:t>Tras levantar el docker ya debera de funcionar estos contenedores</a:t>
            </a:r>
            <a:endParaRPr/>
          </a:p>
          <a:p>
            <a:pPr indent="0" lvl="0" marL="457200" rtl="0" algn="l">
              <a:spcBef>
                <a:spcPts val="1200"/>
              </a:spcBef>
              <a:spcAft>
                <a:spcPts val="1200"/>
              </a:spcAft>
              <a:buNone/>
            </a:pPr>
            <a:r>
              <a:t/>
            </a:r>
            <a:endParaRPr/>
          </a:p>
        </p:txBody>
      </p:sp>
      <p:pic>
        <p:nvPicPr>
          <p:cNvPr id="111" name="Google Shape;111;p17"/>
          <p:cNvPicPr preferRelativeResize="0"/>
          <p:nvPr/>
        </p:nvPicPr>
        <p:blipFill rotWithShape="1">
          <a:blip r:embed="rId3">
            <a:alphaModFix/>
          </a:blip>
          <a:srcRect b="0" l="0" r="32872" t="0"/>
          <a:stretch/>
        </p:blipFill>
        <p:spPr>
          <a:xfrm>
            <a:off x="1621775" y="890050"/>
            <a:ext cx="3714869" cy="4213674"/>
          </a:xfrm>
          <a:prstGeom prst="rect">
            <a:avLst/>
          </a:prstGeom>
          <a:noFill/>
          <a:ln>
            <a:noFill/>
          </a:ln>
        </p:spPr>
      </p:pic>
      <p:pic>
        <p:nvPicPr>
          <p:cNvPr id="112" name="Google Shape;112;p17"/>
          <p:cNvPicPr preferRelativeResize="0"/>
          <p:nvPr/>
        </p:nvPicPr>
        <p:blipFill rotWithShape="1">
          <a:blip r:embed="rId4">
            <a:alphaModFix/>
          </a:blip>
          <a:srcRect b="0" l="0" r="6699" t="0"/>
          <a:stretch/>
        </p:blipFill>
        <p:spPr>
          <a:xfrm>
            <a:off x="5336650" y="890050"/>
            <a:ext cx="3807348" cy="4213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Dockerfile</a:t>
            </a:r>
            <a:endParaRPr/>
          </a:p>
        </p:txBody>
      </p:sp>
      <p:sp>
        <p:nvSpPr>
          <p:cNvPr id="118" name="Google Shape;118;p18"/>
          <p:cNvSpPr txBox="1"/>
          <p:nvPr>
            <p:ph idx="1" type="body"/>
          </p:nvPr>
        </p:nvSpPr>
        <p:spPr>
          <a:xfrm>
            <a:off x="-76200" y="1492775"/>
            <a:ext cx="2905200" cy="33387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1200"/>
              </a:spcAft>
              <a:buNone/>
            </a:pPr>
            <a:r>
              <a:rPr lang="es" sz="1600"/>
              <a:t>El dockerfile </a:t>
            </a:r>
            <a:r>
              <a:rPr lang="es" sz="1600"/>
              <a:t>también</a:t>
            </a:r>
            <a:r>
              <a:rPr lang="es" sz="1600"/>
              <a:t> se utiliza para </a:t>
            </a:r>
            <a:r>
              <a:rPr lang="es" sz="1600">
                <a:solidFill>
                  <a:srgbClr val="1F2328"/>
                </a:solidFill>
                <a:highlight>
                  <a:srgbClr val="FFFFFF"/>
                </a:highlight>
                <a:latin typeface="Arial"/>
                <a:ea typeface="Arial"/>
                <a:cs typeface="Arial"/>
                <a:sym typeface="Arial"/>
              </a:rPr>
              <a:t>se para definir y construir el entorno de Docker para el proyecto, especificando cómo se deben construir y ejecutar los servicios. </a:t>
            </a:r>
            <a:r>
              <a:rPr lang="es" sz="1600">
                <a:solidFill>
                  <a:srgbClr val="1F2328"/>
                </a:solidFill>
                <a:highlight>
                  <a:srgbClr val="FFFFFF"/>
                </a:highlight>
                <a:latin typeface="Arial"/>
                <a:ea typeface="Arial"/>
                <a:cs typeface="Arial"/>
                <a:sym typeface="Arial"/>
              </a:rPr>
              <a:t>También</a:t>
            </a:r>
            <a:r>
              <a:rPr lang="es" sz="1600">
                <a:solidFill>
                  <a:srgbClr val="1F2328"/>
                </a:solidFill>
                <a:highlight>
                  <a:srgbClr val="FFFFFF"/>
                </a:highlight>
                <a:latin typeface="Arial"/>
                <a:ea typeface="Arial"/>
                <a:cs typeface="Arial"/>
                <a:sym typeface="Arial"/>
              </a:rPr>
              <a:t> sirve para descargar las dependencias de requirements.txt</a:t>
            </a:r>
            <a:endParaRPr sz="1600"/>
          </a:p>
        </p:txBody>
      </p:sp>
      <p:pic>
        <p:nvPicPr>
          <p:cNvPr id="119" name="Google Shape;119;p18"/>
          <p:cNvPicPr preferRelativeResize="0"/>
          <p:nvPr/>
        </p:nvPicPr>
        <p:blipFill rotWithShape="1">
          <a:blip r:embed="rId3">
            <a:alphaModFix/>
          </a:blip>
          <a:srcRect b="0" l="0" r="16366" t="0"/>
          <a:stretch/>
        </p:blipFill>
        <p:spPr>
          <a:xfrm>
            <a:off x="2869575" y="1446425"/>
            <a:ext cx="5198100" cy="263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09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Main.py</a:t>
            </a:r>
            <a:endParaRPr/>
          </a:p>
        </p:txBody>
      </p:sp>
      <p:pic>
        <p:nvPicPr>
          <p:cNvPr id="125" name="Google Shape;125;p19"/>
          <p:cNvPicPr preferRelativeResize="0"/>
          <p:nvPr/>
        </p:nvPicPr>
        <p:blipFill>
          <a:blip r:embed="rId3">
            <a:alphaModFix/>
          </a:blip>
          <a:stretch>
            <a:fillRect/>
          </a:stretch>
        </p:blipFill>
        <p:spPr>
          <a:xfrm>
            <a:off x="1045000" y="765275"/>
            <a:ext cx="3631027" cy="43220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676025" y="765275"/>
            <a:ext cx="3574713" cy="4322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133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Models.py</a:t>
            </a:r>
            <a:endParaRPr/>
          </a:p>
          <a:p>
            <a:pPr indent="0" lvl="0" marL="0" rtl="0" algn="l">
              <a:spcBef>
                <a:spcPts val="0"/>
              </a:spcBef>
              <a:spcAft>
                <a:spcPts val="0"/>
              </a:spcAft>
              <a:buNone/>
            </a:pPr>
            <a:r>
              <a:t/>
            </a:r>
            <a:endParaRPr/>
          </a:p>
        </p:txBody>
      </p:sp>
      <p:pic>
        <p:nvPicPr>
          <p:cNvPr id="132" name="Google Shape;132;p20"/>
          <p:cNvPicPr preferRelativeResize="0"/>
          <p:nvPr/>
        </p:nvPicPr>
        <p:blipFill rotWithShape="1">
          <a:blip r:embed="rId4">
            <a:alphaModFix/>
          </a:blip>
          <a:srcRect b="0" l="0" r="23059" t="0"/>
          <a:stretch/>
        </p:blipFill>
        <p:spPr>
          <a:xfrm>
            <a:off x="546450" y="635375"/>
            <a:ext cx="4273201" cy="4440250"/>
          </a:xfrm>
          <a:prstGeom prst="rect">
            <a:avLst/>
          </a:prstGeom>
          <a:noFill/>
          <a:ln>
            <a:noFill/>
          </a:ln>
        </p:spPr>
      </p:pic>
      <p:pic>
        <p:nvPicPr>
          <p:cNvPr id="133" name="Google Shape;133;p20"/>
          <p:cNvPicPr preferRelativeResize="0"/>
          <p:nvPr/>
        </p:nvPicPr>
        <p:blipFill rotWithShape="1">
          <a:blip r:embed="rId5">
            <a:alphaModFix/>
          </a:blip>
          <a:srcRect b="0" l="0" r="12018" t="0"/>
          <a:stretch/>
        </p:blipFill>
        <p:spPr>
          <a:xfrm>
            <a:off x="4819650" y="635375"/>
            <a:ext cx="3566847" cy="444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Models.py</a:t>
            </a:r>
            <a:endParaRPr/>
          </a:p>
          <a:p>
            <a:pPr indent="0" lvl="0" marL="0" rtl="0" algn="l">
              <a:spcBef>
                <a:spcPts val="0"/>
              </a:spcBef>
              <a:spcAft>
                <a:spcPts val="0"/>
              </a:spcAft>
              <a:buNone/>
            </a:pPr>
            <a:r>
              <a:t/>
            </a:r>
            <a:endParaRPr/>
          </a:p>
        </p:txBody>
      </p:sp>
      <p:pic>
        <p:nvPicPr>
          <p:cNvPr id="139" name="Google Shape;139;p21"/>
          <p:cNvPicPr preferRelativeResize="0"/>
          <p:nvPr/>
        </p:nvPicPr>
        <p:blipFill rotWithShape="1">
          <a:blip r:embed="rId4">
            <a:alphaModFix/>
          </a:blip>
          <a:srcRect b="0" l="0" r="8809" t="0"/>
          <a:stretch/>
        </p:blipFill>
        <p:spPr>
          <a:xfrm>
            <a:off x="0" y="1303550"/>
            <a:ext cx="4685750" cy="2936976"/>
          </a:xfrm>
          <a:prstGeom prst="rect">
            <a:avLst/>
          </a:prstGeom>
          <a:noFill/>
          <a:ln>
            <a:noFill/>
          </a:ln>
        </p:spPr>
      </p:pic>
      <p:pic>
        <p:nvPicPr>
          <p:cNvPr id="140" name="Google Shape;140;p21"/>
          <p:cNvPicPr preferRelativeResize="0"/>
          <p:nvPr/>
        </p:nvPicPr>
        <p:blipFill>
          <a:blip r:embed="rId5">
            <a:alphaModFix/>
          </a:blip>
          <a:stretch>
            <a:fillRect/>
          </a:stretch>
        </p:blipFill>
        <p:spPr>
          <a:xfrm>
            <a:off x="4685750" y="548888"/>
            <a:ext cx="4021999" cy="404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