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5" autoAdjust="0"/>
  </p:normalViewPr>
  <p:slideViewPr>
    <p:cSldViewPr>
      <p:cViewPr>
        <p:scale>
          <a:sx n="75" d="100"/>
          <a:sy n="75" d="100"/>
        </p:scale>
        <p:origin x="-1236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61072-7E84-4EA2-AA8B-E2B5F2A17ED4}" type="datetimeFigureOut">
              <a:rPr lang="en-US" smtClean="0"/>
              <a:pPr/>
              <a:t>27-Aug-25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A31E-CEE2-403F-98FD-5AEDFEE73F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1219199"/>
          </a:xfrm>
        </p:spPr>
        <p:txBody>
          <a:bodyPr/>
          <a:lstStyle/>
          <a:p>
            <a:r>
              <a:rPr lang="en-US" dirty="0" smtClean="0"/>
              <a:t>Jet engines (TURBO-JET)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76400"/>
            <a:ext cx="7086600" cy="4495800"/>
          </a:xfrm>
        </p:spPr>
        <p:txBody>
          <a:bodyPr>
            <a:normAutofit lnSpcReduction="10000"/>
          </a:bodyPr>
          <a:lstStyle/>
          <a:p>
            <a:pPr lvl="1">
              <a:buFontTx/>
              <a:buChar char="-"/>
            </a:pPr>
            <a:r>
              <a:rPr lang="en-US" dirty="0" smtClean="0"/>
              <a:t>There are several types of engines, but for instance, I am going to explain about Turbofan engine</a:t>
            </a:r>
            <a:r>
              <a:rPr lang="en-US" dirty="0"/>
              <a:t> </a:t>
            </a:r>
            <a:r>
              <a:rPr lang="en-US" dirty="0" smtClean="0"/>
              <a:t>-</a:t>
            </a:r>
          </a:p>
          <a:p>
            <a:pPr lvl="1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1)Where do  these engines are used???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-These Engines are mainly used for </a:t>
            </a:r>
            <a:r>
              <a:rPr lang="en-US" dirty="0" err="1" smtClean="0">
                <a:solidFill>
                  <a:srgbClr val="FF0000"/>
                </a:solidFill>
              </a:rPr>
              <a:t>figter</a:t>
            </a:r>
            <a:r>
              <a:rPr lang="en-US" dirty="0" smtClean="0">
                <a:solidFill>
                  <a:srgbClr val="FF0000"/>
                </a:solidFill>
              </a:rPr>
              <a:t> jets, Particularly with low-bypass ratio.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-We have used them in </a:t>
            </a:r>
            <a:r>
              <a:rPr lang="en-US" dirty="0" err="1" smtClean="0">
                <a:solidFill>
                  <a:srgbClr val="FF0000"/>
                </a:solidFill>
              </a:rPr>
              <a:t>Tejas</a:t>
            </a:r>
            <a:r>
              <a:rPr lang="en-US" dirty="0" smtClean="0">
                <a:solidFill>
                  <a:srgbClr val="FF0000"/>
                </a:solidFill>
              </a:rPr>
              <a:t> Mark 1 &amp; 1A by the </a:t>
            </a:r>
            <a:r>
              <a:rPr lang="en-US" b="1" dirty="0" smtClean="0">
                <a:solidFill>
                  <a:srgbClr val="FF0000"/>
                </a:solidFill>
              </a:rPr>
              <a:t>GE F404-IN20 afterburning turbofan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200" b="1" dirty="0" smtClean="0"/>
              <a:t>A) Low-Pressure Spool</a:t>
            </a:r>
          </a:p>
          <a:p>
            <a:r>
              <a:rPr lang="en-US" sz="3100" dirty="0" smtClean="0"/>
              <a:t>Contains the </a:t>
            </a:r>
            <a:r>
              <a:rPr lang="en-US" sz="3100" b="1" dirty="0" smtClean="0"/>
              <a:t>fan, low-pressure compressor (LPC), and low-pressure turbine (LPT)</a:t>
            </a:r>
            <a:r>
              <a:rPr lang="en-US" sz="3100" dirty="0" smtClean="0"/>
              <a:t> connected by a shaft.</a:t>
            </a:r>
          </a:p>
          <a:p>
            <a:r>
              <a:rPr lang="en-US" sz="3100" dirty="0" smtClean="0"/>
              <a:t>The </a:t>
            </a:r>
            <a:r>
              <a:rPr lang="en-US" sz="3100" b="1" dirty="0" smtClean="0"/>
              <a:t>fan and LPC</a:t>
            </a:r>
            <a:r>
              <a:rPr lang="en-US" sz="3100" dirty="0" smtClean="0"/>
              <a:t> compress incoming air moderately.</a:t>
            </a:r>
          </a:p>
          <a:p>
            <a:r>
              <a:rPr lang="en-US" sz="3100" dirty="0" smtClean="0"/>
              <a:t>The </a:t>
            </a:r>
            <a:r>
              <a:rPr lang="en-US" sz="3100" b="1" dirty="0" smtClean="0"/>
              <a:t>LPT</a:t>
            </a:r>
            <a:r>
              <a:rPr lang="en-US" sz="3100" dirty="0" smtClean="0"/>
              <a:t> extracts power from hot gases to drive the fan and LPC.</a:t>
            </a:r>
          </a:p>
          <a:p>
            <a:r>
              <a:rPr lang="en-US" sz="3100" dirty="0" smtClean="0"/>
              <a:t>Runs at lower rpm compared to the high-pressure spool but handles </a:t>
            </a:r>
            <a:r>
              <a:rPr lang="en-US" sz="3100" b="1" dirty="0" smtClean="0"/>
              <a:t>large airflow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b="1" dirty="0" smtClean="0"/>
              <a:t>B</a:t>
            </a:r>
            <a:r>
              <a:rPr lang="en-US" b="1" dirty="0" smtClean="0"/>
              <a:t>) High-Pressure Spool</a:t>
            </a:r>
          </a:p>
          <a:p>
            <a:r>
              <a:rPr lang="en-US" sz="3100" dirty="0" smtClean="0"/>
              <a:t>Consists of the </a:t>
            </a:r>
            <a:r>
              <a:rPr lang="en-US" sz="3100" b="1" dirty="0" smtClean="0"/>
              <a:t>high-pressure compressor (HPC)</a:t>
            </a:r>
            <a:r>
              <a:rPr lang="en-US" sz="3100" dirty="0" smtClean="0"/>
              <a:t> and </a:t>
            </a:r>
            <a:r>
              <a:rPr lang="en-US" sz="3100" b="1" dirty="0" smtClean="0"/>
              <a:t>high-pressure turbine (HPT)</a:t>
            </a:r>
            <a:r>
              <a:rPr lang="en-US" sz="3100" dirty="0" smtClean="0"/>
              <a:t> connected by a shaft.</a:t>
            </a:r>
          </a:p>
          <a:p>
            <a:r>
              <a:rPr lang="en-US" sz="3100" dirty="0" smtClean="0"/>
              <a:t>The </a:t>
            </a:r>
            <a:r>
              <a:rPr lang="en-US" sz="3100" b="1" dirty="0" smtClean="0"/>
              <a:t>HPC</a:t>
            </a:r>
            <a:r>
              <a:rPr lang="en-US" sz="3100" dirty="0" smtClean="0"/>
              <a:t> compresses air to very high pressure before combustion.</a:t>
            </a:r>
          </a:p>
          <a:p>
            <a:r>
              <a:rPr lang="en-US" sz="3100" dirty="0" smtClean="0"/>
              <a:t>The </a:t>
            </a:r>
            <a:r>
              <a:rPr lang="en-US" sz="3100" b="1" dirty="0" smtClean="0"/>
              <a:t>HPT</a:t>
            </a:r>
            <a:r>
              <a:rPr lang="en-US" sz="3100" dirty="0" smtClean="0"/>
              <a:t> extracts energy from the hot gases to drive the HPC.</a:t>
            </a:r>
          </a:p>
          <a:p>
            <a:r>
              <a:rPr lang="en-US" sz="3100" dirty="0" smtClean="0"/>
              <a:t>Operates at very high rpm, critical for thrust and efficiency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C) Stationary Components</a:t>
            </a:r>
          </a:p>
          <a:p>
            <a:r>
              <a:rPr lang="en-US" sz="2600" dirty="0" smtClean="0"/>
              <a:t>Includes </a:t>
            </a:r>
            <a:r>
              <a:rPr lang="en-US" sz="2600" b="1" dirty="0" smtClean="0"/>
              <a:t>stators, vanes, seals, and the casing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Guide vanes control airflow angle between rotating blades.</a:t>
            </a:r>
          </a:p>
          <a:p>
            <a:r>
              <a:rPr lang="en-US" sz="2600" dirty="0" smtClean="0"/>
              <a:t>Casings provide structure and maintain tip-clearance for efficiency.</a:t>
            </a:r>
          </a:p>
          <a:p>
            <a:r>
              <a:rPr lang="en-US" sz="2600" dirty="0" smtClean="0"/>
              <a:t>Also house accessory gearboxes and support systems</a:t>
            </a:r>
            <a:r>
              <a:rPr lang="en-US" sz="2600" dirty="0" smtClean="0"/>
              <a:t>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b="1" dirty="0" smtClean="0"/>
              <a:t>1) Nacelle</a:t>
            </a:r>
          </a:p>
          <a:p>
            <a:r>
              <a:rPr lang="en-US" sz="2600" dirty="0" smtClean="0"/>
              <a:t>The aerodynamic outer shell covering the engine.</a:t>
            </a:r>
          </a:p>
          <a:p>
            <a:r>
              <a:rPr lang="en-US" sz="2600" dirty="0" smtClean="0"/>
              <a:t>Provides smooth airflow entry into the fan and compressors.</a:t>
            </a:r>
          </a:p>
          <a:p>
            <a:r>
              <a:rPr lang="en-US" sz="2600" dirty="0" smtClean="0"/>
              <a:t>Reduces drag and noise, and may include stealth shaping for fighters.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2) Fan</a:t>
            </a:r>
          </a:p>
          <a:p>
            <a:r>
              <a:rPr lang="en-US" sz="2600" dirty="0" smtClean="0"/>
              <a:t>Large front blades driven by the low-pressure turbine.</a:t>
            </a:r>
          </a:p>
          <a:p>
            <a:r>
              <a:rPr lang="en-US" sz="2600" dirty="0" smtClean="0"/>
              <a:t>Splits airflow </a:t>
            </a:r>
            <a:r>
              <a:rPr lang="en-US" sz="2600" dirty="0" err="1" smtClean="0"/>
              <a:t>into:</a:t>
            </a:r>
            <a:r>
              <a:rPr lang="en-US" sz="2600" b="1" dirty="0" err="1" smtClean="0"/>
              <a:t>Bypass</a:t>
            </a:r>
            <a:r>
              <a:rPr lang="en-US" sz="2600" b="1" dirty="0" smtClean="0"/>
              <a:t> </a:t>
            </a:r>
            <a:r>
              <a:rPr lang="en-US" sz="2600" b="1" dirty="0" smtClean="0"/>
              <a:t>flow</a:t>
            </a:r>
            <a:r>
              <a:rPr lang="en-US" sz="2600" dirty="0" smtClean="0"/>
              <a:t> (cold air) → exits through fan nozzle to produce </a:t>
            </a:r>
            <a:r>
              <a:rPr lang="en-US" sz="2600" dirty="0" err="1" smtClean="0"/>
              <a:t>thrust.</a:t>
            </a:r>
            <a:r>
              <a:rPr lang="en-US" sz="2600" b="1" dirty="0" err="1" smtClean="0"/>
              <a:t>Core</a:t>
            </a:r>
            <a:r>
              <a:rPr lang="en-US" sz="2600" b="1" dirty="0" smtClean="0"/>
              <a:t> </a:t>
            </a:r>
            <a:r>
              <a:rPr lang="en-US" sz="2600" b="1" dirty="0" smtClean="0"/>
              <a:t>flow</a:t>
            </a:r>
            <a:r>
              <a:rPr lang="en-US" sz="2600" dirty="0" smtClean="0"/>
              <a:t> (hot air) → enters compressors, combustor, and turbines.</a:t>
            </a:r>
          </a:p>
          <a:p>
            <a:r>
              <a:rPr lang="en-US" sz="2600" dirty="0" smtClean="0"/>
              <a:t>In fighters, bypass ratio is </a:t>
            </a:r>
            <a:r>
              <a:rPr lang="en-US" sz="2600" b="1" dirty="0" smtClean="0"/>
              <a:t>low (0.3–1)</a:t>
            </a:r>
            <a:r>
              <a:rPr lang="en-US" sz="2600" dirty="0" smtClean="0"/>
              <a:t> for compact size and supersonic performance</a:t>
            </a:r>
            <a:r>
              <a:rPr lang="en-US" sz="2600" dirty="0" smtClean="0"/>
              <a:t>.</a:t>
            </a:r>
          </a:p>
          <a:p>
            <a:r>
              <a:rPr lang="en-US" b="1" dirty="0" smtClean="0"/>
              <a:t>3) Low-Pressure Compressor (LPC)</a:t>
            </a:r>
          </a:p>
          <a:p>
            <a:r>
              <a:rPr lang="en-US" sz="2800" dirty="0" smtClean="0"/>
              <a:t>Compresses air moderately after the fan.</a:t>
            </a:r>
          </a:p>
          <a:p>
            <a:r>
              <a:rPr lang="en-US" sz="2800" dirty="0" smtClean="0"/>
              <a:t>Increases overall pressure before air enters the HPC.</a:t>
            </a:r>
          </a:p>
          <a:p>
            <a:r>
              <a:rPr lang="en-US" sz="2800" dirty="0" smtClean="0"/>
              <a:t>Built with titanium alloys for strength and light weight.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4) High-Pressure Compressor (HPC)</a:t>
            </a:r>
          </a:p>
          <a:p>
            <a:r>
              <a:rPr lang="en-US" sz="2400" dirty="0" smtClean="0"/>
              <a:t>Multistage compressor that raises pressure up to </a:t>
            </a:r>
            <a:r>
              <a:rPr lang="en-US" sz="2400" b="1" dirty="0" smtClean="0"/>
              <a:t>20–30 times atmospheric pressure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Supplies high-pressure air for combustion.</a:t>
            </a:r>
          </a:p>
          <a:p>
            <a:r>
              <a:rPr lang="en-US" sz="2400" dirty="0" smtClean="0"/>
              <a:t>Uses variable stator vanes and bleed valves to prevent stall/surge.</a:t>
            </a:r>
          </a:p>
          <a:p>
            <a:pPr>
              <a:buNone/>
            </a:pPr>
            <a:r>
              <a:rPr lang="en-US" sz="2400" b="1" dirty="0" smtClean="0"/>
              <a:t>5) Combustion Chamber</a:t>
            </a:r>
          </a:p>
          <a:p>
            <a:r>
              <a:rPr lang="en-US" sz="2400" dirty="0" smtClean="0"/>
              <a:t>High-pressure air is mixed with fuel and ignited.</a:t>
            </a:r>
          </a:p>
          <a:p>
            <a:r>
              <a:rPr lang="en-US" sz="2400" dirty="0" smtClean="0"/>
              <a:t>Temperature rises sharply to ~1500–1700°C.</a:t>
            </a:r>
          </a:p>
          <a:p>
            <a:r>
              <a:rPr lang="en-US" sz="2400" dirty="0" smtClean="0"/>
              <a:t>Annular combustors ensure compact design and stable flame.</a:t>
            </a:r>
          </a:p>
          <a:p>
            <a:r>
              <a:rPr lang="en-US" sz="2400" dirty="0" smtClean="0"/>
              <a:t>Liners are cooled and coated to survive extreme heat.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6) High-Pressure Turbine (HPT)</a:t>
            </a:r>
          </a:p>
          <a:p>
            <a:r>
              <a:rPr lang="en-US" sz="2600" dirty="0" smtClean="0"/>
              <a:t>First turbine stage downstream of the combustor.</a:t>
            </a:r>
          </a:p>
          <a:p>
            <a:r>
              <a:rPr lang="en-US" sz="2600" dirty="0" smtClean="0"/>
              <a:t>Extracts energy to drive the high-pressure compressor.</a:t>
            </a:r>
          </a:p>
          <a:p>
            <a:r>
              <a:rPr lang="en-US" sz="2600" dirty="0" smtClean="0"/>
              <a:t>Made from single-crystal nickel </a:t>
            </a:r>
            <a:r>
              <a:rPr lang="en-US" sz="2600" dirty="0" err="1" smtClean="0"/>
              <a:t>superalloys</a:t>
            </a:r>
            <a:r>
              <a:rPr lang="en-US" sz="2600" dirty="0" smtClean="0"/>
              <a:t> with ceramic coatings and internal cooling passages</a:t>
            </a:r>
            <a:r>
              <a:rPr lang="en-US" sz="2600" dirty="0" smtClean="0"/>
              <a:t>.</a:t>
            </a:r>
          </a:p>
          <a:p>
            <a:pPr>
              <a:buNone/>
            </a:pPr>
            <a:r>
              <a:rPr lang="en-US" b="1" dirty="0" smtClean="0"/>
              <a:t>7) Low-Pressure Turbine (LPT)</a:t>
            </a:r>
          </a:p>
          <a:p>
            <a:r>
              <a:rPr lang="en-US" sz="2600" dirty="0" smtClean="0"/>
              <a:t>Extracts remaining energy from hot gases to drive the fan and LPC.</a:t>
            </a:r>
          </a:p>
          <a:p>
            <a:r>
              <a:rPr lang="en-US" sz="2600" dirty="0" smtClean="0"/>
              <a:t>Operates at slightly cooler temperatures than HPT but handles higher mass flow.</a:t>
            </a:r>
          </a:p>
          <a:p>
            <a:r>
              <a:rPr lang="en-US" sz="2600" dirty="0" smtClean="0"/>
              <a:t>Larger blades, often cooled and coated for durability.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8) Core Nozzle</a:t>
            </a:r>
          </a:p>
          <a:p>
            <a:r>
              <a:rPr lang="en-US" sz="2400" dirty="0" smtClean="0"/>
              <a:t>Expels hot gases from the core stream to produce jet thrust.</a:t>
            </a:r>
          </a:p>
          <a:p>
            <a:r>
              <a:rPr lang="en-US" sz="2400" dirty="0" smtClean="0"/>
              <a:t>Often a </a:t>
            </a:r>
            <a:r>
              <a:rPr lang="en-US" sz="2400" b="1" dirty="0" smtClean="0"/>
              <a:t>variable nozzle</a:t>
            </a:r>
            <a:r>
              <a:rPr lang="en-US" sz="2400" dirty="0" smtClean="0"/>
              <a:t> in fighters to control back-pressure and efficiency.</a:t>
            </a:r>
          </a:p>
          <a:p>
            <a:r>
              <a:rPr lang="en-US" sz="2400" dirty="0" smtClean="0"/>
              <a:t>Works with afterburner to expand high-energy exhaust gases.</a:t>
            </a:r>
          </a:p>
          <a:p>
            <a:pPr>
              <a:buNone/>
            </a:pPr>
            <a:r>
              <a:rPr lang="en-US" sz="2400" b="1" dirty="0" smtClean="0"/>
              <a:t>9) Fan Nozzle</a:t>
            </a:r>
          </a:p>
          <a:p>
            <a:r>
              <a:rPr lang="en-US" sz="2400" dirty="0" smtClean="0"/>
              <a:t>Expels the cold bypass airflow.</a:t>
            </a:r>
          </a:p>
          <a:p>
            <a:r>
              <a:rPr lang="en-US" sz="2400" dirty="0" smtClean="0"/>
              <a:t>Adds thrust directly and mixes with hot exhaust to reduce IR signature.</a:t>
            </a:r>
          </a:p>
          <a:p>
            <a:r>
              <a:rPr lang="en-US" sz="2400" dirty="0" smtClean="0"/>
              <a:t>May be fixed or variable depending on design.</a:t>
            </a:r>
          </a:p>
          <a:p>
            <a:r>
              <a:rPr lang="en-US" sz="2400" dirty="0" smtClean="0"/>
              <a:t>👉 Would you like me to also prepare a </a:t>
            </a:r>
            <a:r>
              <a:rPr lang="en-US" sz="2400" b="1" dirty="0" smtClean="0"/>
              <a:t>“10th section: Afterburner”</a:t>
            </a:r>
            <a:r>
              <a:rPr lang="en-US" sz="2400" dirty="0" smtClean="0"/>
              <a:t> in the same PowerPoint style? Almost all fighter turbofans rely on it for extra thrust in combat, so it will make your PPT more complete.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10) Afterburner (</a:t>
            </a:r>
            <a:r>
              <a:rPr lang="en-US" b="1" dirty="0" err="1" smtClean="0"/>
              <a:t>Augmentor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Located after the turbines, before the exhaust nozzle.</a:t>
            </a:r>
          </a:p>
          <a:p>
            <a:r>
              <a:rPr lang="en-US" dirty="0" smtClean="0"/>
              <a:t>Injects additional fuel into the exhaust stream and ignites it.</a:t>
            </a:r>
          </a:p>
          <a:p>
            <a:r>
              <a:rPr lang="en-US" dirty="0" smtClean="0"/>
              <a:t>Provides a </a:t>
            </a:r>
            <a:r>
              <a:rPr lang="en-US" b="1" dirty="0" smtClean="0"/>
              <a:t>massive thrust boost</a:t>
            </a:r>
            <a:r>
              <a:rPr lang="en-US" dirty="0" smtClean="0"/>
              <a:t> (up to 50–80%) during combat, takeoff, or supersonic flight.</a:t>
            </a:r>
          </a:p>
          <a:p>
            <a:r>
              <a:rPr lang="en-US" dirty="0" smtClean="0"/>
              <a:t>Equipped with </a:t>
            </a:r>
            <a:r>
              <a:rPr lang="en-US" b="1" dirty="0" smtClean="0"/>
              <a:t>flame holders</a:t>
            </a:r>
            <a:r>
              <a:rPr lang="en-US" dirty="0" smtClean="0"/>
              <a:t> that stabilize the flame in high-speed exhaust.</a:t>
            </a:r>
          </a:p>
          <a:p>
            <a:r>
              <a:rPr lang="en-US" dirty="0" smtClean="0"/>
              <a:t>Uses a </a:t>
            </a:r>
            <a:r>
              <a:rPr lang="en-US" b="1" dirty="0" smtClean="0"/>
              <a:t>variable-area nozzle</a:t>
            </a:r>
            <a:r>
              <a:rPr lang="en-US" dirty="0" smtClean="0"/>
              <a:t> to handle increased pressure and prevent compressor stall.</a:t>
            </a:r>
          </a:p>
          <a:p>
            <a:r>
              <a:rPr lang="en-US" dirty="0" smtClean="0"/>
              <a:t>Built with </a:t>
            </a:r>
            <a:r>
              <a:rPr lang="en-US" b="1" dirty="0" smtClean="0"/>
              <a:t>heat-resistant nickel alloys and ceramic coatings</a:t>
            </a:r>
            <a:r>
              <a:rPr lang="en-US" dirty="0" smtClean="0"/>
              <a:t> to survive temperatures above 2000°C.</a:t>
            </a:r>
          </a:p>
          <a:p>
            <a:r>
              <a:rPr lang="en-US" dirty="0" smtClean="0"/>
              <a:t>Increases thrust but consumes much more fuel, so used only when necessary.</a:t>
            </a:r>
          </a:p>
          <a:p>
            <a:r>
              <a:rPr lang="en-US" dirty="0" smtClean="0"/>
              <a:t>In modern fighters, may also feature </a:t>
            </a:r>
            <a:r>
              <a:rPr lang="en-US" b="1" dirty="0" smtClean="0"/>
              <a:t>thrust vectoring nozzles</a:t>
            </a:r>
            <a:r>
              <a:rPr lang="en-US" dirty="0" smtClean="0"/>
              <a:t> for </a:t>
            </a:r>
            <a:r>
              <a:rPr lang="en-US" dirty="0" err="1" smtClean="0"/>
              <a:t>supermaneuverability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Tejas</a:t>
            </a:r>
            <a:r>
              <a:rPr lang="en-US" dirty="0" smtClean="0"/>
              <a:t> Jets</a:t>
            </a:r>
            <a:endParaRPr lang="en-US" dirty="0"/>
          </a:p>
        </p:txBody>
      </p:sp>
      <p:pic>
        <p:nvPicPr>
          <p:cNvPr id="6" name="Content Placeholder 5" descr="LCA-Tejas_Production_Partner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305800" cy="4495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</a:t>
            </a:r>
            <a:r>
              <a:rPr lang="en-US" smtClean="0"/>
              <a:t>use it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Rather than turbo-jet the Turbofan is fuel efficient making it capable for long flight’s.</a:t>
            </a:r>
          </a:p>
          <a:p>
            <a:r>
              <a:rPr lang="en-US" dirty="0" smtClean="0"/>
              <a:t>Due it’s bypassing quality we can directly mix the jet-fuel with engine's </a:t>
            </a:r>
            <a:r>
              <a:rPr lang="en-US" dirty="0"/>
              <a:t>hot exhaust </a:t>
            </a:r>
            <a:r>
              <a:rPr lang="en-US" dirty="0" smtClean="0"/>
              <a:t>gases(After burner’s).</a:t>
            </a:r>
          </a:p>
          <a:p>
            <a:r>
              <a:rPr lang="en-US" dirty="0" smtClean="0"/>
              <a:t>This gives the Jet sudden thrust and </a:t>
            </a:r>
            <a:r>
              <a:rPr lang="en-US" dirty="0" err="1" smtClean="0"/>
              <a:t>manoeuvrability</a:t>
            </a:r>
            <a:r>
              <a:rPr lang="en-US" dirty="0" smtClean="0"/>
              <a:t> mid-flight.</a:t>
            </a:r>
          </a:p>
          <a:p>
            <a:r>
              <a:rPr lang="en-US" dirty="0" smtClean="0"/>
              <a:t>These makes the foe’s aircraft to re-target, giving us edge during Combat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obra </a:t>
            </a:r>
            <a:r>
              <a:rPr lang="en-US" dirty="0"/>
              <a:t>M</a:t>
            </a:r>
            <a:r>
              <a:rPr lang="en-US" dirty="0" smtClean="0"/>
              <a:t>aneuver</a:t>
            </a:r>
            <a:endParaRPr lang="en-US" dirty="0"/>
          </a:p>
        </p:txBody>
      </p:sp>
      <p:pic>
        <p:nvPicPr>
          <p:cNvPr id="4" name="Content Placeholder 3" descr="Kort_par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9144000" cy="3886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r>
              <a:rPr lang="en-US" dirty="0" smtClean="0"/>
              <a:t>Afterburner of MiG-23</a:t>
            </a:r>
            <a:endParaRPr lang="en-US" dirty="0"/>
          </a:p>
        </p:txBody>
      </p:sp>
      <p:pic>
        <p:nvPicPr>
          <p:cNvPr id="4" name="Content Placeholder 3" descr="MiG-23_afterburner_exhaust_airbrak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034617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Materials used for building an jet engine.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Making a fighter jet turbofan is not "impossible," but it is </a:t>
            </a:r>
            <a:r>
              <a:rPr lang="en-US" b="1" dirty="0" smtClean="0"/>
              <a:t>extremely challenging</a:t>
            </a:r>
            <a:r>
              <a:rPr lang="en-US" dirty="0" smtClean="0"/>
              <a:t> because:</a:t>
            </a:r>
          </a:p>
          <a:p>
            <a:r>
              <a:rPr lang="en-US" dirty="0" smtClean="0"/>
              <a:t>The engine must operate at </a:t>
            </a:r>
            <a:r>
              <a:rPr lang="en-US" b="1" dirty="0" smtClean="0"/>
              <a:t>temperatures hotter than the melting point of its metals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must be </a:t>
            </a:r>
            <a:r>
              <a:rPr lang="en-US" b="1" dirty="0" smtClean="0"/>
              <a:t>lightweight yet extremely strong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must survive </a:t>
            </a:r>
            <a:r>
              <a:rPr lang="en-US" b="1" dirty="0" smtClean="0"/>
              <a:t>immense stresses</a:t>
            </a:r>
            <a:r>
              <a:rPr lang="en-US" dirty="0" smtClean="0"/>
              <a:t> (20,000–30,000 rpm, supersonic airflow, G-forces).</a:t>
            </a:r>
          </a:p>
          <a:p>
            <a:r>
              <a:rPr lang="en-US" dirty="0" smtClean="0"/>
              <a:t>It must be </a:t>
            </a:r>
            <a:r>
              <a:rPr lang="en-US" b="1" dirty="0" smtClean="0"/>
              <a:t>reliable for thousands of hours</a:t>
            </a:r>
            <a:r>
              <a:rPr lang="en-US" dirty="0" smtClean="0"/>
              <a:t> under combat conditions.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Compressor Blades </a:t>
            </a:r>
            <a:r>
              <a:rPr lang="en-US" dirty="0" smtClean="0"/>
              <a:t>are Made from </a:t>
            </a:r>
            <a:r>
              <a:rPr lang="en-US" b="1" dirty="0" smtClean="0"/>
              <a:t>titanium alloys</a:t>
            </a:r>
            <a:r>
              <a:rPr lang="en-US" dirty="0" smtClean="0"/>
              <a:t> (lightweight, strong at ~400–500°C).</a:t>
            </a:r>
          </a:p>
          <a:p>
            <a:r>
              <a:rPr lang="en-US" dirty="0" smtClean="0"/>
              <a:t>Turbine Blades are made from </a:t>
            </a:r>
            <a:r>
              <a:rPr lang="en-US" b="1" dirty="0" smtClean="0"/>
              <a:t>Single crystal blades</a:t>
            </a:r>
            <a:r>
              <a:rPr lang="en-US" dirty="0" smtClean="0"/>
              <a:t>(no grain boundaries → prevents creep and fatigue).</a:t>
            </a:r>
          </a:p>
          <a:p>
            <a:r>
              <a:rPr lang="en-US" dirty="0" smtClean="0"/>
              <a:t>Turbine Blades made to with stand the temperatures between </a:t>
            </a:r>
            <a:r>
              <a:rPr lang="en-US" b="1" dirty="0" smtClean="0"/>
              <a:t>1500–1700°C</a:t>
            </a:r>
            <a:r>
              <a:rPr lang="en-US" dirty="0" smtClean="0"/>
              <a:t> (hotter than steel melts).</a:t>
            </a:r>
          </a:p>
          <a:p>
            <a:r>
              <a:rPr lang="en-US" dirty="0" smtClean="0"/>
              <a:t>Turbine blades are made of </a:t>
            </a:r>
            <a:r>
              <a:rPr lang="en-US" b="1" dirty="0" smtClean="0"/>
              <a:t>nickel-based </a:t>
            </a:r>
            <a:r>
              <a:rPr lang="en-US" b="1" dirty="0" err="1" smtClean="0"/>
              <a:t>superalloys</a:t>
            </a:r>
            <a:r>
              <a:rPr lang="en-US" dirty="0" smtClean="0"/>
              <a:t> (like </a:t>
            </a:r>
            <a:r>
              <a:rPr lang="en-US" dirty="0" err="1" smtClean="0"/>
              <a:t>Inconel</a:t>
            </a:r>
            <a:r>
              <a:rPr lang="en-US" dirty="0" smtClean="0"/>
              <a:t>, Rene, CMSX).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smtClean="0"/>
              <a:t>Afterburner Materials </a:t>
            </a:r>
            <a:r>
              <a:rPr lang="en-US" dirty="0" smtClean="0"/>
              <a:t>are Made from </a:t>
            </a:r>
            <a:r>
              <a:rPr lang="en-US" b="1" dirty="0" smtClean="0"/>
              <a:t>nickel alloys + ceramic composites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Shafts and Casings </a:t>
            </a:r>
            <a:r>
              <a:rPr lang="en-US" dirty="0" smtClean="0"/>
              <a:t>are made </a:t>
            </a:r>
            <a:r>
              <a:rPr lang="en-US" b="1" dirty="0" smtClean="0"/>
              <a:t>from High-strength steels and titanium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some advanced turbofans, fan blades or casings are made from </a:t>
            </a:r>
            <a:r>
              <a:rPr lang="en-US" b="1" dirty="0" smtClean="0"/>
              <a:t>carbon-fiber reinforced composites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Balancing </a:t>
            </a:r>
            <a:r>
              <a:rPr lang="en-US" b="1" dirty="0" smtClean="0"/>
              <a:t>strength vs. weight vs. toughness</a:t>
            </a:r>
            <a:r>
              <a:rPr lang="en-US" dirty="0" smtClean="0"/>
              <a:t> is always a material science challenge.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</a:t>
            </a:r>
            <a:r>
              <a:rPr lang="en-US" dirty="0" err="1" smtClean="0"/>
              <a:t>TurboFan</a:t>
            </a:r>
            <a:r>
              <a:rPr lang="en-US" dirty="0" smtClean="0"/>
              <a:t> engine</a:t>
            </a:r>
            <a:endParaRPr lang="en-US" dirty="0"/>
          </a:p>
        </p:txBody>
      </p:sp>
      <p:pic>
        <p:nvPicPr>
          <p:cNvPr id="4" name="Content Placeholder 3" descr="Turbofan3_Labelle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034617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961</Words>
  <Application>Microsoft Office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Jet engines (TURBO-JET)</vt:lpstr>
      <vt:lpstr>Tejas Jets</vt:lpstr>
      <vt:lpstr>Why do we use it ???</vt:lpstr>
      <vt:lpstr>Cobra Maneuver</vt:lpstr>
      <vt:lpstr>Afterburner of MiG-23</vt:lpstr>
      <vt:lpstr>Materials used for building an jet engine.</vt:lpstr>
      <vt:lpstr>Slide 7</vt:lpstr>
      <vt:lpstr>Slide 8</vt:lpstr>
      <vt:lpstr>Principle of TurboFan engine</vt:lpstr>
      <vt:lpstr>Working Principle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 engines (TURBO-JET)</dc:title>
  <dc:creator>Acer</dc:creator>
  <cp:lastModifiedBy>Acer</cp:lastModifiedBy>
  <cp:revision>31</cp:revision>
  <dcterms:created xsi:type="dcterms:W3CDTF">2025-08-24T18:52:18Z</dcterms:created>
  <dcterms:modified xsi:type="dcterms:W3CDTF">2025-08-27T06:49:23Z</dcterms:modified>
</cp:coreProperties>
</file>