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6"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4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27D86-E699-4934-ADAE-E73267248A0C}" type="datetimeFigureOut">
              <a:rPr lang="en-IN" smtClean="0"/>
              <a:t>04-05-2023</a:t>
            </a:fld>
            <a:endParaRPr lang="en-IN"/>
          </a:p>
        </p:txBody>
      </p:sp>
      <p:sp>
        <p:nvSpPr>
          <p:cNvPr id="104874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5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5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F0E89-9989-437C-933F-A6F96FC4315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Rectangle 1"/>
          <p:cNvSpPr>
            <a:spLocks noGrp="1" noRot="1" noChangeAspect="1" noTextEdit="1"/>
          </p:cNvSpPr>
          <p:nvPr>
            <p:ph type="sldImg"/>
          </p:nvPr>
        </p:nvSpPr>
        <p:spPr bwMode="auto">
          <a:noFill/>
          <a:ln>
            <a:solidFill>
              <a:srgbClr val="000000"/>
            </a:solidFill>
            <a:miter lim="800000"/>
            <a:headEnd/>
            <a:tailEnd/>
          </a:ln>
        </p:spPr>
      </p:sp>
      <p:sp>
        <p:nvSpPr>
          <p:cNvPr id="1048597" name="Rectangl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048598" name="Rectangle 3"/>
          <p:cNvSpPr>
            <a:spLocks noGrp="1" noChangeArrowheads="1"/>
          </p:cNvSpPr>
          <p:nvPr>
            <p:ph type="sldNum" sz="quarter" idx="5"/>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pPr>
            <a:fld id="{5B20554C-F07C-4AE5-AB74-D715592F47B6}"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1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ltLang="en-US"/>
          </a:p>
        </p:txBody>
      </p:sp>
      <p:sp>
        <p:nvSpPr>
          <p:cNvPr id="1048618" name="Slide Number Placeholder 3"/>
          <p:cNvSpPr>
            <a:spLocks noGrp="1"/>
          </p:cNvSpPr>
          <p:nvPr>
            <p:ph type="sldNum" sz="quarter" idx="5"/>
          </p:nvPr>
        </p:nvSpPr>
        <p:spPr bwMode="auto">
          <a:noFill/>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pPr>
            <a:fld id="{7574C617-CEC5-4269-9256-C279B3B70294}"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pPr>
              <a:t>6</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Slide Image Placeholder 1"/>
          <p:cNvSpPr>
            <a:spLocks noGrp="1" noRot="1" noChangeAspect="1" noChangeArrowheads="1" noTextEdit="1"/>
          </p:cNvSpPr>
          <p:nvPr>
            <p:ph type="sldImg"/>
          </p:nvPr>
        </p:nvSpPr>
        <p:spPr bwMode="auto">
          <a:noFill/>
          <a:ln>
            <a:solidFill>
              <a:srgbClr val="000000"/>
            </a:solidFill>
            <a:miter lim="800000"/>
            <a:headEnd/>
            <a:tailEnd/>
          </a:ln>
        </p:spPr>
      </p:sp>
      <p:sp>
        <p:nvSpPr>
          <p:cNvPr id="1048622" name="Notes Placeholder 2"/>
          <p:cNvSpPr>
            <a:spLocks noGrp="1" noChangeArrowheads="1"/>
          </p:cNvSpPr>
          <p:nvPr>
            <p:ph type="body" idx="1"/>
          </p:nvPr>
        </p:nvSpPr>
        <p:spPr bwMode="auto">
          <a:noFill/>
        </p:spPr>
        <p:txBody>
          <a:bodyPr wrap="square" numCol="1" anchor="t" anchorCtr="0" compatLnSpc="1">
            <a:prstTxWarp prst="textNoShape">
              <a:avLst/>
            </a:prstTxWarp>
          </a:bodyPr>
          <a:lstStyle/>
          <a:p>
            <a:endParaRPr lang="en-IN" altLang="en-US"/>
          </a:p>
        </p:txBody>
      </p:sp>
      <p:sp>
        <p:nvSpPr>
          <p:cNvPr id="1048623" name="Slide Number Placeholder 3"/>
          <p:cNvSpPr>
            <a:spLocks noGrp="1" noChangeArrowheads="1"/>
          </p:cNvSpPr>
          <p:nvPr>
            <p:ph type="sldNum" sz="quarter" idx="5"/>
          </p:nvPr>
        </p:nvSpPr>
        <p:spPr bwMode="auto">
          <a:noFill/>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pPr>
            <a:fld id="{6BBF4D53-960B-4477-9EE2-607FEDC51EBF}"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pPr>
              <a:t>7</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720" name="Rectangle 3"/>
          <p:cNvSpPr/>
          <p:nvPr/>
        </p:nvSpPr>
        <p:spPr bwMode="ltGray">
          <a:xfrm>
            <a:off x="0" y="1"/>
            <a:ext cx="12192000" cy="51350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sz="2400"/>
          </a:p>
        </p:txBody>
      </p:sp>
      <p:sp>
        <p:nvSpPr>
          <p:cNvPr id="1048721" name="Rectangle 4"/>
          <p:cNvSpPr/>
          <p:nvPr/>
        </p:nvSpPr>
        <p:spPr bwMode="invGray">
          <a:xfrm>
            <a:off x="0" y="5128685"/>
            <a:ext cx="12192000" cy="44449"/>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sz="2400"/>
          </a:p>
        </p:txBody>
      </p:sp>
      <p:sp>
        <p:nvSpPr>
          <p:cNvPr id="1048722" name="Title 1"/>
          <p:cNvSpPr>
            <a:spLocks noGrp="1"/>
          </p:cNvSpPr>
          <p:nvPr>
            <p:ph type="ctrTitle"/>
          </p:nvPr>
        </p:nvSpPr>
        <p:spPr>
          <a:xfrm>
            <a:off x="914400" y="3355848"/>
            <a:ext cx="10769600" cy="1673352"/>
          </a:xfrm>
        </p:spPr>
        <p:txBody>
          <a:bodyPr tIns="0" bIns="0" anchor="t"/>
          <a:lstStyle>
            <a:lvl1pPr algn="l">
              <a:defRPr sz="6267" b="1"/>
            </a:lvl1pPr>
          </a:lstStyle>
          <a:p>
            <a:r>
              <a:rPr lang="en-US"/>
              <a:t>Click to edit Master title style</a:t>
            </a:r>
          </a:p>
        </p:txBody>
      </p:sp>
      <p:sp>
        <p:nvSpPr>
          <p:cNvPr id="104872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1048724" name="Date Placeholder 3"/>
          <p:cNvSpPr>
            <a:spLocks noGrp="1"/>
          </p:cNvSpPr>
          <p:nvPr>
            <p:ph type="dt" sz="half" idx="10"/>
          </p:nvPr>
        </p:nvSpPr>
        <p:spPr/>
        <p:txBody>
          <a:bodyPr/>
          <a:lstStyle/>
          <a:p>
            <a:fld id="{A4B27E20-671C-49B5-9990-C13A5053537E}" type="datetime3">
              <a:rPr lang="en-US"/>
              <a:t>4 May 2023</a:t>
            </a:fld>
            <a:endParaRPr lang="en-US" dirty="0"/>
          </a:p>
        </p:txBody>
      </p:sp>
      <p:sp>
        <p:nvSpPr>
          <p:cNvPr id="1048725" name="Footer Placeholder 4"/>
          <p:cNvSpPr>
            <a:spLocks noGrp="1"/>
          </p:cNvSpPr>
          <p:nvPr>
            <p:ph type="ftr" sz="quarter" idx="11"/>
          </p:nvPr>
        </p:nvSpPr>
        <p:spPr/>
        <p:txBody>
          <a:bodyPr/>
          <a:lstStyle/>
          <a:p>
            <a:r>
              <a:rPr lang="en-US"/>
              <a:t>INTERVIEW FOR Ph.D. ADMISSION FOR JANUARY 2022 SESSION</a:t>
            </a:r>
            <a:endParaRPr lang="en-US" dirty="0"/>
          </a:p>
        </p:txBody>
      </p:sp>
      <p:sp>
        <p:nvSpPr>
          <p:cNvPr id="1048726" name="Slide Number Placeholder 5"/>
          <p:cNvSpPr>
            <a:spLocks noGrp="1"/>
          </p:cNvSpPr>
          <p:nvPr>
            <p:ph type="sldNum" sz="quarter" idx="12"/>
          </p:nvPr>
        </p:nvSpPr>
        <p:spPr/>
        <p:txBody>
          <a:bodyPr/>
          <a:lstStyle>
            <a:lvl1pPr>
              <a:defRPr>
                <a:solidFill>
                  <a:srgbClr val="FFFFFF"/>
                </a:solidFill>
              </a:defRPr>
            </a:lvl1pPr>
          </a:lstStyle>
          <a:p>
            <a:fld id="{86C59FEA-3F52-4E91-A7CC-DBDCCCC48F41}"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2" name="Title 1"/>
          <p:cNvSpPr>
            <a:spLocks noGrp="1"/>
          </p:cNvSpPr>
          <p:nvPr>
            <p:ph type="title"/>
          </p:nvPr>
        </p:nvSpPr>
        <p:spPr/>
        <p:txBody>
          <a:bodyPr/>
          <a:lstStyle/>
          <a:p>
            <a:r>
              <a:rPr lang="en-US"/>
              <a:t>Click to edit Master title style</a:t>
            </a:r>
          </a:p>
        </p:txBody>
      </p:sp>
      <p:sp>
        <p:nvSpPr>
          <p:cNvPr id="104874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Date Placeholder 3"/>
          <p:cNvSpPr>
            <a:spLocks noGrp="1"/>
          </p:cNvSpPr>
          <p:nvPr>
            <p:ph type="dt" sz="half" idx="10"/>
          </p:nvPr>
        </p:nvSpPr>
        <p:spPr/>
        <p:txBody>
          <a:bodyPr/>
          <a:lstStyle/>
          <a:p>
            <a:fld id="{9FB79673-A730-4296-9BFC-A5042AF2A77B}" type="datetime3">
              <a:rPr lang="en-US"/>
              <a:t>4 May 2023</a:t>
            </a:fld>
            <a:endParaRPr lang="en-US" dirty="0"/>
          </a:p>
        </p:txBody>
      </p:sp>
      <p:sp>
        <p:nvSpPr>
          <p:cNvPr id="1048745" name="Footer Placeholder 4"/>
          <p:cNvSpPr>
            <a:spLocks noGrp="1"/>
          </p:cNvSpPr>
          <p:nvPr>
            <p:ph type="ftr" sz="quarter" idx="11"/>
          </p:nvPr>
        </p:nvSpPr>
        <p:spPr/>
        <p:txBody>
          <a:bodyPr/>
          <a:lstStyle/>
          <a:p>
            <a:r>
              <a:rPr lang="en-US"/>
              <a:t>INTERVIEW FOR Ph.D. ADMISSION FOR JANUARY 2022 SESSION</a:t>
            </a:r>
            <a:endParaRPr lang="en-US" dirty="0"/>
          </a:p>
        </p:txBody>
      </p:sp>
      <p:sp>
        <p:nvSpPr>
          <p:cNvPr id="1048746" name="Slide Number Placeholder 5"/>
          <p:cNvSpPr>
            <a:spLocks noGrp="1"/>
          </p:cNvSpPr>
          <p:nvPr>
            <p:ph type="sldNum" sz="quarter" idx="12"/>
          </p:nvPr>
        </p:nvSpPr>
        <p:spPr/>
        <p:txBody>
          <a:bodyPr/>
          <a:lstStyle/>
          <a:p>
            <a:fld id="{118359E0-892C-4B14-AD07-3BFDFF28E527}"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710" name="Rectangle 3"/>
          <p:cNvSpPr/>
          <p:nvPr/>
        </p:nvSpPr>
        <p:spPr bwMode="invGray">
          <a:xfrm>
            <a:off x="8798985" y="0"/>
            <a:ext cx="61383"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sz="2400"/>
          </a:p>
        </p:txBody>
      </p:sp>
      <p:sp>
        <p:nvSpPr>
          <p:cNvPr id="1048711" name="Rectangle 4"/>
          <p:cNvSpPr/>
          <p:nvPr/>
        </p:nvSpPr>
        <p:spPr bwMode="ltGray">
          <a:xfrm>
            <a:off x="8864600" y="0"/>
            <a:ext cx="33528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sz="2400"/>
          </a:p>
        </p:txBody>
      </p:sp>
      <p:sp>
        <p:nvSpPr>
          <p:cNvPr id="1048712" name="Vertical Title 1"/>
          <p:cNvSpPr>
            <a:spLocks noGrp="1"/>
          </p:cNvSpPr>
          <p:nvPr>
            <p:ph type="title" orient="vert"/>
          </p:nvPr>
        </p:nvSpPr>
        <p:spPr>
          <a:xfrm>
            <a:off x="9042400" y="274640"/>
            <a:ext cx="2540000" cy="5851525"/>
          </a:xfrm>
        </p:spPr>
        <p:txBody>
          <a:bodyPr vert="eaVert"/>
          <a:lstStyle/>
          <a:p>
            <a:r>
              <a:rPr lang="en-US"/>
              <a:t>Click to edit Master title style</a:t>
            </a:r>
          </a:p>
        </p:txBody>
      </p:sp>
      <p:sp>
        <p:nvSpPr>
          <p:cNvPr id="1048713" name="Vertical Text Placeholder 2"/>
          <p:cNvSpPr>
            <a:spLocks noGrp="1"/>
          </p:cNvSpPr>
          <p:nvPr>
            <p:ph type="body" orient="vert" idx="1"/>
          </p:nvPr>
        </p:nvSpPr>
        <p:spPr>
          <a:xfrm>
            <a:off x="609600" y="30480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4" name="Date Placeholder 3"/>
          <p:cNvSpPr>
            <a:spLocks noGrp="1"/>
          </p:cNvSpPr>
          <p:nvPr>
            <p:ph type="dt" sz="half" idx="10"/>
          </p:nvPr>
        </p:nvSpPr>
        <p:spPr/>
        <p:txBody>
          <a:bodyPr/>
          <a:lstStyle/>
          <a:p>
            <a:fld id="{1895EA8C-BBA9-436D-AFB7-E8E3ECBA7EBE}" type="datetime3">
              <a:rPr lang="en-US"/>
              <a:t>4 May 2023</a:t>
            </a:fld>
            <a:endParaRPr lang="en-US" dirty="0"/>
          </a:p>
        </p:txBody>
      </p:sp>
      <p:sp>
        <p:nvSpPr>
          <p:cNvPr id="1048715" name="Footer Placeholder 4"/>
          <p:cNvSpPr>
            <a:spLocks noGrp="1"/>
          </p:cNvSpPr>
          <p:nvPr>
            <p:ph type="ftr" sz="quarter" idx="11"/>
          </p:nvPr>
        </p:nvSpPr>
        <p:spPr>
          <a:xfrm>
            <a:off x="3520018" y="6377517"/>
            <a:ext cx="5115983" cy="364067"/>
          </a:xfrm>
        </p:spPr>
        <p:txBody>
          <a:bodyPr/>
          <a:lstStyle/>
          <a:p>
            <a:r>
              <a:rPr lang="en-US"/>
              <a:t>INTERVIEW FOR Ph.D. ADMISSION FOR JANUARY 2022 SESSION</a:t>
            </a:r>
            <a:endParaRPr lang="en-US" dirty="0"/>
          </a:p>
        </p:txBody>
      </p:sp>
      <p:sp>
        <p:nvSpPr>
          <p:cNvPr id="1048716" name="Slide Number Placeholder 5"/>
          <p:cNvSpPr>
            <a:spLocks noGrp="1"/>
          </p:cNvSpPr>
          <p:nvPr>
            <p:ph type="sldNum" sz="quarter" idx="12"/>
          </p:nvPr>
        </p:nvSpPr>
        <p:spPr/>
        <p:txBody>
          <a:bodyPr/>
          <a:lstStyle/>
          <a:p>
            <a:fld id="{C91831A1-105A-4071-B564-9F14475170D1}"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5" name="Title 1"/>
          <p:cNvSpPr>
            <a:spLocks noGrp="1"/>
          </p:cNvSpPr>
          <p:nvPr>
            <p:ph type="title"/>
          </p:nvPr>
        </p:nvSpPr>
        <p:spPr>
          <a:xfrm>
            <a:off x="609600" y="155448"/>
            <a:ext cx="10972800" cy="1252728"/>
          </a:xfrm>
        </p:spPr>
        <p:txBody>
          <a:bodyPr/>
          <a:lstStyle/>
          <a:p>
            <a:r>
              <a:rPr lang="en-US"/>
              <a:t>Click to edit Master title style</a:t>
            </a:r>
          </a:p>
        </p:txBody>
      </p:sp>
      <p:sp>
        <p:nvSpPr>
          <p:cNvPr id="104860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7" name="Date Placeholder 3"/>
          <p:cNvSpPr>
            <a:spLocks noGrp="1"/>
          </p:cNvSpPr>
          <p:nvPr>
            <p:ph type="dt" sz="half" idx="10"/>
          </p:nvPr>
        </p:nvSpPr>
        <p:spPr/>
        <p:txBody>
          <a:bodyPr/>
          <a:lstStyle/>
          <a:p>
            <a:fld id="{DD746A6C-CE80-458B-AA2B-92C1ACAE9E05}" type="datetime3">
              <a:rPr lang="en-US"/>
              <a:t>4 May 2023</a:t>
            </a:fld>
            <a:endParaRPr lang="en-US" dirty="0"/>
          </a:p>
        </p:txBody>
      </p:sp>
      <p:sp>
        <p:nvSpPr>
          <p:cNvPr id="1048608" name="Footer Placeholder 4"/>
          <p:cNvSpPr>
            <a:spLocks noGrp="1"/>
          </p:cNvSpPr>
          <p:nvPr>
            <p:ph type="ftr" sz="quarter" idx="11"/>
          </p:nvPr>
        </p:nvSpPr>
        <p:spPr/>
        <p:txBody>
          <a:bodyPr/>
          <a:lstStyle/>
          <a:p>
            <a:r>
              <a:rPr lang="en-US"/>
              <a:t>INTERVIEW FOR Ph.D. ADMISSION FOR JANUARY 2022 SESSION</a:t>
            </a:r>
            <a:endParaRPr lang="en-US" dirty="0"/>
          </a:p>
        </p:txBody>
      </p:sp>
      <p:sp>
        <p:nvSpPr>
          <p:cNvPr id="1048609" name="Slide Number Placeholder 5"/>
          <p:cNvSpPr>
            <a:spLocks noGrp="1"/>
          </p:cNvSpPr>
          <p:nvPr>
            <p:ph type="sldNum" sz="quarter" idx="12"/>
          </p:nvPr>
        </p:nvSpPr>
        <p:spPr/>
        <p:txBody>
          <a:bodyPr/>
          <a:lstStyle/>
          <a:p>
            <a:fld id="{CB0A60D7-B43A-4EF7-83E3-741E9961562E}"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735" name="Rectangle 3"/>
          <p:cNvSpPr/>
          <p:nvPr/>
        </p:nvSpPr>
        <p:spPr bwMode="ltGray">
          <a:xfrm>
            <a:off x="0" y="1"/>
            <a:ext cx="12192000" cy="260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sz="2400"/>
          </a:p>
        </p:txBody>
      </p:sp>
      <p:sp>
        <p:nvSpPr>
          <p:cNvPr id="1048736" name="Rectangle 4"/>
          <p:cNvSpPr/>
          <p:nvPr/>
        </p:nvSpPr>
        <p:spPr bwMode="invGray">
          <a:xfrm>
            <a:off x="0" y="2603500"/>
            <a:ext cx="12192000" cy="44451"/>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sz="2400"/>
          </a:p>
        </p:txBody>
      </p:sp>
      <p:sp>
        <p:nvSpPr>
          <p:cNvPr id="1048737" name="Title 1"/>
          <p:cNvSpPr>
            <a:spLocks noGrp="1"/>
          </p:cNvSpPr>
          <p:nvPr>
            <p:ph type="title"/>
          </p:nvPr>
        </p:nvSpPr>
        <p:spPr>
          <a:xfrm>
            <a:off x="999744" y="118872"/>
            <a:ext cx="10684256" cy="1636776"/>
          </a:xfrm>
        </p:spPr>
        <p:txBody>
          <a:bodyPr tIns="0" rIns="91440" bIns="0" anchor="b"/>
          <a:lstStyle>
            <a:lvl1pPr algn="l">
              <a:defRPr sz="6267" b="1" cap="none" baseline="0"/>
            </a:lvl1pPr>
          </a:lstStyle>
          <a:p>
            <a:r>
              <a:rPr lang="en-US"/>
              <a:t>Click to edit Master title style</a:t>
            </a:r>
          </a:p>
        </p:txBody>
      </p:sp>
      <p:sp>
        <p:nvSpPr>
          <p:cNvPr id="1048738" name="Text Placeholder 2"/>
          <p:cNvSpPr>
            <a:spLocks noGrp="1"/>
          </p:cNvSpPr>
          <p:nvPr>
            <p:ph type="body" idx="1"/>
          </p:nvPr>
        </p:nvSpPr>
        <p:spPr>
          <a:xfrm>
            <a:off x="987552" y="1828800"/>
            <a:ext cx="10696448" cy="685800"/>
          </a:xfrm>
        </p:spPr>
        <p:txBody>
          <a:bodyPr lIns="146304" tIns="0" rIns="45720" bIns="0"/>
          <a:lstStyle>
            <a:lvl1pPr marL="0" indent="0">
              <a:buNone/>
              <a:defRPr sz="2667">
                <a:solidFill>
                  <a:srgbClr val="FFFFF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1048739" name="Date Placeholder 3"/>
          <p:cNvSpPr>
            <a:spLocks noGrp="1"/>
          </p:cNvSpPr>
          <p:nvPr>
            <p:ph type="dt" sz="half" idx="10"/>
          </p:nvPr>
        </p:nvSpPr>
        <p:spPr/>
        <p:txBody>
          <a:bodyPr/>
          <a:lstStyle/>
          <a:p>
            <a:fld id="{4BB91D18-29B2-4A88-9223-A6917961D5F5}" type="datetime3">
              <a:rPr lang="en-US"/>
              <a:t>4 May 2023</a:t>
            </a:fld>
            <a:endParaRPr lang="en-US" dirty="0"/>
          </a:p>
        </p:txBody>
      </p:sp>
      <p:sp>
        <p:nvSpPr>
          <p:cNvPr id="1048740" name="Footer Placeholder 4"/>
          <p:cNvSpPr>
            <a:spLocks noGrp="1"/>
          </p:cNvSpPr>
          <p:nvPr>
            <p:ph type="ftr" sz="quarter" idx="11"/>
          </p:nvPr>
        </p:nvSpPr>
        <p:spPr/>
        <p:txBody>
          <a:bodyPr/>
          <a:lstStyle/>
          <a:p>
            <a:r>
              <a:rPr lang="en-US"/>
              <a:t>INTERVIEW FOR Ph.D. ADMISSION FOR JANUARY 2022 SESSION</a:t>
            </a:r>
            <a:endParaRPr lang="en-US" dirty="0"/>
          </a:p>
        </p:txBody>
      </p:sp>
      <p:sp>
        <p:nvSpPr>
          <p:cNvPr id="1048741" name="Slide Number Placeholder 5"/>
          <p:cNvSpPr>
            <a:spLocks noGrp="1"/>
          </p:cNvSpPr>
          <p:nvPr>
            <p:ph type="sldNum" sz="quarter" idx="12"/>
          </p:nvPr>
        </p:nvSpPr>
        <p:spPr/>
        <p:txBody>
          <a:bodyPr/>
          <a:lstStyle>
            <a:lvl1pPr>
              <a:defRPr>
                <a:solidFill>
                  <a:srgbClr val="FFFFFF"/>
                </a:solidFill>
              </a:defRPr>
            </a:lvl1pPr>
          </a:lstStyle>
          <a:p>
            <a:fld id="{BC63DB51-9192-438D-B2C7-1F92E64BF366}"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83" name="Title 1"/>
          <p:cNvSpPr>
            <a:spLocks noGrp="1"/>
          </p:cNvSpPr>
          <p:nvPr>
            <p:ph type="title"/>
          </p:nvPr>
        </p:nvSpPr>
        <p:spPr/>
        <p:txBody>
          <a:bodyPr/>
          <a:lstStyle/>
          <a:p>
            <a:r>
              <a:rPr lang="en-US"/>
              <a:t>Click to edit Master title style</a:t>
            </a:r>
          </a:p>
        </p:txBody>
      </p:sp>
      <p:sp>
        <p:nvSpPr>
          <p:cNvPr id="1048584" name="Content Placeholder 2"/>
          <p:cNvSpPr>
            <a:spLocks noGrp="1"/>
          </p:cNvSpPr>
          <p:nvPr>
            <p:ph sz="half" idx="1"/>
          </p:nvPr>
        </p:nvSpPr>
        <p:spPr>
          <a:xfrm>
            <a:off x="609600" y="1773936"/>
            <a:ext cx="5384800" cy="4623816"/>
          </a:xfrm>
        </p:spPr>
        <p:txBody>
          <a:bodyPr lIns="91440"/>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Content Placeholder 3"/>
          <p:cNvSpPr>
            <a:spLocks noGrp="1"/>
          </p:cNvSpPr>
          <p:nvPr>
            <p:ph sz="half" idx="2"/>
          </p:nvPr>
        </p:nvSpPr>
        <p:spPr>
          <a:xfrm>
            <a:off x="6197600" y="1773936"/>
            <a:ext cx="5384800" cy="4623816"/>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6" name="Date Placeholder 3"/>
          <p:cNvSpPr>
            <a:spLocks noGrp="1"/>
          </p:cNvSpPr>
          <p:nvPr>
            <p:ph type="dt" sz="half" idx="10"/>
          </p:nvPr>
        </p:nvSpPr>
        <p:spPr/>
        <p:txBody>
          <a:bodyPr/>
          <a:lstStyle/>
          <a:p>
            <a:fld id="{14F42EDF-86AF-4991-AD5D-AD60770C6E52}" type="datetime3">
              <a:rPr lang="en-US"/>
              <a:t>4 May 2023</a:t>
            </a:fld>
            <a:endParaRPr lang="en-US" dirty="0"/>
          </a:p>
        </p:txBody>
      </p:sp>
      <p:sp>
        <p:nvSpPr>
          <p:cNvPr id="1048587" name="Footer Placeholder 4"/>
          <p:cNvSpPr>
            <a:spLocks noGrp="1"/>
          </p:cNvSpPr>
          <p:nvPr>
            <p:ph type="ftr" sz="quarter" idx="11"/>
          </p:nvPr>
        </p:nvSpPr>
        <p:spPr/>
        <p:txBody>
          <a:bodyPr/>
          <a:lstStyle/>
          <a:p>
            <a:r>
              <a:rPr lang="en-US"/>
              <a:t>INTERVIEW FOR Ph.D. ADMISSION FOR JANUARY 2022 SESSION</a:t>
            </a:r>
            <a:endParaRPr lang="en-US" dirty="0"/>
          </a:p>
        </p:txBody>
      </p:sp>
      <p:sp>
        <p:nvSpPr>
          <p:cNvPr id="1048588" name="Slide Number Placeholder 5"/>
          <p:cNvSpPr>
            <a:spLocks noGrp="1"/>
          </p:cNvSpPr>
          <p:nvPr>
            <p:ph type="sldNum" sz="quarter" idx="12"/>
          </p:nvPr>
        </p:nvSpPr>
        <p:spPr/>
        <p:txBody>
          <a:bodyPr/>
          <a:lstStyle/>
          <a:p>
            <a:fld id="{8D7EBB1B-7615-4CBD-BDD1-9686573ABEF8}"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a:t>Click to edit Master title style</a:t>
            </a:r>
          </a:p>
        </p:txBody>
      </p:sp>
      <p:sp>
        <p:nvSpPr>
          <p:cNvPr id="1048699" name="Text Placeholder 2"/>
          <p:cNvSpPr>
            <a:spLocks noGrp="1"/>
          </p:cNvSpPr>
          <p:nvPr>
            <p:ph type="body" idx="1"/>
          </p:nvPr>
        </p:nvSpPr>
        <p:spPr>
          <a:xfrm>
            <a:off x="609600" y="1698988"/>
            <a:ext cx="5386917" cy="715355"/>
          </a:xfrm>
        </p:spPr>
        <p:txBody>
          <a:bodyPr lIns="146304" anchor="ctr"/>
          <a:lstStyle>
            <a:lvl1pPr marL="0" indent="0">
              <a:buNone/>
              <a:defRPr sz="3067" b="1" cap="all"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048700" name="Content Placeholder 3"/>
          <p:cNvSpPr>
            <a:spLocks noGrp="1"/>
          </p:cNvSpPr>
          <p:nvPr>
            <p:ph sz="half" idx="2"/>
          </p:nvPr>
        </p:nvSpPr>
        <p:spPr>
          <a:xfrm>
            <a:off x="609600" y="2449512"/>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Text Placeholder 4"/>
          <p:cNvSpPr>
            <a:spLocks noGrp="1"/>
          </p:cNvSpPr>
          <p:nvPr>
            <p:ph type="body" sz="quarter" idx="3"/>
          </p:nvPr>
        </p:nvSpPr>
        <p:spPr>
          <a:xfrm>
            <a:off x="6193369" y="1698988"/>
            <a:ext cx="5389033" cy="715355"/>
          </a:xfrm>
        </p:spPr>
        <p:txBody>
          <a:bodyPr lIns="146304" anchor="ctr"/>
          <a:lstStyle>
            <a:lvl1pPr marL="0" indent="0">
              <a:buNone/>
              <a:defRPr sz="3067" b="1" cap="all"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048702" name="Content Placeholder 5"/>
          <p:cNvSpPr>
            <a:spLocks noGrp="1"/>
          </p:cNvSpPr>
          <p:nvPr>
            <p:ph sz="quarter" idx="4"/>
          </p:nvPr>
        </p:nvSpPr>
        <p:spPr>
          <a:xfrm>
            <a:off x="6193369" y="2449512"/>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Date Placeholder 3"/>
          <p:cNvSpPr>
            <a:spLocks noGrp="1"/>
          </p:cNvSpPr>
          <p:nvPr>
            <p:ph type="dt" sz="half" idx="10"/>
          </p:nvPr>
        </p:nvSpPr>
        <p:spPr/>
        <p:txBody>
          <a:bodyPr/>
          <a:lstStyle/>
          <a:p>
            <a:fld id="{9E32147E-9D1B-4D2F-BD84-FA1DE08B3FDE}" type="datetime3">
              <a:rPr lang="en-US"/>
              <a:t>4 May 2023</a:t>
            </a:fld>
            <a:endParaRPr lang="en-US" dirty="0"/>
          </a:p>
        </p:txBody>
      </p:sp>
      <p:sp>
        <p:nvSpPr>
          <p:cNvPr id="1048704" name="Footer Placeholder 4"/>
          <p:cNvSpPr>
            <a:spLocks noGrp="1"/>
          </p:cNvSpPr>
          <p:nvPr>
            <p:ph type="ftr" sz="quarter" idx="11"/>
          </p:nvPr>
        </p:nvSpPr>
        <p:spPr/>
        <p:txBody>
          <a:bodyPr/>
          <a:lstStyle/>
          <a:p>
            <a:r>
              <a:rPr lang="en-US"/>
              <a:t>INTERVIEW FOR Ph.D. ADMISSION FOR JANUARY 2022 SESSION</a:t>
            </a:r>
            <a:endParaRPr lang="en-US" dirty="0"/>
          </a:p>
        </p:txBody>
      </p:sp>
      <p:sp>
        <p:nvSpPr>
          <p:cNvPr id="1048705" name="Slide Number Placeholder 5"/>
          <p:cNvSpPr>
            <a:spLocks noGrp="1"/>
          </p:cNvSpPr>
          <p:nvPr>
            <p:ph type="sldNum" sz="quarter" idx="12"/>
          </p:nvPr>
        </p:nvSpPr>
        <p:spPr/>
        <p:txBody>
          <a:bodyPr/>
          <a:lstStyle/>
          <a:p>
            <a:fld id="{6C7EBC58-9389-44F9-BCB5-EB38B5A2CD12}"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lang="en-US"/>
              <a:t>Click to edit Master title style</a:t>
            </a:r>
          </a:p>
        </p:txBody>
      </p:sp>
      <p:sp>
        <p:nvSpPr>
          <p:cNvPr id="1048707" name="Date Placeholder 3"/>
          <p:cNvSpPr>
            <a:spLocks noGrp="1"/>
          </p:cNvSpPr>
          <p:nvPr>
            <p:ph type="dt" sz="half" idx="10"/>
          </p:nvPr>
        </p:nvSpPr>
        <p:spPr/>
        <p:txBody>
          <a:bodyPr/>
          <a:lstStyle/>
          <a:p>
            <a:fld id="{5DC96017-38E4-447C-BFFC-CE696AC69962}" type="datetime3">
              <a:rPr lang="en-US"/>
              <a:t>4 May 2023</a:t>
            </a:fld>
            <a:endParaRPr lang="en-US" dirty="0"/>
          </a:p>
        </p:txBody>
      </p:sp>
      <p:sp>
        <p:nvSpPr>
          <p:cNvPr id="1048708" name="Footer Placeholder 4"/>
          <p:cNvSpPr>
            <a:spLocks noGrp="1"/>
          </p:cNvSpPr>
          <p:nvPr>
            <p:ph type="ftr" sz="quarter" idx="11"/>
          </p:nvPr>
        </p:nvSpPr>
        <p:spPr/>
        <p:txBody>
          <a:bodyPr/>
          <a:lstStyle/>
          <a:p>
            <a:r>
              <a:rPr lang="en-US"/>
              <a:t>INTERVIEW FOR Ph.D. ADMISSION FOR JANUARY 2022 SESSION</a:t>
            </a:r>
            <a:endParaRPr lang="en-US" dirty="0"/>
          </a:p>
        </p:txBody>
      </p:sp>
      <p:sp>
        <p:nvSpPr>
          <p:cNvPr id="1048709" name="Slide Number Placeholder 5"/>
          <p:cNvSpPr>
            <a:spLocks noGrp="1"/>
          </p:cNvSpPr>
          <p:nvPr>
            <p:ph type="sldNum" sz="quarter" idx="12"/>
          </p:nvPr>
        </p:nvSpPr>
        <p:spPr/>
        <p:txBody>
          <a:bodyPr/>
          <a:lstStyle/>
          <a:p>
            <a:fld id="{2F35585D-8C43-41F2-AB22-7A0003683548}"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717" name="Date Placeholder 1"/>
          <p:cNvSpPr>
            <a:spLocks noGrp="1"/>
          </p:cNvSpPr>
          <p:nvPr>
            <p:ph type="dt" sz="half" idx="10"/>
          </p:nvPr>
        </p:nvSpPr>
        <p:spPr/>
        <p:txBody>
          <a:bodyPr/>
          <a:lstStyle/>
          <a:p>
            <a:fld id="{5106E501-146A-47E7-8E8C-5812E054179E}" type="datetime3">
              <a:rPr lang="en-US"/>
              <a:t>4 May 2023</a:t>
            </a:fld>
            <a:endParaRPr lang="en-US" dirty="0"/>
          </a:p>
        </p:txBody>
      </p:sp>
      <p:sp>
        <p:nvSpPr>
          <p:cNvPr id="1048718" name="Footer Placeholder 2"/>
          <p:cNvSpPr>
            <a:spLocks noGrp="1"/>
          </p:cNvSpPr>
          <p:nvPr>
            <p:ph type="ftr" sz="quarter" idx="11"/>
          </p:nvPr>
        </p:nvSpPr>
        <p:spPr/>
        <p:txBody>
          <a:bodyPr/>
          <a:lstStyle/>
          <a:p>
            <a:r>
              <a:rPr lang="en-US"/>
              <a:t>INTERVIEW FOR Ph.D. ADMISSION FOR JANUARY 2022 SESSION</a:t>
            </a:r>
            <a:endParaRPr lang="en-US" dirty="0"/>
          </a:p>
        </p:txBody>
      </p:sp>
      <p:sp>
        <p:nvSpPr>
          <p:cNvPr id="1048719" name="Slide Number Placeholder 3"/>
          <p:cNvSpPr>
            <a:spLocks noGrp="1"/>
          </p:cNvSpPr>
          <p:nvPr>
            <p:ph type="sldNum" sz="quarter" idx="12"/>
          </p:nvPr>
        </p:nvSpPr>
        <p:spPr/>
        <p:txBody>
          <a:bodyPr/>
          <a:lstStyle/>
          <a:p>
            <a:fld id="{4FD44221-4750-4E05-92A5-6BCEA4A9011E}"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6" name="Rectangle 4"/>
          <p:cNvSpPr/>
          <p:nvPr/>
        </p:nvSpPr>
        <p:spPr bwMode="invGray">
          <a:xfrm>
            <a:off x="3807885" y="1"/>
            <a:ext cx="61383" cy="1454151"/>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sz="2400"/>
          </a:p>
        </p:txBody>
      </p:sp>
      <p:sp>
        <p:nvSpPr>
          <p:cNvPr id="1048677" name="Rectangle 5"/>
          <p:cNvSpPr/>
          <p:nvPr/>
        </p:nvSpPr>
        <p:spPr bwMode="invGray">
          <a:xfrm>
            <a:off x="3807885" y="1"/>
            <a:ext cx="61383" cy="1454151"/>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sz="2400"/>
          </a:p>
        </p:txBody>
      </p:sp>
      <p:sp>
        <p:nvSpPr>
          <p:cNvPr id="1048678" name="Title 1"/>
          <p:cNvSpPr>
            <a:spLocks noGrp="1"/>
          </p:cNvSpPr>
          <p:nvPr>
            <p:ph type="title"/>
          </p:nvPr>
        </p:nvSpPr>
        <p:spPr>
          <a:xfrm>
            <a:off x="223784" y="152400"/>
            <a:ext cx="3364992" cy="978408"/>
          </a:xfrm>
        </p:spPr>
        <p:txBody>
          <a:bodyPr lIns="73152" bIns="0" anchor="b">
            <a:sp3d prstMaterial="matte"/>
          </a:bodyPr>
          <a:lstStyle>
            <a:lvl1pPr algn="l">
              <a:defRPr sz="2667" b="0"/>
            </a:lvl1pPr>
          </a:lstStyle>
          <a:p>
            <a:r>
              <a:rPr lang="en-US"/>
              <a:t>Click to edit Master title style</a:t>
            </a:r>
          </a:p>
        </p:txBody>
      </p:sp>
      <p:sp>
        <p:nvSpPr>
          <p:cNvPr id="1048679" name="Content Placeholder 2"/>
          <p:cNvSpPr>
            <a:spLocks noGrp="1"/>
          </p:cNvSpPr>
          <p:nvPr>
            <p:ph idx="1"/>
          </p:nvPr>
        </p:nvSpPr>
        <p:spPr>
          <a:xfrm>
            <a:off x="4025838" y="1743134"/>
            <a:ext cx="7894188" cy="455888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Text Placeholder 3"/>
          <p:cNvSpPr>
            <a:spLocks noGrp="1"/>
          </p:cNvSpPr>
          <p:nvPr>
            <p:ph type="body" sz="half" idx="2"/>
          </p:nvPr>
        </p:nvSpPr>
        <p:spPr>
          <a:xfrm>
            <a:off x="223784" y="1730019"/>
            <a:ext cx="3291840" cy="4572000"/>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048681" name="Date Placeholder 4"/>
          <p:cNvSpPr>
            <a:spLocks noGrp="1"/>
          </p:cNvSpPr>
          <p:nvPr>
            <p:ph type="dt" sz="half" idx="10"/>
          </p:nvPr>
        </p:nvSpPr>
        <p:spPr/>
        <p:txBody>
          <a:bodyPr/>
          <a:lstStyle/>
          <a:p>
            <a:fld id="{08465F55-F39F-4F4F-9D13-FF53E66CCBBF}" type="datetime3">
              <a:rPr lang="en-US"/>
              <a:t>4 May 2023</a:t>
            </a:fld>
            <a:endParaRPr lang="en-US" dirty="0"/>
          </a:p>
        </p:txBody>
      </p:sp>
      <p:sp>
        <p:nvSpPr>
          <p:cNvPr id="1048682" name="Footer Placeholder 5"/>
          <p:cNvSpPr>
            <a:spLocks noGrp="1"/>
          </p:cNvSpPr>
          <p:nvPr>
            <p:ph type="ftr" sz="quarter" idx="11"/>
          </p:nvPr>
        </p:nvSpPr>
        <p:spPr/>
        <p:txBody>
          <a:bodyPr/>
          <a:lstStyle/>
          <a:p>
            <a:r>
              <a:rPr lang="en-US"/>
              <a:t>INTERVIEW FOR Ph.D. ADMISSION FOR JANUARY 2022 SESSION</a:t>
            </a:r>
            <a:endParaRPr lang="en-US" dirty="0"/>
          </a:p>
        </p:txBody>
      </p:sp>
      <p:sp>
        <p:nvSpPr>
          <p:cNvPr id="1048683" name="Slide Number Placeholder 6"/>
          <p:cNvSpPr>
            <a:spLocks noGrp="1"/>
          </p:cNvSpPr>
          <p:nvPr>
            <p:ph type="sldNum" sz="quarter" idx="12"/>
          </p:nvPr>
        </p:nvSpPr>
        <p:spPr/>
        <p:txBody>
          <a:bodyPr/>
          <a:lstStyle/>
          <a:p>
            <a:fld id="{27A413E7-56CB-4B71-B1A0-13190A6E70AA}"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7" name="Rectangle 4"/>
          <p:cNvSpPr/>
          <p:nvPr/>
        </p:nvSpPr>
        <p:spPr>
          <a:xfrm>
            <a:off x="3807885" y="0"/>
            <a:ext cx="61383"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sz="2400"/>
          </a:p>
        </p:txBody>
      </p:sp>
      <p:sp>
        <p:nvSpPr>
          <p:cNvPr id="1048728" name="Rectangle 5"/>
          <p:cNvSpPr/>
          <p:nvPr/>
        </p:nvSpPr>
        <p:spPr bwMode="invGray">
          <a:xfrm>
            <a:off x="3807885" y="0"/>
            <a:ext cx="61383"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sz="2400"/>
          </a:p>
        </p:txBody>
      </p:sp>
      <p:sp>
        <p:nvSpPr>
          <p:cNvPr id="1048729" name="Title 1"/>
          <p:cNvSpPr>
            <a:spLocks noGrp="1"/>
          </p:cNvSpPr>
          <p:nvPr>
            <p:ph type="title"/>
          </p:nvPr>
        </p:nvSpPr>
        <p:spPr>
          <a:xfrm>
            <a:off x="219456" y="155448"/>
            <a:ext cx="3366867" cy="978408"/>
          </a:xfrm>
        </p:spPr>
        <p:txBody>
          <a:bodyPr lIns="73152" bIns="0" anchor="b">
            <a:sp3d prstMaterial="matte"/>
          </a:bodyPr>
          <a:lstStyle>
            <a:lvl1pPr algn="l">
              <a:defRPr sz="2667" b="0"/>
            </a:lvl1pPr>
          </a:lstStyle>
          <a:p>
            <a:r>
              <a:rPr lang="en-US"/>
              <a:t>Click to edit Master title style</a:t>
            </a:r>
          </a:p>
        </p:txBody>
      </p:sp>
      <p:sp>
        <p:nvSpPr>
          <p:cNvPr id="1048730" name="Picture Placeholder 2"/>
          <p:cNvSpPr>
            <a:spLocks noGrp="1"/>
          </p:cNvSpPr>
          <p:nvPr>
            <p:ph type="pic" idx="1"/>
          </p:nvPr>
        </p:nvSpPr>
        <p:spPr>
          <a:xfrm>
            <a:off x="3871742" y="1484808"/>
            <a:ext cx="8329863" cy="5373192"/>
          </a:xfrm>
          <a:solidFill>
            <a:schemeClr val="bg2">
              <a:shade val="75000"/>
            </a:schemeClr>
          </a:solidFill>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
        <p:nvSpPr>
          <p:cNvPr id="1048731" name="Text Placeholder 3"/>
          <p:cNvSpPr>
            <a:spLocks noGrp="1"/>
          </p:cNvSpPr>
          <p:nvPr>
            <p:ph type="body" sz="half" idx="2"/>
          </p:nvPr>
        </p:nvSpPr>
        <p:spPr>
          <a:xfrm>
            <a:off x="219456" y="1728216"/>
            <a:ext cx="3291840" cy="4572000"/>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048732" name="Date Placeholder 4"/>
          <p:cNvSpPr>
            <a:spLocks noGrp="1"/>
          </p:cNvSpPr>
          <p:nvPr>
            <p:ph type="dt" sz="half" idx="10"/>
          </p:nvPr>
        </p:nvSpPr>
        <p:spPr>
          <a:xfrm>
            <a:off x="220133" y="1170517"/>
            <a:ext cx="3363384" cy="201083"/>
          </a:xfrm>
        </p:spPr>
        <p:txBody>
          <a:bodyPr/>
          <a:lstStyle/>
          <a:p>
            <a:fld id="{7F2063B1-6AC1-46D8-9D88-20028D9290E2}" type="datetime3">
              <a:rPr lang="en-US"/>
              <a:t>4 May 2023</a:t>
            </a:fld>
            <a:endParaRPr lang="en-US" dirty="0"/>
          </a:p>
        </p:txBody>
      </p:sp>
      <p:sp>
        <p:nvSpPr>
          <p:cNvPr id="1048733" name="Footer Placeholder 5"/>
          <p:cNvSpPr>
            <a:spLocks noGrp="1"/>
          </p:cNvSpPr>
          <p:nvPr>
            <p:ph type="ftr" sz="quarter" idx="11"/>
          </p:nvPr>
        </p:nvSpPr>
        <p:spPr>
          <a:xfrm>
            <a:off x="4047067" y="1170517"/>
            <a:ext cx="6925733" cy="201083"/>
          </a:xfrm>
        </p:spPr>
        <p:txBody>
          <a:bodyPr/>
          <a:lstStyle>
            <a:lvl1pPr>
              <a:defRPr>
                <a:solidFill>
                  <a:schemeClr val="bg1">
                    <a:shade val="50000"/>
                  </a:schemeClr>
                </a:solidFill>
              </a:defRPr>
            </a:lvl1pPr>
          </a:lstStyle>
          <a:p>
            <a:r>
              <a:rPr lang="en-US"/>
              <a:t>INTERVIEW FOR Ph.D. ADMISSION FOR JANUARY 2022 SESSION</a:t>
            </a:r>
            <a:endParaRPr lang="en-US" dirty="0"/>
          </a:p>
        </p:txBody>
      </p:sp>
      <p:sp>
        <p:nvSpPr>
          <p:cNvPr id="1048734" name="Slide Number Placeholder 6"/>
          <p:cNvSpPr>
            <a:spLocks noGrp="1"/>
          </p:cNvSpPr>
          <p:nvPr>
            <p:ph type="sldNum" sz="quarter" idx="12"/>
          </p:nvPr>
        </p:nvSpPr>
        <p:spPr>
          <a:xfrm>
            <a:off x="11118851" y="1170517"/>
            <a:ext cx="977900" cy="201083"/>
          </a:xfrm>
        </p:spPr>
        <p:txBody>
          <a:bodyPr/>
          <a:lstStyle/>
          <a:p>
            <a:fld id="{5AF463A3-3A42-4034-A0AA-706215A0F7A1}"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9"/>
          <p:cNvSpPr/>
          <p:nvPr/>
        </p:nvSpPr>
        <p:spPr bwMode="invGray">
          <a:xfrm>
            <a:off x="0" y="1435101"/>
            <a:ext cx="12192000" cy="4656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sz="2400"/>
          </a:p>
        </p:txBody>
      </p:sp>
      <p:sp>
        <p:nvSpPr>
          <p:cNvPr id="1048577" name="Rectangle 6"/>
          <p:cNvSpPr/>
          <p:nvPr/>
        </p:nvSpPr>
        <p:spPr bwMode="ltGray">
          <a:xfrm>
            <a:off x="0" y="0"/>
            <a:ext cx="12192000" cy="1432984"/>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sz="2400"/>
          </a:p>
        </p:txBody>
      </p:sp>
      <p:sp>
        <p:nvSpPr>
          <p:cNvPr id="1048578" name="Title Placeholder 1"/>
          <p:cNvSpPr>
            <a:spLocks noGrp="1"/>
          </p:cNvSpPr>
          <p:nvPr>
            <p:ph type="title"/>
          </p:nvPr>
        </p:nvSpPr>
        <p:spPr>
          <a:xfrm>
            <a:off x="609600" y="152401"/>
            <a:ext cx="10972800" cy="1250951"/>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48579" name="Text Placeholder 2"/>
          <p:cNvSpPr>
            <a:spLocks noGrp="1"/>
          </p:cNvSpPr>
          <p:nvPr>
            <p:ph type="body" idx="1"/>
          </p:nvPr>
        </p:nvSpPr>
        <p:spPr bwMode="auto">
          <a:xfrm>
            <a:off x="609600" y="1775885"/>
            <a:ext cx="10972800" cy="4624916"/>
          </a:xfrm>
          <a:prstGeom prst="rect">
            <a:avLst/>
          </a:prstGeom>
          <a:noFill/>
          <a:ln>
            <a:noFill/>
          </a:ln>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80" name="Date Placeholder 3"/>
          <p:cNvSpPr>
            <a:spLocks noGrp="1"/>
          </p:cNvSpPr>
          <p:nvPr>
            <p:ph type="dt" sz="half" idx="2"/>
          </p:nvPr>
        </p:nvSpPr>
        <p:spPr>
          <a:xfrm>
            <a:off x="609600" y="6477001"/>
            <a:ext cx="2844800" cy="275167"/>
          </a:xfrm>
          <a:prstGeom prst="rect">
            <a:avLst/>
          </a:prstGeom>
        </p:spPr>
        <p:txBody>
          <a:bodyPr vert="horz" lIns="109728" rIns="45720" bIns="0" rtlCol="0" anchor="b"/>
          <a:lstStyle>
            <a:lvl1pPr algn="l" eaLnBrk="1" latinLnBrk="0" hangingPunct="1">
              <a:defRPr kumimoji="0" sz="1600">
                <a:solidFill>
                  <a:schemeClr val="tx1">
                    <a:tint val="95000"/>
                  </a:schemeClr>
                </a:solidFill>
                <a:latin typeface="Arial" charset="0"/>
                <a:cs typeface="Arial" charset="0"/>
              </a:defRPr>
            </a:lvl1pPr>
          </a:lstStyle>
          <a:p>
            <a:fld id="{247B18E0-7448-42AE-831A-2C4EA0C84C92}" type="datetime3">
              <a:rPr lang="en-US"/>
              <a:t>4 May 2023</a:t>
            </a:fld>
            <a:endParaRPr lang="en-US" dirty="0"/>
          </a:p>
        </p:txBody>
      </p:sp>
      <p:sp>
        <p:nvSpPr>
          <p:cNvPr id="1048581" name="Footer Placeholder 4"/>
          <p:cNvSpPr>
            <a:spLocks noGrp="1"/>
          </p:cNvSpPr>
          <p:nvPr>
            <p:ph type="ftr" sz="quarter" idx="3"/>
          </p:nvPr>
        </p:nvSpPr>
        <p:spPr>
          <a:xfrm>
            <a:off x="3520018" y="6477001"/>
            <a:ext cx="7344833" cy="275167"/>
          </a:xfrm>
          <a:prstGeom prst="rect">
            <a:avLst/>
          </a:prstGeom>
        </p:spPr>
        <p:txBody>
          <a:bodyPr vert="horz" lIns="45720" rIns="45720" bIns="0" rtlCol="0" anchor="b"/>
          <a:lstStyle>
            <a:lvl1pPr algn="l" eaLnBrk="1" latinLnBrk="0" hangingPunct="1">
              <a:defRPr kumimoji="0" sz="1600">
                <a:solidFill>
                  <a:schemeClr val="tx1">
                    <a:tint val="95000"/>
                  </a:schemeClr>
                </a:solidFill>
                <a:latin typeface="Arial" charset="0"/>
                <a:cs typeface="Arial" charset="0"/>
              </a:defRPr>
            </a:lvl1pPr>
          </a:lstStyle>
          <a:p>
            <a:r>
              <a:rPr lang="en-US"/>
              <a:t>INTERVIEW FOR Ph.D. ADMISSION FOR JANUARY 2022 SESSION</a:t>
            </a:r>
            <a:endParaRPr lang="en-US" dirty="0"/>
          </a:p>
        </p:txBody>
      </p:sp>
      <p:sp>
        <p:nvSpPr>
          <p:cNvPr id="1048582" name="Slide Number Placeholder 5"/>
          <p:cNvSpPr>
            <a:spLocks noGrp="1"/>
          </p:cNvSpPr>
          <p:nvPr>
            <p:ph type="sldNum" sz="quarter" idx="4"/>
          </p:nvPr>
        </p:nvSpPr>
        <p:spPr>
          <a:xfrm>
            <a:off x="10938934" y="6477001"/>
            <a:ext cx="977900" cy="275167"/>
          </a:xfrm>
          <a:prstGeom prst="rect">
            <a:avLst/>
          </a:prstGeom>
        </p:spPr>
        <p:txBody>
          <a:bodyPr vert="horz" wrap="square" lIns="91440" tIns="45720" rIns="91440" bIns="0" numCol="1" anchor="b" anchorCtr="0" compatLnSpc="1">
            <a:prstTxWarp prst="textNoShape">
              <a:avLst/>
            </a:prstTxWarp>
          </a:bodyPr>
          <a:lstStyle>
            <a:lvl1pPr algn="r" eaLnBrk="1" hangingPunct="1">
              <a:defRPr sz="1600">
                <a:solidFill>
                  <a:srgbClr val="3F3F3F"/>
                </a:solidFill>
              </a:defRPr>
            </a:lvl1pPr>
          </a:lstStyle>
          <a:p>
            <a:fld id="{CB0671AD-F604-449C-9320-27969C08793F}"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6000" b="1" kern="1200">
          <a:solidFill>
            <a:srgbClr val="FFC800"/>
          </a:solidFill>
          <a:latin typeface="+mj-lt"/>
          <a:ea typeface="+mj-ea"/>
          <a:cs typeface="+mj-cs"/>
        </a:defRPr>
      </a:lvl1pPr>
      <a:lvl2pPr algn="l" rtl="0" eaLnBrk="0" fontAlgn="base" hangingPunct="0">
        <a:spcBef>
          <a:spcPct val="0"/>
        </a:spcBef>
        <a:spcAft>
          <a:spcPct val="0"/>
        </a:spcAft>
        <a:defRPr sz="6000" b="1">
          <a:solidFill>
            <a:srgbClr val="FFC800"/>
          </a:solidFill>
          <a:latin typeface="Corbel" pitchFamily="34" charset="0"/>
        </a:defRPr>
      </a:lvl2pPr>
      <a:lvl3pPr algn="l" rtl="0" eaLnBrk="0" fontAlgn="base" hangingPunct="0">
        <a:spcBef>
          <a:spcPct val="0"/>
        </a:spcBef>
        <a:spcAft>
          <a:spcPct val="0"/>
        </a:spcAft>
        <a:defRPr sz="6000" b="1">
          <a:solidFill>
            <a:srgbClr val="FFC800"/>
          </a:solidFill>
          <a:latin typeface="Corbel" pitchFamily="34" charset="0"/>
        </a:defRPr>
      </a:lvl3pPr>
      <a:lvl4pPr algn="l" rtl="0" eaLnBrk="0" fontAlgn="base" hangingPunct="0">
        <a:spcBef>
          <a:spcPct val="0"/>
        </a:spcBef>
        <a:spcAft>
          <a:spcPct val="0"/>
        </a:spcAft>
        <a:defRPr sz="6000" b="1">
          <a:solidFill>
            <a:srgbClr val="FFC800"/>
          </a:solidFill>
          <a:latin typeface="Corbel" pitchFamily="34" charset="0"/>
        </a:defRPr>
      </a:lvl4pPr>
      <a:lvl5pPr algn="l" rtl="0" eaLnBrk="0" fontAlgn="base" hangingPunct="0">
        <a:spcBef>
          <a:spcPct val="0"/>
        </a:spcBef>
        <a:spcAft>
          <a:spcPct val="0"/>
        </a:spcAft>
        <a:defRPr sz="6000" b="1">
          <a:solidFill>
            <a:srgbClr val="FFC800"/>
          </a:solidFill>
          <a:latin typeface="Corbel" pitchFamily="34" charset="0"/>
        </a:defRPr>
      </a:lvl5pPr>
      <a:lvl6pPr marL="609585" algn="l" rtl="0" fontAlgn="base">
        <a:spcBef>
          <a:spcPct val="0"/>
        </a:spcBef>
        <a:spcAft>
          <a:spcPct val="0"/>
        </a:spcAft>
        <a:defRPr sz="6000" b="1">
          <a:solidFill>
            <a:srgbClr val="FFC800"/>
          </a:solidFill>
          <a:latin typeface="Corbel" pitchFamily="34" charset="0"/>
        </a:defRPr>
      </a:lvl6pPr>
      <a:lvl7pPr marL="1219170" algn="l" rtl="0" fontAlgn="base">
        <a:spcBef>
          <a:spcPct val="0"/>
        </a:spcBef>
        <a:spcAft>
          <a:spcPct val="0"/>
        </a:spcAft>
        <a:defRPr sz="6000" b="1">
          <a:solidFill>
            <a:srgbClr val="FFC800"/>
          </a:solidFill>
          <a:latin typeface="Corbel" pitchFamily="34" charset="0"/>
        </a:defRPr>
      </a:lvl7pPr>
      <a:lvl8pPr marL="1828754" algn="l" rtl="0" fontAlgn="base">
        <a:spcBef>
          <a:spcPct val="0"/>
        </a:spcBef>
        <a:spcAft>
          <a:spcPct val="0"/>
        </a:spcAft>
        <a:defRPr sz="6000" b="1">
          <a:solidFill>
            <a:srgbClr val="FFC800"/>
          </a:solidFill>
          <a:latin typeface="Corbel" pitchFamily="34" charset="0"/>
        </a:defRPr>
      </a:lvl8pPr>
      <a:lvl9pPr marL="2438339" algn="l" rtl="0" fontAlgn="base">
        <a:spcBef>
          <a:spcPct val="0"/>
        </a:spcBef>
        <a:spcAft>
          <a:spcPct val="0"/>
        </a:spcAft>
        <a:defRPr sz="6000" b="1">
          <a:solidFill>
            <a:srgbClr val="FFC800"/>
          </a:solidFill>
          <a:latin typeface="Corbel" pitchFamily="34" charset="0"/>
        </a:defRPr>
      </a:lvl9pPr>
    </p:titleStyle>
    <p:bodyStyle>
      <a:lvl1pPr marL="584185" indent="-425440" algn="l" rtl="0" eaLnBrk="0" fontAlgn="base" hangingPunct="0">
        <a:spcBef>
          <a:spcPct val="0"/>
        </a:spcBef>
        <a:spcAft>
          <a:spcPct val="0"/>
        </a:spcAft>
        <a:buClr>
          <a:schemeClr val="accent1"/>
        </a:buClr>
        <a:buSzPct val="80000"/>
        <a:buFont typeface="Wingdings 2" panose="05020102010507070707" pitchFamily="18" charset="2"/>
        <a:buChar char=""/>
        <a:defRPr sz="4267" kern="1200">
          <a:solidFill>
            <a:schemeClr val="tx1"/>
          </a:solidFill>
          <a:latin typeface="+mn-lt"/>
          <a:ea typeface="+mn-ea"/>
          <a:cs typeface="+mn-cs"/>
        </a:defRPr>
      </a:lvl1pPr>
      <a:lvl2pPr marL="973642" indent="-364058" algn="l" rtl="0" eaLnBrk="0" fontAlgn="base" hangingPunct="0">
        <a:spcBef>
          <a:spcPct val="20000"/>
        </a:spcBef>
        <a:spcAft>
          <a:spcPct val="0"/>
        </a:spcAft>
        <a:buClr>
          <a:schemeClr val="accent2"/>
        </a:buClr>
        <a:buSzPct val="90000"/>
        <a:buFont typeface="Wingdings" panose="05000000000000000000" pitchFamily="2" charset="2"/>
        <a:buChar char=""/>
        <a:defRPr sz="3733" kern="1200">
          <a:solidFill>
            <a:schemeClr val="tx1"/>
          </a:solidFill>
          <a:latin typeface="+mn-lt"/>
          <a:ea typeface="+mn-ea"/>
          <a:cs typeface="+mn-cs"/>
        </a:defRPr>
      </a:lvl2pPr>
      <a:lvl3pPr marL="1327117" indent="-304792" algn="l" rtl="0" eaLnBrk="0" fontAlgn="base" hangingPunct="0">
        <a:spcBef>
          <a:spcPct val="20000"/>
        </a:spcBef>
        <a:spcAft>
          <a:spcPct val="0"/>
        </a:spcAft>
        <a:buClr>
          <a:srgbClr val="E66C7D"/>
        </a:buClr>
        <a:buFont typeface="Arial" panose="020B0604020202020204" pitchFamily="34" charset="0"/>
        <a:buChar char="▪"/>
        <a:defRPr sz="3200" kern="1200">
          <a:solidFill>
            <a:schemeClr val="tx1"/>
          </a:solidFill>
          <a:latin typeface="+mn-lt"/>
          <a:ea typeface="+mn-ea"/>
          <a:cs typeface="+mn-cs"/>
        </a:defRPr>
      </a:lvl3pPr>
      <a:lvl4pPr marL="1621326" indent="-243411" algn="l" rtl="0" eaLnBrk="0" fontAlgn="base" hangingPunct="0">
        <a:spcBef>
          <a:spcPct val="20000"/>
        </a:spcBef>
        <a:spcAft>
          <a:spcPct val="0"/>
        </a:spcAft>
        <a:buClr>
          <a:srgbClr val="6BB76D"/>
        </a:buClr>
        <a:buFont typeface="Arial" panose="020B0604020202020204" pitchFamily="34" charset="0"/>
        <a:buChar char="▪"/>
        <a:defRPr sz="2667" kern="1200">
          <a:solidFill>
            <a:schemeClr val="tx1"/>
          </a:solidFill>
          <a:latin typeface="+mn-lt"/>
          <a:ea typeface="+mn-ea"/>
          <a:cs typeface="+mn-cs"/>
        </a:defRPr>
      </a:lvl4pPr>
      <a:lvl5pPr marL="1900719" indent="-243411" algn="l" rtl="0" eaLnBrk="0" fontAlgn="base" hangingPunct="0">
        <a:spcBef>
          <a:spcPct val="20000"/>
        </a:spcBef>
        <a:spcAft>
          <a:spcPct val="0"/>
        </a:spcAft>
        <a:buClr>
          <a:srgbClr val="E88651"/>
        </a:buClr>
        <a:buFont typeface="Wingdings 3" panose="05040102010807070707" pitchFamily="18" charset="2"/>
        <a:buChar char=""/>
        <a:defRPr lang="en-US" sz="2667" kern="1200">
          <a:solidFill>
            <a:schemeClr val="tx1"/>
          </a:solidFill>
          <a:latin typeface="+mn-lt"/>
          <a:ea typeface="+mn-ea"/>
          <a:cs typeface="+mn-cs"/>
        </a:defRPr>
      </a:lvl5pPr>
      <a:lvl6pPr marL="2170122" indent="-243834" algn="l" rtl="0" eaLnBrk="1" latinLnBrk="0" hangingPunct="1">
        <a:spcBef>
          <a:spcPct val="20000"/>
        </a:spcBef>
        <a:buClr>
          <a:schemeClr val="accent6"/>
        </a:buClr>
        <a:buSzPct val="100000"/>
        <a:buFont typeface="Wingdings 2"/>
        <a:buChar char=""/>
        <a:defRPr kumimoji="0" sz="2667" kern="1200">
          <a:solidFill>
            <a:schemeClr val="tx1"/>
          </a:solidFill>
          <a:latin typeface="+mn-lt"/>
          <a:ea typeface="+mn-ea"/>
          <a:cs typeface="+mn-cs"/>
        </a:defRPr>
      </a:lvl6pPr>
      <a:lvl7pPr marL="2438339" indent="-243834" algn="l" rtl="0" eaLnBrk="1" latinLnBrk="0" hangingPunct="1">
        <a:spcBef>
          <a:spcPct val="20000"/>
        </a:spcBef>
        <a:buClr>
          <a:schemeClr val="accent1"/>
        </a:buClr>
        <a:buSzPct val="100000"/>
        <a:buFont typeface="Wingdings 2"/>
        <a:buChar char=""/>
        <a:defRPr kumimoji="0" sz="2400" kern="1200">
          <a:solidFill>
            <a:schemeClr val="tx1"/>
          </a:solidFill>
          <a:latin typeface="+mn-lt"/>
          <a:ea typeface="+mn-ea"/>
          <a:cs typeface="+mn-cs"/>
        </a:defRPr>
      </a:lvl7pPr>
      <a:lvl8pPr marL="2706556" indent="-243834" algn="l" rtl="0" eaLnBrk="1" latinLnBrk="0" hangingPunct="1">
        <a:spcBef>
          <a:spcPct val="20000"/>
        </a:spcBef>
        <a:buClr>
          <a:schemeClr val="accent2"/>
        </a:buClr>
        <a:buFont typeface="Wingdings 2" pitchFamily="18" charset="2"/>
        <a:buChar char=""/>
        <a:defRPr kumimoji="0" sz="2400" kern="1200">
          <a:solidFill>
            <a:schemeClr val="tx1"/>
          </a:solidFill>
          <a:latin typeface="+mn-lt"/>
          <a:ea typeface="+mn-ea"/>
          <a:cs typeface="+mn-cs"/>
        </a:defRPr>
      </a:lvl8pPr>
      <a:lvl9pPr marL="2974774" indent="-243834" algn="l" rtl="0" eaLnBrk="1" latinLnBrk="0" hangingPunct="1">
        <a:spcBef>
          <a:spcPct val="20000"/>
        </a:spcBef>
        <a:buClr>
          <a:schemeClr val="accent3"/>
        </a:buClr>
        <a:buFont typeface="Wingdings 2" pitchFamily="18" charset="2"/>
        <a:buChar char=""/>
        <a:defRPr kumimoji="0" sz="2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a:xfrm>
            <a:off x="0" y="1"/>
            <a:ext cx="12192000" cy="1403351"/>
          </a:xfrm>
          <a:ln>
            <a:solidFill>
              <a:srgbClr val="A50021"/>
            </a:solidFill>
          </a:ln>
        </p:spPr>
        <p:txBody>
          <a:bodyPr>
            <a:normAutofit fontScale="90000"/>
          </a:bodyPr>
          <a:lstStyle/>
          <a:p>
            <a:pPr algn="ctr"/>
            <a:r>
              <a:rPr lang="en-IN" sz="4800" dirty="0" err="1"/>
              <a:t>Sona</a:t>
            </a:r>
            <a:r>
              <a:rPr lang="en-IN" sz="4800" dirty="0"/>
              <a:t> College of Technology</a:t>
            </a:r>
            <a:br>
              <a:rPr lang="en-IN" sz="4800" dirty="0"/>
            </a:br>
            <a:r>
              <a:rPr lang="en-IN" sz="4800" dirty="0"/>
              <a:t>Department of CSE</a:t>
            </a:r>
          </a:p>
        </p:txBody>
      </p:sp>
      <p:sp>
        <p:nvSpPr>
          <p:cNvPr id="1048590" name="Footer Placeholder 4"/>
          <p:cNvSpPr>
            <a:spLocks noGrp="1"/>
          </p:cNvSpPr>
          <p:nvPr>
            <p:ph type="ftr" sz="quarter" idx="11"/>
          </p:nvPr>
        </p:nvSpPr>
        <p:spPr>
          <a:xfrm>
            <a:off x="1100541" y="2519269"/>
            <a:ext cx="10363200" cy="2743200"/>
          </a:xfrm>
        </p:spPr>
        <p:txBody>
          <a:bodyPr/>
          <a:lstStyle/>
          <a:p>
            <a:pPr algn="ctr" defTabSz="1219170" fontAlgn="base">
              <a:spcBef>
                <a:spcPct val="0"/>
              </a:spcBef>
              <a:spcAft>
                <a:spcPct val="0"/>
              </a:spcAft>
            </a:pPr>
            <a:r>
              <a:rPr lang="en-IN" sz="3333" b="1" dirty="0">
                <a:solidFill>
                  <a:prstClr val="black">
                    <a:tint val="95000"/>
                  </a:prstClr>
                </a:solidFill>
              </a:rPr>
              <a:t>U19CS801 –PROJECT WORK</a:t>
            </a:r>
          </a:p>
          <a:p>
            <a:pPr algn="ctr" defTabSz="1219170" fontAlgn="base">
              <a:spcBef>
                <a:spcPct val="0"/>
              </a:spcBef>
              <a:spcAft>
                <a:spcPct val="0"/>
              </a:spcAft>
            </a:pPr>
            <a:endParaRPr lang="en-IN" sz="3333" b="1" dirty="0">
              <a:solidFill>
                <a:prstClr val="black">
                  <a:tint val="95000"/>
                </a:prstClr>
              </a:solidFill>
            </a:endParaRPr>
          </a:p>
          <a:p>
            <a:pPr algn="ctr" defTabSz="1219170" fontAlgn="base">
              <a:spcBef>
                <a:spcPct val="0"/>
              </a:spcBef>
              <a:spcAft>
                <a:spcPct val="0"/>
              </a:spcAft>
            </a:pPr>
            <a:r>
              <a:rPr lang="en-IN" sz="3333" b="1" dirty="0">
                <a:solidFill>
                  <a:prstClr val="black">
                    <a:tint val="95000"/>
                  </a:prstClr>
                </a:solidFill>
              </a:rPr>
              <a:t>  </a:t>
            </a:r>
          </a:p>
          <a:p>
            <a:pPr algn="ctr" defTabSz="1219170" fontAlgn="base">
              <a:spcBef>
                <a:spcPct val="0"/>
              </a:spcBef>
              <a:spcAft>
                <a:spcPct val="0"/>
              </a:spcAft>
            </a:pPr>
            <a:endParaRPr lang="en-IN" sz="3333" b="1" dirty="0">
              <a:solidFill>
                <a:prstClr val="black">
                  <a:tint val="95000"/>
                </a:prstClr>
              </a:solidFill>
            </a:endParaRPr>
          </a:p>
          <a:p>
            <a:pPr algn="ctr" defTabSz="1219170" fontAlgn="base">
              <a:spcBef>
                <a:spcPct val="0"/>
              </a:spcBef>
              <a:spcAft>
                <a:spcPct val="0"/>
              </a:spcAft>
            </a:pPr>
            <a:r>
              <a:rPr lang="en-US" sz="3333" b="1" dirty="0">
                <a:solidFill>
                  <a:prstClr val="black">
                    <a:tint val="95000"/>
                  </a:prstClr>
                </a:solidFill>
              </a:rPr>
              <a:t>Recognition of Indian Sign Language </a:t>
            </a:r>
            <a:r>
              <a:rPr lang="en-US" altLang="en-US" sz="3333" b="1" dirty="0">
                <a:solidFill>
                  <a:prstClr val="black">
                    <a:tint val="95000"/>
                  </a:prstClr>
                </a:solidFill>
              </a:rPr>
              <a:t>by using</a:t>
            </a:r>
            <a:r>
              <a:rPr lang="en-US" sz="3333" b="1" dirty="0">
                <a:solidFill>
                  <a:prstClr val="black">
                    <a:tint val="95000"/>
                  </a:prstClr>
                </a:solidFill>
              </a:rPr>
              <a:t> hand gestures and speech generation</a:t>
            </a:r>
            <a:endParaRPr lang="zh-CN" altLang="en-US"/>
          </a:p>
        </p:txBody>
      </p:sp>
      <p:sp>
        <p:nvSpPr>
          <p:cNvPr id="1048591" name="Slide Number Placeholder 5"/>
          <p:cNvSpPr>
            <a:spLocks noGrp="1" noChangeArrowheads="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8340A689-D861-4872-BEA3-D4B96D2F802A}" type="slidenum">
              <a:rPr lang="en-US" altLang="en-US">
                <a:solidFill>
                  <a:srgbClr val="3F3F3F"/>
                </a:solidFill>
              </a:rPr>
              <a:pPr defTabSz="1219170" fontAlgn="base">
                <a:spcBef>
                  <a:spcPct val="0"/>
                </a:spcBef>
                <a:spcAft>
                  <a:spcPct val="0"/>
                </a:spcAft>
              </a:pPr>
              <a:t>1</a:t>
            </a:fld>
            <a:endParaRPr lang="en-US" altLang="en-US">
              <a:solidFill>
                <a:srgbClr val="3F3F3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Rectangle 2"/>
          <p:cNvSpPr>
            <a:spLocks noGrp="1" noChangeArrowheads="1"/>
          </p:cNvSpPr>
          <p:nvPr>
            <p:ph type="title"/>
          </p:nvPr>
        </p:nvSpPr>
        <p:spPr/>
        <p:txBody>
          <a:bodyPr/>
          <a:lstStyle/>
          <a:p>
            <a:r>
              <a:rPr lang="en-US" altLang="en-US" dirty="0">
                <a:solidFill>
                  <a:srgbClr val="FFC000"/>
                </a:solidFill>
              </a:rPr>
              <a:t>Literature Review </a:t>
            </a:r>
            <a:r>
              <a:rPr lang="en-US" altLang="en-US" sz="4000" dirty="0">
                <a:solidFill>
                  <a:srgbClr val="FFC000"/>
                </a:solidFill>
              </a:rPr>
              <a:t>(Cont..)</a:t>
            </a:r>
          </a:p>
        </p:txBody>
      </p:sp>
      <p:sp>
        <p:nvSpPr>
          <p:cNvPr id="1048629"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5824AE8E-DA58-4782-8DA2-A49682BF6FDA}" type="slidenum">
              <a:rPr lang="en-US" altLang="en-US">
                <a:solidFill>
                  <a:srgbClr val="3F3F3F"/>
                </a:solidFill>
              </a:rPr>
              <a:pPr defTabSz="1219170" fontAlgn="base">
                <a:spcBef>
                  <a:spcPct val="0"/>
                </a:spcBef>
                <a:spcAft>
                  <a:spcPct val="0"/>
                </a:spcAft>
              </a:pPr>
              <a:t>10</a:t>
            </a:fld>
            <a:endParaRPr lang="en-US" altLang="en-US">
              <a:solidFill>
                <a:srgbClr val="3F3F3F"/>
              </a:solidFill>
            </a:endParaRPr>
          </a:p>
        </p:txBody>
      </p:sp>
      <p:graphicFrame>
        <p:nvGraphicFramePr>
          <p:cNvPr id="4194307" name="Table 1"/>
          <p:cNvGraphicFramePr>
            <a:graphicFrameLocks noGrp="1"/>
          </p:cNvGraphicFramePr>
          <p:nvPr/>
        </p:nvGraphicFramePr>
        <p:xfrm>
          <a:off x="609600" y="1509185"/>
          <a:ext cx="10972800" cy="4787900"/>
        </p:xfrm>
        <a:graphic>
          <a:graphicData uri="http://schemas.openxmlformats.org/drawingml/2006/table">
            <a:tbl>
              <a:tblPr firstRow="1" bandRow="1">
                <a:tableStyleId>{7DF18680-E054-41AD-8BC1-D1AEF772440D}</a:tableStyleId>
              </a:tblPr>
              <a:tblGrid>
                <a:gridCol w="1016000">
                  <a:extLst>
                    <a:ext uri="{9D8B030D-6E8A-4147-A177-3AD203B41FA5}">
                      <a16:colId xmlns:a16="http://schemas.microsoft.com/office/drawing/2014/main" val="20000"/>
                    </a:ext>
                  </a:extLst>
                </a:gridCol>
                <a:gridCol w="325120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gridCol w="2194560">
                  <a:extLst>
                    <a:ext uri="{9D8B030D-6E8A-4147-A177-3AD203B41FA5}">
                      <a16:colId xmlns:a16="http://schemas.microsoft.com/office/drawing/2014/main" val="20003"/>
                    </a:ext>
                  </a:extLst>
                </a:gridCol>
                <a:gridCol w="2194560">
                  <a:extLst>
                    <a:ext uri="{9D8B030D-6E8A-4147-A177-3AD203B41FA5}">
                      <a16:colId xmlns:a16="http://schemas.microsoft.com/office/drawing/2014/main" val="20004"/>
                    </a:ext>
                  </a:extLst>
                </a:gridCol>
              </a:tblGrid>
              <a:tr h="687145">
                <a:tc>
                  <a:txBody>
                    <a:bodyPr/>
                    <a:lstStyle/>
                    <a:p>
                      <a:pPr marL="0" marR="0" indent="0">
                        <a:lnSpc>
                          <a:spcPct val="115000"/>
                        </a:lnSpc>
                        <a:spcBef>
                          <a:spcPts val="0"/>
                        </a:spcBef>
                        <a:spcAft>
                          <a:spcPts val="0"/>
                        </a:spcAft>
                        <a:buFont typeface="Arial" panose="020B0604020202020204" pitchFamily="34" charset="0"/>
                        <a:buNone/>
                      </a:pP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Author, Paper Title &amp; Journal Name,</a:t>
                      </a:r>
                    </a:p>
                    <a:p>
                      <a:pPr marL="0" marR="0" indent="0">
                        <a:lnSpc>
                          <a:spcPct val="115000"/>
                        </a:lnSpc>
                        <a:spcBef>
                          <a:spcPts val="0"/>
                        </a:spcBef>
                        <a:spcAft>
                          <a:spcPts val="0"/>
                        </a:spcAft>
                        <a:buFont typeface="Arial" panose="020B0604020202020204" pitchFamily="34" charset="0"/>
                        <a:buNone/>
                      </a:pPr>
                      <a:r>
                        <a:rPr lang="en-US" sz="1300" dirty="0">
                          <a:effectLst/>
                        </a:rPr>
                        <a:t>Year</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Methods/Technique/Algorithm</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Dataset, Advantages/Applications</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Limitations</a:t>
                      </a:r>
                      <a:endParaRPr lang="en-US" sz="1300" dirty="0">
                        <a:solidFill>
                          <a:schemeClr val="tx1"/>
                        </a:solidFill>
                        <a:effectLst/>
                        <a:latin typeface="+mj-lt"/>
                        <a:ea typeface="Times New Roman"/>
                        <a:cs typeface="Arial" pitchFamily="34" charset="0"/>
                      </a:endParaRPr>
                    </a:p>
                  </a:txBody>
                  <a:tcPr marT="0" marB="0"/>
                </a:tc>
                <a:extLst>
                  <a:ext uri="{0D108BD9-81ED-4DB2-BD59-A6C34878D82A}">
                    <a16:rowId xmlns:a16="http://schemas.microsoft.com/office/drawing/2014/main" val="10000"/>
                  </a:ext>
                </a:extLst>
              </a:tr>
              <a:tr h="1936472">
                <a:tc>
                  <a:txBody>
                    <a:bodyPr/>
                    <a:lstStyle/>
                    <a:p>
                      <a:pPr marL="0" indent="0">
                        <a:buFont typeface="Arial" panose="020B0604020202020204" pitchFamily="34" charset="0"/>
                        <a:buNone/>
                      </a:pPr>
                      <a:r>
                        <a:rPr lang="en-US" sz="2400" dirty="0"/>
                        <a:t>7.</a:t>
                      </a:r>
                    </a:p>
                  </a:txBody>
                  <a:tcPr marL="121920" marR="121920" marT="60988" marB="60988"/>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pPr>
                      <a:r>
                        <a:rPr lang="en-IN" sz="1600" dirty="0" err="1">
                          <a:effectLst/>
                        </a:rPr>
                        <a:t>Shagun</a:t>
                      </a:r>
                      <a:r>
                        <a:rPr lang="en-IN" sz="1600" dirty="0">
                          <a:effectLst/>
                        </a:rPr>
                        <a:t> </a:t>
                      </a:r>
                      <a:r>
                        <a:rPr lang="en-IN" sz="1600" dirty="0" err="1">
                          <a:effectLst/>
                        </a:rPr>
                        <a:t>Katoch</a:t>
                      </a:r>
                      <a:r>
                        <a:rPr kumimoji="0" lang="en-IN" sz="1600" b="0" i="0" kern="1200" dirty="0">
                          <a:solidFill>
                            <a:schemeClr val="dk1"/>
                          </a:solidFill>
                          <a:effectLst/>
                          <a:latin typeface="+mn-lt"/>
                          <a:ea typeface="+mn-ea"/>
                          <a:cs typeface="+mn-cs"/>
                        </a:rPr>
                        <a:t>, </a:t>
                      </a:r>
                      <a:r>
                        <a:rPr lang="en-IN" sz="1600" dirty="0">
                          <a:effectLst/>
                        </a:rPr>
                        <a:t>Varsha Singh</a:t>
                      </a:r>
                      <a:r>
                        <a:rPr kumimoji="0" lang="en-IN" sz="1600" b="0" i="0" kern="1200" dirty="0">
                          <a:solidFill>
                            <a:schemeClr val="dk1"/>
                          </a:solidFill>
                          <a:effectLst/>
                          <a:latin typeface="+mn-lt"/>
                          <a:ea typeface="+mn-ea"/>
                          <a:cs typeface="+mn-cs"/>
                        </a:rPr>
                        <a:t>, </a:t>
                      </a:r>
                      <a:r>
                        <a:rPr lang="en-IN" sz="1600" dirty="0">
                          <a:effectLst/>
                        </a:rPr>
                        <a:t>Uma Shanker Tiwary, </a:t>
                      </a:r>
                      <a:r>
                        <a:rPr kumimoji="0" lang="en-US" sz="1600" b="0" i="0" kern="1200" dirty="0">
                          <a:solidFill>
                            <a:schemeClr val="dk1"/>
                          </a:solidFill>
                          <a:effectLst/>
                          <a:latin typeface="+mn-lt"/>
                          <a:ea typeface="+mn-ea"/>
                          <a:cs typeface="+mn-cs"/>
                        </a:rPr>
                        <a:t>Indian Sign Language Recognition System using SURF with SVM and CNN, ELSEVIER-Array, 2022</a:t>
                      </a:r>
                    </a:p>
                    <a:p>
                      <a:pPr marL="0" indent="0">
                        <a:buFont typeface="Arial" panose="020B0604020202020204" pitchFamily="34" charset="0"/>
                        <a:buNone/>
                      </a:pPr>
                      <a:endParaRPr lang="en-IN" sz="1600" dirty="0"/>
                    </a:p>
                  </a:txBody>
                  <a:tcPr marL="121920" marR="121920" marT="60988" marB="60988"/>
                </a:tc>
                <a:tc>
                  <a:txBody>
                    <a:bodyPr/>
                    <a:lstStyle/>
                    <a:p>
                      <a:pPr marL="0" indent="0">
                        <a:buFont typeface="Arial" panose="020B0604020202020204" pitchFamily="34" charset="0"/>
                        <a:buNone/>
                      </a:pPr>
                      <a:r>
                        <a:rPr lang="en-US" sz="1600" dirty="0"/>
                        <a:t>SURF, Support Vector Machine(SVM), CNN</a:t>
                      </a:r>
                    </a:p>
                  </a:txBody>
                  <a:tcPr marL="121920" marR="121920" marT="60988" marB="60988"/>
                </a:tc>
                <a:tc>
                  <a:txBody>
                    <a:bodyPr/>
                    <a:lstStyle/>
                    <a:p>
                      <a:pPr marL="0" indent="0">
                        <a:buFont typeface="Arial" panose="020B0604020202020204" pitchFamily="34" charset="0"/>
                        <a:buNone/>
                      </a:pPr>
                      <a:r>
                        <a:rPr lang="en-US" sz="1600" dirty="0"/>
                        <a:t>ISL dataset, SVM accuracy-99.17%, CNN accuracy-99.64%</a:t>
                      </a:r>
                    </a:p>
                  </a:txBody>
                  <a:tcPr marL="121920" marR="121920" marT="60988" marB="60988"/>
                </a:tc>
                <a:tc>
                  <a:txBody>
                    <a:bodyPr/>
                    <a:lstStyle/>
                    <a:p>
                      <a:pPr marL="0" indent="0">
                        <a:buFont typeface="Arial" panose="020B0604020202020204" pitchFamily="34" charset="0"/>
                        <a:buNone/>
                      </a:pPr>
                      <a:r>
                        <a:rPr lang="en-US" sz="1600" dirty="0"/>
                        <a:t>Causes delay in response on live video stream</a:t>
                      </a:r>
                    </a:p>
                  </a:txBody>
                  <a:tcPr marL="121920" marR="121920" marT="60988" marB="60988"/>
                </a:tc>
                <a:extLst>
                  <a:ext uri="{0D108BD9-81ED-4DB2-BD59-A6C34878D82A}">
                    <a16:rowId xmlns:a16="http://schemas.microsoft.com/office/drawing/2014/main" val="10001"/>
                  </a:ext>
                </a:extLst>
              </a:tr>
              <a:tr h="2164283">
                <a:tc>
                  <a:txBody>
                    <a:bodyPr/>
                    <a:lstStyle/>
                    <a:p>
                      <a:pPr marL="0" indent="0">
                        <a:buFont typeface="Arial" panose="020B0604020202020204" pitchFamily="34" charset="0"/>
                        <a:buNone/>
                      </a:pPr>
                      <a:r>
                        <a:rPr lang="en-US" sz="2400" dirty="0"/>
                        <a:t>8.</a:t>
                      </a:r>
                    </a:p>
                  </a:txBody>
                  <a:tcPr marL="121920" marR="121920" marT="60988" marB="60988"/>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pPr>
                      <a:r>
                        <a:rPr lang="pt-BR" sz="1600" dirty="0"/>
                        <a:t>Satwik Ram Kodandaram, N Pavan Kumar Sunil G L, Sign Language Recognition, Turkish Journal of Computer and Mathematics Education, Aug-2021</a:t>
                      </a:r>
                      <a:endParaRPr kumimoji="0" lang="en-US" sz="1600" b="0" i="0" kern="1200" dirty="0">
                        <a:solidFill>
                          <a:schemeClr val="dk1"/>
                        </a:solidFill>
                        <a:effectLst/>
                        <a:latin typeface="+mn-lt"/>
                        <a:ea typeface="+mn-ea"/>
                        <a:cs typeface="+mn-cs"/>
                      </a:endParaRPr>
                    </a:p>
                  </a:txBody>
                  <a:tcPr marL="121920" marR="121920" marT="60988" marB="60988"/>
                </a:tc>
                <a:tc>
                  <a:txBody>
                    <a:bodyPr/>
                    <a:lstStyle/>
                    <a:p>
                      <a:pPr marL="0" indent="0">
                        <a:buFont typeface="Arial" panose="020B0604020202020204" pitchFamily="34" charset="0"/>
                        <a:buNone/>
                      </a:pPr>
                      <a:r>
                        <a:rPr lang="en-US" sz="1600" dirty="0"/>
                        <a:t>Ensemble model(LeNet-5, MobileNetV2, Own Model, Ensemble model</a:t>
                      </a:r>
                    </a:p>
                  </a:txBody>
                  <a:tcPr marL="121920" marR="121920" marT="60988" marB="60988"/>
                </a:tc>
                <a:tc>
                  <a:txBody>
                    <a:bodyPr/>
                    <a:lstStyle/>
                    <a:p>
                      <a:pPr marL="0" indent="0">
                        <a:buFont typeface="Arial" panose="020B0604020202020204" pitchFamily="34" charset="0"/>
                        <a:buNone/>
                      </a:pPr>
                      <a:r>
                        <a:rPr lang="en-US" sz="1600" dirty="0"/>
                        <a:t>ASL(26 alphabets,0-9 digits, space, delete, Nothing), accuracy- 99.8%</a:t>
                      </a:r>
                    </a:p>
                  </a:txBody>
                  <a:tcPr marL="121920" marR="121920" marT="60988" marB="60988"/>
                </a:tc>
                <a:tc>
                  <a:txBody>
                    <a:bodyPr/>
                    <a:lstStyle/>
                    <a:p>
                      <a:pPr marL="0" indent="0">
                        <a:buFont typeface="Arial" panose="020B0604020202020204" pitchFamily="34" charset="0"/>
                        <a:buNone/>
                      </a:pPr>
                      <a:r>
                        <a:rPr lang="en-US" sz="1600" dirty="0"/>
                        <a:t>Failed to cover other dynamic gestures except alphabets(A-Z) and digits(0-9)</a:t>
                      </a:r>
                    </a:p>
                  </a:txBody>
                  <a:tcPr marL="121920" marR="121920" marT="60988" marB="60988"/>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Rectangle 2"/>
          <p:cNvSpPr>
            <a:spLocks noGrp="1" noChangeArrowheads="1"/>
          </p:cNvSpPr>
          <p:nvPr>
            <p:ph type="title"/>
          </p:nvPr>
        </p:nvSpPr>
        <p:spPr/>
        <p:txBody>
          <a:bodyPr/>
          <a:lstStyle/>
          <a:p>
            <a:r>
              <a:rPr lang="en-US" altLang="en-US" dirty="0">
                <a:solidFill>
                  <a:srgbClr val="FFC000"/>
                </a:solidFill>
              </a:rPr>
              <a:t>Literature Review </a:t>
            </a:r>
            <a:r>
              <a:rPr lang="en-US" altLang="en-US" sz="4000" dirty="0">
                <a:solidFill>
                  <a:srgbClr val="FFC000"/>
                </a:solidFill>
              </a:rPr>
              <a:t>(Cont..)</a:t>
            </a:r>
          </a:p>
        </p:txBody>
      </p:sp>
      <p:sp>
        <p:nvSpPr>
          <p:cNvPr id="1048631"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F0CB116A-487D-4632-83DA-31B6ED504AC4}" type="slidenum">
              <a:rPr lang="en-US" altLang="en-US">
                <a:solidFill>
                  <a:srgbClr val="3F3F3F"/>
                </a:solidFill>
              </a:rPr>
              <a:pPr defTabSz="1219170" fontAlgn="base">
                <a:spcBef>
                  <a:spcPct val="0"/>
                </a:spcBef>
                <a:spcAft>
                  <a:spcPct val="0"/>
                </a:spcAft>
              </a:pPr>
              <a:t>11</a:t>
            </a:fld>
            <a:endParaRPr lang="en-US" altLang="en-US">
              <a:solidFill>
                <a:srgbClr val="3F3F3F"/>
              </a:solidFill>
            </a:endParaRPr>
          </a:p>
        </p:txBody>
      </p:sp>
      <p:graphicFrame>
        <p:nvGraphicFramePr>
          <p:cNvPr id="4194308" name="Table 1"/>
          <p:cNvGraphicFramePr>
            <a:graphicFrameLocks noGrp="1"/>
          </p:cNvGraphicFramePr>
          <p:nvPr/>
        </p:nvGraphicFramePr>
        <p:xfrm>
          <a:off x="609600" y="1509185"/>
          <a:ext cx="10972800" cy="4787900"/>
        </p:xfrm>
        <a:graphic>
          <a:graphicData uri="http://schemas.openxmlformats.org/drawingml/2006/table">
            <a:tbl>
              <a:tblPr firstRow="1" bandRow="1">
                <a:tableStyleId>{7DF18680-E054-41AD-8BC1-D1AEF772440D}</a:tableStyleId>
              </a:tblPr>
              <a:tblGrid>
                <a:gridCol w="1016000">
                  <a:extLst>
                    <a:ext uri="{9D8B030D-6E8A-4147-A177-3AD203B41FA5}">
                      <a16:colId xmlns:a16="http://schemas.microsoft.com/office/drawing/2014/main" val="20000"/>
                    </a:ext>
                  </a:extLst>
                </a:gridCol>
                <a:gridCol w="325120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gridCol w="2194560">
                  <a:extLst>
                    <a:ext uri="{9D8B030D-6E8A-4147-A177-3AD203B41FA5}">
                      <a16:colId xmlns:a16="http://schemas.microsoft.com/office/drawing/2014/main" val="20003"/>
                    </a:ext>
                  </a:extLst>
                </a:gridCol>
                <a:gridCol w="2194560">
                  <a:extLst>
                    <a:ext uri="{9D8B030D-6E8A-4147-A177-3AD203B41FA5}">
                      <a16:colId xmlns:a16="http://schemas.microsoft.com/office/drawing/2014/main" val="20004"/>
                    </a:ext>
                  </a:extLst>
                </a:gridCol>
              </a:tblGrid>
              <a:tr h="687145">
                <a:tc>
                  <a:txBody>
                    <a:bodyPr/>
                    <a:lstStyle/>
                    <a:p>
                      <a:pPr marL="0" marR="0" indent="0">
                        <a:lnSpc>
                          <a:spcPct val="115000"/>
                        </a:lnSpc>
                        <a:spcBef>
                          <a:spcPts val="0"/>
                        </a:spcBef>
                        <a:spcAft>
                          <a:spcPts val="0"/>
                        </a:spcAft>
                        <a:buFont typeface="Arial" panose="020B0604020202020204" pitchFamily="34" charset="0"/>
                        <a:buNone/>
                      </a:pP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Author, Paper Title &amp; Journal Name,</a:t>
                      </a:r>
                    </a:p>
                    <a:p>
                      <a:pPr marL="0" marR="0" indent="0">
                        <a:lnSpc>
                          <a:spcPct val="115000"/>
                        </a:lnSpc>
                        <a:spcBef>
                          <a:spcPts val="0"/>
                        </a:spcBef>
                        <a:spcAft>
                          <a:spcPts val="0"/>
                        </a:spcAft>
                        <a:buFont typeface="Arial" panose="020B0604020202020204" pitchFamily="34" charset="0"/>
                        <a:buNone/>
                      </a:pPr>
                      <a:r>
                        <a:rPr lang="en-US" sz="1300" dirty="0">
                          <a:effectLst/>
                        </a:rPr>
                        <a:t>Year</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Methods/Technique/Algorithm</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Dataset, Advantages/Applications</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Limitations</a:t>
                      </a:r>
                      <a:endParaRPr lang="en-US" sz="1300" dirty="0">
                        <a:solidFill>
                          <a:schemeClr val="tx1"/>
                        </a:solidFill>
                        <a:effectLst/>
                        <a:latin typeface="+mj-lt"/>
                        <a:ea typeface="Times New Roman"/>
                        <a:cs typeface="Arial" pitchFamily="34" charset="0"/>
                      </a:endParaRPr>
                    </a:p>
                  </a:txBody>
                  <a:tcPr marT="0" marB="0"/>
                </a:tc>
                <a:extLst>
                  <a:ext uri="{0D108BD9-81ED-4DB2-BD59-A6C34878D82A}">
                    <a16:rowId xmlns:a16="http://schemas.microsoft.com/office/drawing/2014/main" val="10000"/>
                  </a:ext>
                </a:extLst>
              </a:tr>
              <a:tr h="1936472">
                <a:tc>
                  <a:txBody>
                    <a:bodyPr/>
                    <a:lstStyle/>
                    <a:p>
                      <a:pPr marL="0" indent="0">
                        <a:buFont typeface="Arial" panose="020B0604020202020204" pitchFamily="34" charset="0"/>
                        <a:buNone/>
                      </a:pPr>
                      <a:r>
                        <a:rPr lang="en-US" sz="2400" dirty="0"/>
                        <a:t>9.</a:t>
                      </a:r>
                    </a:p>
                  </a:txBody>
                  <a:tcPr marL="121920" marR="121920" marT="60988" marB="60988"/>
                </a:tc>
                <a:tc>
                  <a:txBody>
                    <a:bodyPr/>
                    <a:lstStyle/>
                    <a:p>
                      <a:pPr marL="0" indent="0">
                        <a:buFont typeface="Arial" panose="020B0604020202020204" pitchFamily="34" charset="0"/>
                        <a:buNone/>
                      </a:pPr>
                      <a:r>
                        <a:rPr lang="en-IN" sz="1600" dirty="0"/>
                        <a:t>Fayed F. M. </a:t>
                      </a:r>
                      <a:r>
                        <a:rPr lang="en-IN" sz="1600" dirty="0" err="1"/>
                        <a:t>Ghaleb</a:t>
                      </a:r>
                      <a:r>
                        <a:rPr lang="en-IN" sz="1600" dirty="0"/>
                        <a:t>, Ebrahim A. </a:t>
                      </a:r>
                      <a:r>
                        <a:rPr lang="en-IN" sz="1600" dirty="0" err="1"/>
                        <a:t>Youness</a:t>
                      </a:r>
                      <a:r>
                        <a:rPr lang="en-IN" sz="1600" dirty="0"/>
                        <a:t>, Mahmoud </a:t>
                      </a:r>
                      <a:r>
                        <a:rPr lang="en-IN" sz="1600" dirty="0" err="1"/>
                        <a:t>Elmezain</a:t>
                      </a:r>
                      <a:r>
                        <a:rPr lang="en-IN" sz="1600" dirty="0"/>
                        <a:t>, Fatma Sh. </a:t>
                      </a:r>
                      <a:r>
                        <a:rPr lang="en-IN" sz="1600" dirty="0" err="1"/>
                        <a:t>Dewdar</a:t>
                      </a:r>
                      <a:r>
                        <a:rPr lang="en-IN" sz="1600" dirty="0"/>
                        <a:t>, </a:t>
                      </a:r>
                      <a:r>
                        <a:rPr lang="en-US" sz="1600" dirty="0"/>
                        <a:t>Vision-Based Hand Gesture Spotting and Recognition Using CRF and SVM, Journal of Software Engineering and Applications, 2015</a:t>
                      </a:r>
                      <a:endParaRPr lang="en-IN" sz="1600" dirty="0"/>
                    </a:p>
                  </a:txBody>
                  <a:tcPr marL="121920" marR="121920" marT="60988" marB="60988"/>
                </a:tc>
                <a:tc>
                  <a:txBody>
                    <a:bodyPr/>
                    <a:lstStyle/>
                    <a:p>
                      <a:pPr marL="0" indent="0">
                        <a:buFont typeface="Arial" panose="020B0604020202020204" pitchFamily="34" charset="0"/>
                        <a:buNone/>
                      </a:pPr>
                      <a:r>
                        <a:rPr lang="en-IN" sz="1600" dirty="0"/>
                        <a:t>Human Computer Interaction, Conditional Random Fields, Support Vector Machine</a:t>
                      </a:r>
                      <a:endParaRPr lang="en-US" sz="1600" dirty="0"/>
                    </a:p>
                  </a:txBody>
                  <a:tcPr marL="121920" marR="121920" marT="60988" marB="60988"/>
                </a:tc>
                <a:tc>
                  <a:txBody>
                    <a:bodyPr/>
                    <a:lstStyle/>
                    <a:p>
                      <a:pPr marL="0" indent="0">
                        <a:buFont typeface="Arial" panose="020B0604020202020204" pitchFamily="34" charset="0"/>
                        <a:buNone/>
                      </a:pPr>
                      <a:r>
                        <a:rPr lang="en-US" sz="1600" dirty="0"/>
                        <a:t>Digits Dataset(0-9), accuracy- 92.50%</a:t>
                      </a:r>
                    </a:p>
                  </a:txBody>
                  <a:tcPr marL="121920" marR="121920" marT="60988" marB="60988"/>
                </a:tc>
                <a:tc>
                  <a:txBody>
                    <a:bodyPr/>
                    <a:lstStyle/>
                    <a:p>
                      <a:pPr marL="0" indent="0">
                        <a:buFont typeface="Arial" panose="020B0604020202020204" pitchFamily="34" charset="0"/>
                        <a:buNone/>
                      </a:pPr>
                      <a:r>
                        <a:rPr lang="en-US" sz="1600" dirty="0"/>
                        <a:t>Trained for only recognizing digits</a:t>
                      </a:r>
                    </a:p>
                  </a:txBody>
                  <a:tcPr marL="121920" marR="121920" marT="60988" marB="60988"/>
                </a:tc>
                <a:extLst>
                  <a:ext uri="{0D108BD9-81ED-4DB2-BD59-A6C34878D82A}">
                    <a16:rowId xmlns:a16="http://schemas.microsoft.com/office/drawing/2014/main" val="10001"/>
                  </a:ext>
                </a:extLst>
              </a:tr>
              <a:tr h="2164283">
                <a:tc>
                  <a:txBody>
                    <a:bodyPr/>
                    <a:lstStyle/>
                    <a:p>
                      <a:pPr marL="0" indent="0">
                        <a:buFont typeface="Arial" panose="020B0604020202020204" pitchFamily="34" charset="0"/>
                        <a:buNone/>
                      </a:pPr>
                      <a:r>
                        <a:rPr lang="en-US" sz="2400" dirty="0"/>
                        <a:t>10.</a:t>
                      </a:r>
                    </a:p>
                  </a:txBody>
                  <a:tcPr marL="121920" marR="121920" marT="60988" marB="60988"/>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pPr>
                      <a:r>
                        <a:rPr lang="en-IN" sz="1600" dirty="0" err="1"/>
                        <a:t>Sharvani</a:t>
                      </a:r>
                      <a:r>
                        <a:rPr lang="en-IN" sz="1600" dirty="0"/>
                        <a:t> Srivastava, </a:t>
                      </a:r>
                      <a:r>
                        <a:rPr lang="en-IN" sz="1600" dirty="0" err="1"/>
                        <a:t>Amisha</a:t>
                      </a:r>
                      <a:r>
                        <a:rPr lang="en-IN" sz="1600" dirty="0"/>
                        <a:t> </a:t>
                      </a:r>
                      <a:r>
                        <a:rPr lang="en-IN" sz="1600" dirty="0" err="1"/>
                        <a:t>Gangwar</a:t>
                      </a:r>
                      <a:r>
                        <a:rPr lang="en-IN" sz="1600" dirty="0"/>
                        <a:t>, Richa Mishra, Sudhakar Singh, </a:t>
                      </a:r>
                      <a:r>
                        <a:rPr lang="en-US" sz="1600" dirty="0"/>
                        <a:t>Sign Language Recognition System using TensorFlow Object Detection API, International Conference on Advanced Network Technologies and Intelligent Computing (ANTIC-2021), 2021</a:t>
                      </a:r>
                      <a:endParaRPr kumimoji="0" lang="en-US" sz="1600" b="0" i="0" kern="1200" dirty="0">
                        <a:solidFill>
                          <a:schemeClr val="dk1"/>
                        </a:solidFill>
                        <a:effectLst/>
                        <a:latin typeface="+mn-lt"/>
                        <a:ea typeface="+mn-ea"/>
                        <a:cs typeface="+mn-cs"/>
                      </a:endParaRPr>
                    </a:p>
                  </a:txBody>
                  <a:tcPr marL="121920" marR="121920" marT="60988" marB="60988"/>
                </a:tc>
                <a:tc>
                  <a:txBody>
                    <a:bodyPr/>
                    <a:lstStyle/>
                    <a:p>
                      <a:pPr marL="0" indent="0">
                        <a:buFont typeface="Arial" panose="020B0604020202020204" pitchFamily="34" charset="0"/>
                        <a:buNone/>
                      </a:pPr>
                      <a:r>
                        <a:rPr lang="en-US" sz="1600" dirty="0" err="1"/>
                        <a:t>Tensorflow</a:t>
                      </a:r>
                      <a:r>
                        <a:rPr lang="en-US" sz="1600" dirty="0"/>
                        <a:t> object detection API</a:t>
                      </a:r>
                    </a:p>
                  </a:txBody>
                  <a:tcPr marL="121920" marR="121920" marT="60988" marB="60988"/>
                </a:tc>
                <a:tc>
                  <a:txBody>
                    <a:bodyPr/>
                    <a:lstStyle/>
                    <a:p>
                      <a:pPr marL="0" indent="0">
                        <a:buFont typeface="Arial" panose="020B0604020202020204" pitchFamily="34" charset="0"/>
                        <a:buNone/>
                      </a:pPr>
                      <a:r>
                        <a:rPr lang="en-US" sz="1600" dirty="0"/>
                        <a:t>ISL(26 alphabets, each 25 images), accuracy-85.45%</a:t>
                      </a:r>
                    </a:p>
                  </a:txBody>
                  <a:tcPr marL="121920" marR="121920" marT="60988" marB="60988"/>
                </a:tc>
                <a:tc>
                  <a:txBody>
                    <a:bodyPr/>
                    <a:lstStyle/>
                    <a:p>
                      <a:pPr marL="0" indent="0">
                        <a:buFont typeface="Arial" panose="020B0604020202020204" pitchFamily="34" charset="0"/>
                        <a:buNone/>
                      </a:pPr>
                      <a:r>
                        <a:rPr lang="en-US" sz="1600" dirty="0"/>
                        <a:t>Trained only for 26 alphabets with only 650 images.</a:t>
                      </a:r>
                    </a:p>
                  </a:txBody>
                  <a:tcPr marL="121920" marR="121920" marT="60988" marB="60988"/>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Rectangle 2"/>
          <p:cNvSpPr>
            <a:spLocks noGrp="1" noChangeArrowheads="1"/>
          </p:cNvSpPr>
          <p:nvPr>
            <p:ph type="title"/>
          </p:nvPr>
        </p:nvSpPr>
        <p:spPr/>
        <p:txBody>
          <a:bodyPr/>
          <a:lstStyle/>
          <a:p>
            <a:r>
              <a:rPr lang="en-US" altLang="en-US" dirty="0">
                <a:solidFill>
                  <a:srgbClr val="FFC000"/>
                </a:solidFill>
              </a:rPr>
              <a:t>Summary of Literature</a:t>
            </a:r>
          </a:p>
        </p:txBody>
      </p:sp>
      <p:sp>
        <p:nvSpPr>
          <p:cNvPr id="1048633" name="Rectangle 3"/>
          <p:cNvSpPr>
            <a:spLocks noGrp="1"/>
          </p:cNvSpPr>
          <p:nvPr>
            <p:ph idx="1"/>
          </p:nvPr>
        </p:nvSpPr>
        <p:spPr>
          <a:xfrm>
            <a:off x="609600" y="1473200"/>
            <a:ext cx="10972800" cy="5283200"/>
          </a:xfrm>
        </p:spPr>
        <p:txBody>
          <a:bodyPr/>
          <a:lstStyle/>
          <a:p>
            <a:pPr marL="575719">
              <a:spcBef>
                <a:spcPts val="800"/>
              </a:spcBef>
              <a:spcAft>
                <a:spcPts val="800"/>
              </a:spcAft>
            </a:pPr>
            <a:r>
              <a:rPr lang="en-US" altLang="en-US" sz="2667"/>
              <a:t>There exists numerous sign language recognition system for American sign language(ASL).</a:t>
            </a:r>
          </a:p>
          <a:p>
            <a:pPr marL="575719">
              <a:spcBef>
                <a:spcPts val="800"/>
              </a:spcBef>
              <a:spcAft>
                <a:spcPts val="800"/>
              </a:spcAft>
            </a:pPr>
            <a:r>
              <a:rPr lang="en-US" altLang="en-US" sz="2667"/>
              <a:t>Those existing systems identifies only single alphabetical character or digit(only few identifies all 26 alphabets).</a:t>
            </a:r>
          </a:p>
          <a:p>
            <a:pPr marL="575719">
              <a:spcBef>
                <a:spcPts val="800"/>
              </a:spcBef>
              <a:spcAft>
                <a:spcPts val="800"/>
              </a:spcAft>
            </a:pPr>
            <a:r>
              <a:rPr lang="en-US" altLang="en-US" sz="2667"/>
              <a:t>The existing systems doesn’t have the feature of speech generation for Indian sign language(ISL) system.</a:t>
            </a:r>
          </a:p>
          <a:p>
            <a:pPr marL="575719">
              <a:spcBef>
                <a:spcPts val="800"/>
              </a:spcBef>
              <a:spcAft>
                <a:spcPts val="800"/>
              </a:spcAft>
            </a:pPr>
            <a:r>
              <a:rPr lang="en-US" altLang="en-US" sz="2667"/>
              <a:t>There exists only one-way communication system(i.e, sign language to text) for ISL.</a:t>
            </a:r>
          </a:p>
          <a:p>
            <a:pPr marL="575719">
              <a:spcBef>
                <a:spcPts val="800"/>
              </a:spcBef>
              <a:spcAft>
                <a:spcPts val="800"/>
              </a:spcAft>
            </a:pPr>
            <a:r>
              <a:rPr lang="en-US" altLang="en-US" sz="2667"/>
              <a:t>There exists both vision based and sensor based model for hand gesture based sign language recognition system.</a:t>
            </a:r>
          </a:p>
        </p:txBody>
      </p:sp>
      <p:sp>
        <p:nvSpPr>
          <p:cNvPr id="1048634"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971350B2-17F1-4E69-8C0B-663CF1CF1C61}" type="slidenum">
              <a:rPr lang="en-US" altLang="en-US">
                <a:solidFill>
                  <a:srgbClr val="3F3F3F"/>
                </a:solidFill>
              </a:rPr>
              <a:pPr defTabSz="1219170" fontAlgn="base">
                <a:spcBef>
                  <a:spcPct val="0"/>
                </a:spcBef>
                <a:spcAft>
                  <a:spcPct val="0"/>
                </a:spcAft>
              </a:pPr>
              <a:t>12</a:t>
            </a:fld>
            <a:endParaRPr lang="en-US" altLang="en-US">
              <a:solidFill>
                <a:srgbClr val="3F3F3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Rectangle 2"/>
          <p:cNvSpPr>
            <a:spLocks noGrp="1" noChangeArrowheads="1"/>
          </p:cNvSpPr>
          <p:nvPr>
            <p:ph type="title"/>
          </p:nvPr>
        </p:nvSpPr>
        <p:spPr/>
        <p:txBody>
          <a:bodyPr/>
          <a:lstStyle/>
          <a:p>
            <a:r>
              <a:rPr lang="en-US" altLang="en-US" dirty="0">
                <a:solidFill>
                  <a:srgbClr val="FFC000"/>
                </a:solidFill>
              </a:rPr>
              <a:t> Proposed work </a:t>
            </a:r>
            <a:endParaRPr lang="en-US" altLang="en-US" sz="4267" dirty="0">
              <a:solidFill>
                <a:srgbClr val="FFC000"/>
              </a:solidFill>
            </a:endParaRPr>
          </a:p>
        </p:txBody>
      </p:sp>
      <p:sp>
        <p:nvSpPr>
          <p:cNvPr id="1048636" name="Rectangle 3"/>
          <p:cNvSpPr>
            <a:spLocks noGrp="1"/>
          </p:cNvSpPr>
          <p:nvPr>
            <p:ph idx="1"/>
          </p:nvPr>
        </p:nvSpPr>
        <p:spPr>
          <a:xfrm>
            <a:off x="609600" y="2108200"/>
            <a:ext cx="10972800" cy="4292600"/>
          </a:xfrm>
        </p:spPr>
        <p:txBody>
          <a:bodyPr/>
          <a:lstStyle/>
          <a:p>
            <a:pPr>
              <a:spcBef>
                <a:spcPct val="30000"/>
              </a:spcBef>
              <a:spcAft>
                <a:spcPct val="30000"/>
              </a:spcAft>
            </a:pPr>
            <a:r>
              <a:rPr lang="en-US" altLang="en-US" sz="3200"/>
              <a:t>The proposed sign language recognition system is for Indian sign language which uses double handed gesture.</a:t>
            </a:r>
          </a:p>
          <a:p>
            <a:pPr>
              <a:spcBef>
                <a:spcPct val="30000"/>
              </a:spcBef>
              <a:spcAft>
                <a:spcPct val="30000"/>
              </a:spcAft>
            </a:pPr>
            <a:r>
              <a:rPr lang="en-US" altLang="en-US" sz="3200"/>
              <a:t>This proposed system can generate characters, words and sentences.</a:t>
            </a:r>
          </a:p>
          <a:p>
            <a:pPr>
              <a:spcBef>
                <a:spcPct val="30000"/>
              </a:spcBef>
              <a:spcAft>
                <a:spcPct val="30000"/>
              </a:spcAft>
            </a:pPr>
            <a:r>
              <a:rPr lang="en-US" altLang="en-US" sz="3200"/>
              <a:t>This ISLR(Indian Sign Language Recognition) system includes speech generation.</a:t>
            </a:r>
          </a:p>
          <a:p>
            <a:pPr>
              <a:spcBef>
                <a:spcPct val="30000"/>
              </a:spcBef>
              <a:spcAft>
                <a:spcPct val="30000"/>
              </a:spcAft>
            </a:pPr>
            <a:endParaRPr lang="en-US" altLang="en-US" sz="3200"/>
          </a:p>
        </p:txBody>
      </p:sp>
      <p:sp>
        <p:nvSpPr>
          <p:cNvPr id="1048637"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6DA7B08A-C2D3-40EE-B320-3A0E9705391F}" type="slidenum">
              <a:rPr lang="en-US" altLang="en-US">
                <a:solidFill>
                  <a:srgbClr val="3F3F3F"/>
                </a:solidFill>
              </a:rPr>
              <a:pPr defTabSz="1219170" fontAlgn="base">
                <a:spcBef>
                  <a:spcPct val="0"/>
                </a:spcBef>
                <a:spcAft>
                  <a:spcPct val="0"/>
                </a:spcAft>
              </a:pPr>
              <a:t>13</a:t>
            </a:fld>
            <a:endParaRPr lang="en-US" altLang="en-US">
              <a:solidFill>
                <a:srgbClr val="3F3F3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Rectangle 2"/>
          <p:cNvSpPr>
            <a:spLocks noGrp="1" noChangeArrowheads="1"/>
          </p:cNvSpPr>
          <p:nvPr>
            <p:ph type="title"/>
          </p:nvPr>
        </p:nvSpPr>
        <p:spPr/>
        <p:txBody>
          <a:bodyPr/>
          <a:lstStyle/>
          <a:p>
            <a:r>
              <a:rPr lang="en-US" altLang="en-US" dirty="0">
                <a:solidFill>
                  <a:srgbClr val="FFC000"/>
                </a:solidFill>
              </a:rPr>
              <a:t> Proposed work  </a:t>
            </a:r>
            <a:r>
              <a:rPr lang="en-US" altLang="en-US" sz="4267" dirty="0">
                <a:solidFill>
                  <a:srgbClr val="FFC000"/>
                </a:solidFill>
              </a:rPr>
              <a:t>(Cont..)</a:t>
            </a:r>
          </a:p>
        </p:txBody>
      </p:sp>
      <p:sp>
        <p:nvSpPr>
          <p:cNvPr id="1048639" name="Rectangle 3"/>
          <p:cNvSpPr>
            <a:spLocks noGrp="1"/>
          </p:cNvSpPr>
          <p:nvPr>
            <p:ph idx="1"/>
          </p:nvPr>
        </p:nvSpPr>
        <p:spPr>
          <a:xfrm>
            <a:off x="609600" y="2413000"/>
            <a:ext cx="10972800" cy="3987800"/>
          </a:xfrm>
        </p:spPr>
        <p:txBody>
          <a:bodyPr/>
          <a:lstStyle/>
          <a:p>
            <a:pPr>
              <a:spcBef>
                <a:spcPct val="30000"/>
              </a:spcBef>
              <a:spcAft>
                <a:spcPct val="30000"/>
              </a:spcAft>
            </a:pPr>
            <a:r>
              <a:rPr lang="en-US" altLang="en-US" sz="3200" dirty="0"/>
              <a:t>This proposed system allows two way communication system(sign to text and text to sign) along with speech output.</a:t>
            </a:r>
          </a:p>
          <a:p>
            <a:pPr>
              <a:spcBef>
                <a:spcPct val="30000"/>
              </a:spcBef>
              <a:spcAft>
                <a:spcPct val="30000"/>
              </a:spcAft>
            </a:pPr>
            <a:r>
              <a:rPr lang="en-US" altLang="en-US" sz="3200" dirty="0"/>
              <a:t>The proposed system uses all alphabetical characters and digits for sign language recognition.</a:t>
            </a:r>
          </a:p>
        </p:txBody>
      </p:sp>
      <p:sp>
        <p:nvSpPr>
          <p:cNvPr id="1048640"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EB0DEDD0-C5EC-4CD2-BAC4-E862AA4EC446}" type="slidenum">
              <a:rPr lang="en-US" altLang="en-US">
                <a:solidFill>
                  <a:srgbClr val="3F3F3F"/>
                </a:solidFill>
              </a:rPr>
              <a:pPr defTabSz="1219170" fontAlgn="base">
                <a:spcBef>
                  <a:spcPct val="0"/>
                </a:spcBef>
                <a:spcAft>
                  <a:spcPct val="0"/>
                </a:spcAft>
              </a:pPr>
              <a:t>14</a:t>
            </a:fld>
            <a:endParaRPr lang="en-US" altLang="en-US">
              <a:solidFill>
                <a:srgbClr val="3F3F3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Rectangle 2"/>
          <p:cNvSpPr>
            <a:spLocks noGrp="1" noChangeArrowheads="1"/>
          </p:cNvSpPr>
          <p:nvPr>
            <p:ph type="title"/>
          </p:nvPr>
        </p:nvSpPr>
        <p:spPr/>
        <p:txBody>
          <a:bodyPr/>
          <a:lstStyle/>
          <a:p>
            <a:r>
              <a:rPr lang="en-US" altLang="en-US" dirty="0">
                <a:solidFill>
                  <a:srgbClr val="FFC000"/>
                </a:solidFill>
              </a:rPr>
              <a:t>Novelty in  Proposed Work</a:t>
            </a:r>
          </a:p>
        </p:txBody>
      </p:sp>
      <p:sp>
        <p:nvSpPr>
          <p:cNvPr id="1048642" name="Rectangle 3"/>
          <p:cNvSpPr>
            <a:spLocks noGrp="1"/>
          </p:cNvSpPr>
          <p:nvPr>
            <p:ph idx="1"/>
          </p:nvPr>
        </p:nvSpPr>
        <p:spPr/>
        <p:txBody>
          <a:bodyPr/>
          <a:lstStyle/>
          <a:p>
            <a:pPr>
              <a:spcBef>
                <a:spcPct val="30000"/>
              </a:spcBef>
              <a:spcAft>
                <a:spcPct val="30000"/>
              </a:spcAft>
            </a:pPr>
            <a:r>
              <a:rPr lang="en-US" altLang="en-US" sz="3200"/>
              <a:t>This proposed system includes two way communication for Indian sign language system.</a:t>
            </a:r>
          </a:p>
          <a:p>
            <a:pPr>
              <a:spcBef>
                <a:spcPct val="30000"/>
              </a:spcBef>
              <a:spcAft>
                <a:spcPct val="30000"/>
              </a:spcAft>
            </a:pPr>
            <a:r>
              <a:rPr lang="en-US" altLang="en-US" sz="3200"/>
              <a:t>It also includes generation of words and sentences.</a:t>
            </a:r>
          </a:p>
          <a:p>
            <a:pPr>
              <a:spcBef>
                <a:spcPct val="30000"/>
              </a:spcBef>
              <a:spcAft>
                <a:spcPct val="30000"/>
              </a:spcAft>
            </a:pPr>
            <a:r>
              <a:rPr lang="en-US" altLang="en-US" sz="3200"/>
              <a:t>It also includes speech output for generated texts.</a:t>
            </a:r>
          </a:p>
        </p:txBody>
      </p:sp>
      <p:sp>
        <p:nvSpPr>
          <p:cNvPr id="1048643"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D1B52F18-C757-47C7-91E5-70520E1EC7B3}" type="slidenum">
              <a:rPr lang="en-US" altLang="en-US">
                <a:solidFill>
                  <a:srgbClr val="3F3F3F"/>
                </a:solidFill>
              </a:rPr>
              <a:pPr defTabSz="1219170" fontAlgn="base">
                <a:spcBef>
                  <a:spcPct val="0"/>
                </a:spcBef>
                <a:spcAft>
                  <a:spcPct val="0"/>
                </a:spcAft>
              </a:pPr>
              <a:t>15</a:t>
            </a:fld>
            <a:endParaRPr lang="en-US" altLang="en-US">
              <a:solidFill>
                <a:srgbClr val="3F3F3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Rectangle 2"/>
          <p:cNvSpPr>
            <a:spLocks noGrp="1" noChangeArrowheads="1"/>
          </p:cNvSpPr>
          <p:nvPr>
            <p:ph type="title"/>
          </p:nvPr>
        </p:nvSpPr>
        <p:spPr/>
        <p:txBody>
          <a:bodyPr>
            <a:normAutofit fontScale="90000"/>
          </a:bodyPr>
          <a:lstStyle/>
          <a:p>
            <a:r>
              <a:rPr lang="en-US" altLang="en-US" b="0" dirty="0"/>
              <a:t>Work Flow Diagram/Block Diagram</a:t>
            </a:r>
            <a:endParaRPr lang="en-US" altLang="en-US" dirty="0">
              <a:solidFill>
                <a:srgbClr val="FFC000"/>
              </a:solidFill>
            </a:endParaRPr>
          </a:p>
        </p:txBody>
      </p:sp>
      <p:sp>
        <p:nvSpPr>
          <p:cNvPr id="1048645" name="Rectangle 3"/>
          <p:cNvSpPr>
            <a:spLocks noGrp="1"/>
          </p:cNvSpPr>
          <p:nvPr>
            <p:ph idx="1"/>
          </p:nvPr>
        </p:nvSpPr>
        <p:spPr/>
        <p:txBody>
          <a:bodyPr/>
          <a:lstStyle/>
          <a:p>
            <a:pPr>
              <a:spcBef>
                <a:spcPct val="30000"/>
              </a:spcBef>
              <a:spcAft>
                <a:spcPct val="30000"/>
              </a:spcAft>
            </a:pPr>
            <a:endParaRPr lang="en-US" altLang="en-US" sz="3200">
              <a:solidFill>
                <a:srgbClr val="0000FF"/>
              </a:solidFill>
            </a:endParaRPr>
          </a:p>
        </p:txBody>
      </p:sp>
      <p:sp>
        <p:nvSpPr>
          <p:cNvPr id="1048646" name="Slide Number Placeholder 3"/>
          <p:cNvSpPr>
            <a:spLocks noGrp="1" noChangeArrowheads="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0FD257B8-93A3-4873-9041-4AB48636E8BF}" type="slidenum">
              <a:rPr lang="en-US" altLang="en-US">
                <a:solidFill>
                  <a:srgbClr val="3F3F3F"/>
                </a:solidFill>
              </a:rPr>
              <a:pPr defTabSz="1219170" fontAlgn="base">
                <a:spcBef>
                  <a:spcPct val="0"/>
                </a:spcBef>
                <a:spcAft>
                  <a:spcPct val="0"/>
                </a:spcAft>
              </a:pPr>
              <a:t>16</a:t>
            </a:fld>
            <a:endParaRPr lang="en-US" altLang="en-US">
              <a:solidFill>
                <a:srgbClr val="3F3F3F"/>
              </a:solidFill>
            </a:endParaRPr>
          </a:p>
        </p:txBody>
      </p:sp>
      <p:pic>
        <p:nvPicPr>
          <p:cNvPr id="2097152" name="image4.jpg" descr="Fig. System Architecture Diagram for Real-Time Indian Sign Language Recognition System "/>
          <p:cNvPicPr>
            <a:picLocks/>
          </p:cNvPicPr>
          <p:nvPr/>
        </p:nvPicPr>
        <p:blipFill>
          <a:blip r:embed="rId2"/>
          <a:srcRect/>
          <a:stretch>
            <a:fillRect/>
          </a:stretch>
        </p:blipFill>
        <p:spPr>
          <a:xfrm>
            <a:off x="609600" y="1732781"/>
            <a:ext cx="10972800" cy="466801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Rectangle 2"/>
          <p:cNvSpPr>
            <a:spLocks noGrp="1" noChangeArrowheads="1"/>
          </p:cNvSpPr>
          <p:nvPr>
            <p:ph type="title"/>
          </p:nvPr>
        </p:nvSpPr>
        <p:spPr/>
        <p:txBody>
          <a:bodyPr/>
          <a:lstStyle/>
          <a:p>
            <a:r>
              <a:rPr lang="en-US" altLang="en-US" dirty="0">
                <a:solidFill>
                  <a:srgbClr val="FFC000"/>
                </a:solidFill>
              </a:rPr>
              <a:t> </a:t>
            </a:r>
            <a:r>
              <a:rPr lang="en-US" b="0" dirty="0"/>
              <a:t>Algorithms / Techniques </a:t>
            </a:r>
            <a:endParaRPr lang="en-US" altLang="en-US" sz="4267" dirty="0">
              <a:solidFill>
                <a:srgbClr val="FFC000"/>
              </a:solidFill>
            </a:endParaRPr>
          </a:p>
        </p:txBody>
      </p:sp>
      <p:sp>
        <p:nvSpPr>
          <p:cNvPr id="1048648" name="Rectangle 3"/>
          <p:cNvSpPr>
            <a:spLocks noGrp="1"/>
          </p:cNvSpPr>
          <p:nvPr>
            <p:ph idx="1"/>
          </p:nvPr>
        </p:nvSpPr>
        <p:spPr/>
        <p:txBody>
          <a:bodyPr/>
          <a:lstStyle/>
          <a:p>
            <a:r>
              <a:rPr lang="en-GB" sz="2667" dirty="0"/>
              <a:t>A CNN based model is developed for training the image dataset to classify the images of hand gestures with high accuracy. </a:t>
            </a:r>
          </a:p>
          <a:p>
            <a:r>
              <a:rPr lang="en-GB" sz="2667" dirty="0"/>
              <a:t>CNNs are a type of deep neural network that can automatically learn and extract features from images.</a:t>
            </a:r>
          </a:p>
          <a:p>
            <a:r>
              <a:rPr lang="en-US" altLang="en-US" sz="2667" dirty="0"/>
              <a:t>First, extract the features of a picture using OpenCV, then apply the Gaussian blur filter and threshold to the frame.</a:t>
            </a:r>
          </a:p>
          <a:p>
            <a:r>
              <a:rPr lang="en-US" altLang="en-US" sz="2667" dirty="0"/>
              <a:t>In order to predict words, this processed image is given to the proposed CNN based model. If a letter is found during the timeframe, the letter is printed and taken into consideration for forming the word.</a:t>
            </a:r>
          </a:p>
          <a:p>
            <a:r>
              <a:rPr lang="en-US" altLang="en-US" sz="2667" dirty="0"/>
              <a:t>To create a sentence, the blank image is used to insert spaces.</a:t>
            </a:r>
          </a:p>
          <a:p>
            <a:pPr>
              <a:spcBef>
                <a:spcPct val="30000"/>
              </a:spcBef>
              <a:spcAft>
                <a:spcPct val="30000"/>
              </a:spcAft>
            </a:pPr>
            <a:endParaRPr lang="en-US" altLang="en-US" sz="2667" dirty="0">
              <a:solidFill>
                <a:srgbClr val="0000FF"/>
              </a:solidFill>
            </a:endParaRPr>
          </a:p>
        </p:txBody>
      </p:sp>
      <p:sp>
        <p:nvSpPr>
          <p:cNvPr id="1048649" name="Slide Number Placeholder 3"/>
          <p:cNvSpPr>
            <a:spLocks noGrp="1" noChangeArrowheads="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54A86065-0E71-44C5-948B-5B83847B86A9}" type="slidenum">
              <a:rPr lang="en-US" altLang="en-US">
                <a:solidFill>
                  <a:srgbClr val="3F3F3F"/>
                </a:solidFill>
              </a:rPr>
              <a:pPr defTabSz="1219170" fontAlgn="base">
                <a:spcBef>
                  <a:spcPct val="0"/>
                </a:spcBef>
                <a:spcAft>
                  <a:spcPct val="0"/>
                </a:spcAft>
              </a:pPr>
              <a:t>17</a:t>
            </a:fld>
            <a:endParaRPr lang="en-US" altLang="en-US">
              <a:solidFill>
                <a:srgbClr val="3F3F3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dirty="0"/>
              <a:t>Modules</a:t>
            </a:r>
          </a:p>
        </p:txBody>
      </p:sp>
      <p:sp>
        <p:nvSpPr>
          <p:cNvPr id="1048651" name="Content Placeholder 2"/>
          <p:cNvSpPr>
            <a:spLocks noGrp="1"/>
          </p:cNvSpPr>
          <p:nvPr>
            <p:ph idx="1"/>
          </p:nvPr>
        </p:nvSpPr>
        <p:spPr/>
        <p:txBody>
          <a:bodyPr/>
          <a:lstStyle/>
          <a:p>
            <a:pPr defTabSz="1219170">
              <a:buClr>
                <a:srgbClr val="FF388C"/>
              </a:buClr>
            </a:pPr>
            <a:r>
              <a:rPr lang="en-US" altLang="en-US" dirty="0"/>
              <a:t> </a:t>
            </a:r>
            <a:r>
              <a:rPr lang="en-US" altLang="en-US" dirty="0">
                <a:solidFill>
                  <a:prstClr val="black"/>
                </a:solidFill>
                <a:latin typeface="Corbel"/>
              </a:rPr>
              <a:t>Data Collection</a:t>
            </a:r>
          </a:p>
          <a:p>
            <a:pPr defTabSz="1219170">
              <a:buClr>
                <a:srgbClr val="FF388C"/>
              </a:buClr>
            </a:pPr>
            <a:r>
              <a:rPr lang="en-US" altLang="en-US" dirty="0">
                <a:solidFill>
                  <a:prstClr val="black"/>
                </a:solidFill>
                <a:latin typeface="Corbel"/>
              </a:rPr>
              <a:t>Image Preprocessing</a:t>
            </a:r>
          </a:p>
          <a:p>
            <a:pPr defTabSz="1219170">
              <a:buClr>
                <a:srgbClr val="FF388C"/>
              </a:buClr>
            </a:pPr>
            <a:r>
              <a:rPr lang="en-US" altLang="en-US" dirty="0">
                <a:solidFill>
                  <a:prstClr val="black"/>
                </a:solidFill>
                <a:latin typeface="Corbel"/>
              </a:rPr>
              <a:t>Training</a:t>
            </a:r>
          </a:p>
          <a:p>
            <a:pPr defTabSz="1219170">
              <a:buClr>
                <a:srgbClr val="FF388C"/>
              </a:buClr>
            </a:pPr>
            <a:r>
              <a:rPr lang="en-US" altLang="en-US" dirty="0">
                <a:solidFill>
                  <a:prstClr val="black"/>
                </a:solidFill>
                <a:latin typeface="Corbel"/>
              </a:rPr>
              <a:t>Gesture recognition</a:t>
            </a:r>
          </a:p>
          <a:p>
            <a:pPr defTabSz="1219170">
              <a:buClr>
                <a:srgbClr val="FF388C"/>
              </a:buClr>
            </a:pPr>
            <a:r>
              <a:rPr lang="en-US" altLang="en-US" dirty="0">
                <a:solidFill>
                  <a:prstClr val="black"/>
                </a:solidFill>
                <a:latin typeface="Corbel"/>
              </a:rPr>
              <a:t>Sentence formation</a:t>
            </a:r>
          </a:p>
          <a:p>
            <a:pPr defTabSz="1219170">
              <a:buClr>
                <a:srgbClr val="FF388C"/>
              </a:buClr>
            </a:pPr>
            <a:r>
              <a:rPr lang="en-US" altLang="en-US" dirty="0">
                <a:solidFill>
                  <a:prstClr val="black"/>
                </a:solidFill>
                <a:latin typeface="Corbel"/>
              </a:rPr>
              <a:t>Voice generation</a:t>
            </a:r>
          </a:p>
          <a:p>
            <a:pPr defTabSz="1219170">
              <a:buClr>
                <a:srgbClr val="FF388C"/>
              </a:buClr>
            </a:pPr>
            <a:r>
              <a:rPr lang="en-US" altLang="en-US" dirty="0">
                <a:solidFill>
                  <a:prstClr val="black"/>
                </a:solidFill>
                <a:latin typeface="Corbel"/>
              </a:rPr>
              <a:t>Text to Sign Conversion</a:t>
            </a:r>
          </a:p>
        </p:txBody>
      </p:sp>
      <p:sp>
        <p:nvSpPr>
          <p:cNvPr id="1048652" name="Slide Number Placeholder 4"/>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03F1E72D-A932-4E32-B1E7-572282FA4093}" type="slidenum">
              <a:rPr lang="en-US" altLang="en-US">
                <a:solidFill>
                  <a:srgbClr val="3F3F3F"/>
                </a:solidFill>
              </a:rPr>
              <a:pPr defTabSz="1219170" fontAlgn="base">
                <a:spcBef>
                  <a:spcPct val="0"/>
                </a:spcBef>
                <a:spcAft>
                  <a:spcPct val="0"/>
                </a:spcAft>
              </a:pPr>
              <a:t>18</a:t>
            </a:fld>
            <a:endParaRPr lang="en-US" altLang="en-US">
              <a:solidFill>
                <a:srgbClr val="3F3F3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sz="4800" dirty="0"/>
              <a:t>Data Collection</a:t>
            </a:r>
          </a:p>
        </p:txBody>
      </p:sp>
      <p:sp>
        <p:nvSpPr>
          <p:cNvPr id="1048654" name="Content Placeholder 2"/>
          <p:cNvSpPr>
            <a:spLocks noGrp="1"/>
          </p:cNvSpPr>
          <p:nvPr>
            <p:ph idx="1"/>
          </p:nvPr>
        </p:nvSpPr>
        <p:spPr/>
        <p:txBody>
          <a:bodyPr/>
          <a:lstStyle/>
          <a:p>
            <a:r>
              <a:rPr lang="en-US" altLang="en-US" dirty="0"/>
              <a:t>The Proposed system uses the custom data set that consists of images of hand gestures for Indian Sign Language.</a:t>
            </a:r>
          </a:p>
          <a:p>
            <a:r>
              <a:rPr lang="en-US" altLang="en-US" dirty="0"/>
              <a:t>The Images are captured using web cam and labeled corresponding to the hand gestures.</a:t>
            </a:r>
          </a:p>
          <a:p>
            <a:r>
              <a:rPr lang="en-US" altLang="en-US" dirty="0"/>
              <a:t>The Custom Dataset consists of 36 classes that includes alphabets(A-Z), Numbers(1-9).</a:t>
            </a:r>
          </a:p>
        </p:txBody>
      </p:sp>
      <p:sp>
        <p:nvSpPr>
          <p:cNvPr id="1048655" name="Slide Number Placeholder 4"/>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BCF146A1-C9B1-47F2-BCE4-8AC8A0F7B766}" type="slidenum">
              <a:rPr lang="en-US" altLang="en-US">
                <a:solidFill>
                  <a:srgbClr val="3F3F3F"/>
                </a:solidFill>
              </a:rPr>
              <a:pPr defTabSz="1219170" fontAlgn="base">
                <a:spcBef>
                  <a:spcPct val="0"/>
                </a:spcBef>
                <a:spcAft>
                  <a:spcPct val="0"/>
                </a:spcAft>
              </a:pPr>
              <a:t>19</a:t>
            </a:fld>
            <a:endParaRPr lang="en-US" altLang="en-US">
              <a:solidFill>
                <a:srgbClr val="3F3F3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2" name="Rectangle 1"/>
          <p:cNvSpPr>
            <a:spLocks noGrp="1"/>
          </p:cNvSpPr>
          <p:nvPr>
            <p:ph type="title"/>
          </p:nvPr>
        </p:nvSpPr>
        <p:spPr>
          <a:xfrm>
            <a:off x="0" y="152403"/>
            <a:ext cx="11988800" cy="1251063"/>
          </a:xfrm>
        </p:spPr>
        <p:txBody>
          <a:bodyPr>
            <a:noAutofit/>
          </a:bodyPr>
          <a:lstStyle/>
          <a:p>
            <a:pPr algn="ctr"/>
            <a:r>
              <a:rPr lang="en-US" sz="4200" b="1" dirty="0">
                <a:solidFill>
                  <a:srgbClr val="FFC000"/>
                </a:solidFill>
              </a:rPr>
              <a:t>Recognition of Indian Sign Language </a:t>
            </a:r>
            <a:r>
              <a:rPr lang="en-US" altLang="en-US" sz="4200" b="1" dirty="0">
                <a:solidFill>
                  <a:srgbClr val="FFC000"/>
                </a:solidFill>
              </a:rPr>
              <a:t>by using</a:t>
            </a:r>
            <a:r>
              <a:rPr lang="en-US" sz="4200" b="1" dirty="0">
                <a:solidFill>
                  <a:srgbClr val="FFC000"/>
                </a:solidFill>
              </a:rPr>
              <a:t> hand gestures and speech generation</a:t>
            </a:r>
            <a:endParaRPr lang="zh-CN" altLang="en-US">
              <a:solidFill>
                <a:srgbClr val="FFC000"/>
              </a:solidFill>
            </a:endParaRPr>
          </a:p>
        </p:txBody>
      </p:sp>
      <p:sp>
        <p:nvSpPr>
          <p:cNvPr id="1048593" name="Slide Number Placeholder 6"/>
          <p:cNvSpPr>
            <a:spLocks noGrp="1" noChangeArrowheads="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lnSpc>
                <a:spcPct val="90000"/>
              </a:lnSpc>
              <a:spcBef>
                <a:spcPct val="0"/>
              </a:spcBef>
              <a:spcAft>
                <a:spcPct val="0"/>
              </a:spcAft>
            </a:pPr>
            <a:fld id="{91607956-8B8D-437F-9FD8-8E100DE8960F}" type="slidenum">
              <a:rPr lang="en-US" altLang="en-US" sz="1467">
                <a:solidFill>
                  <a:srgbClr val="3F3F3F"/>
                </a:solidFill>
              </a:rPr>
              <a:pPr defTabSz="1219170" fontAlgn="base">
                <a:lnSpc>
                  <a:spcPct val="90000"/>
                </a:lnSpc>
                <a:spcBef>
                  <a:spcPct val="0"/>
                </a:spcBef>
                <a:spcAft>
                  <a:spcPct val="0"/>
                </a:spcAft>
              </a:pPr>
              <a:t>2</a:t>
            </a:fld>
            <a:endParaRPr lang="en-US" altLang="en-US" sz="1467">
              <a:solidFill>
                <a:srgbClr val="3F3F3F"/>
              </a:solidFill>
            </a:endParaRPr>
          </a:p>
        </p:txBody>
      </p:sp>
      <p:sp>
        <p:nvSpPr>
          <p:cNvPr id="1048594" name="TextBox 4"/>
          <p:cNvSpPr txBox="1">
            <a:spLocks noChangeArrowheads="1"/>
          </p:cNvSpPr>
          <p:nvPr/>
        </p:nvSpPr>
        <p:spPr bwMode="auto">
          <a:xfrm>
            <a:off x="3149601" y="1803400"/>
            <a:ext cx="4424680" cy="2377441"/>
          </a:xfrm>
          <a:prstGeom prst="rect">
            <a:avLst/>
          </a:prstGeom>
          <a:noFill/>
          <a:ln>
            <a:noFill/>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eaLnBrk="0" fontAlgn="base" hangingPunct="0">
              <a:spcBef>
                <a:spcPct val="0"/>
              </a:spcBef>
              <a:spcAft>
                <a:spcPct val="0"/>
              </a:spcAft>
            </a:pPr>
            <a:r>
              <a:rPr lang="en-IN" altLang="en-US" sz="2400" dirty="0">
                <a:solidFill>
                  <a:prstClr val="black"/>
                </a:solidFill>
              </a:rPr>
              <a:t>1. Gaja Lakshmi J(1919102041)</a:t>
            </a:r>
          </a:p>
          <a:p>
            <a:pPr defTabSz="1219170" eaLnBrk="0" fontAlgn="base" hangingPunct="0">
              <a:spcBef>
                <a:spcPct val="0"/>
              </a:spcBef>
              <a:spcAft>
                <a:spcPct val="0"/>
              </a:spcAft>
            </a:pPr>
            <a:r>
              <a:rPr lang="en-IN" altLang="en-US" sz="2400" dirty="0">
                <a:solidFill>
                  <a:prstClr val="black"/>
                </a:solidFill>
              </a:rPr>
              <a:t>2. Bhuvana K(1919102026)</a:t>
            </a:r>
          </a:p>
          <a:p>
            <a:pPr defTabSz="1219170" eaLnBrk="0" fontAlgn="base" hangingPunct="0">
              <a:spcBef>
                <a:spcPct val="0"/>
              </a:spcBef>
              <a:spcAft>
                <a:spcPct val="0"/>
              </a:spcAft>
            </a:pPr>
            <a:r>
              <a:rPr lang="en-IN" altLang="en-US" sz="2400" dirty="0">
                <a:solidFill>
                  <a:prstClr val="black"/>
                </a:solidFill>
              </a:rPr>
              <a:t>3. Dinesh Raj V M(1919102039)</a:t>
            </a:r>
          </a:p>
          <a:p>
            <a:pPr defTabSz="1219170" eaLnBrk="0" fontAlgn="base" hangingPunct="0">
              <a:spcBef>
                <a:spcPct val="0"/>
              </a:spcBef>
              <a:spcAft>
                <a:spcPct val="0"/>
              </a:spcAft>
            </a:pPr>
            <a:r>
              <a:rPr lang="en-IN" altLang="en-US" sz="2667" dirty="0">
                <a:solidFill>
                  <a:prstClr val="black"/>
                </a:solidFill>
              </a:rPr>
              <a:t>				</a:t>
            </a:r>
          </a:p>
          <a:p>
            <a:pPr defTabSz="1219170" eaLnBrk="0" fontAlgn="base" hangingPunct="0">
              <a:spcBef>
                <a:spcPct val="0"/>
              </a:spcBef>
              <a:spcAft>
                <a:spcPct val="0"/>
              </a:spcAft>
            </a:pPr>
            <a:endParaRPr lang="en-IN" altLang="en-US" sz="2667" dirty="0">
              <a:solidFill>
                <a:prstClr val="black"/>
              </a:solidFill>
            </a:endParaRPr>
          </a:p>
          <a:p>
            <a:pPr defTabSz="1219170" eaLnBrk="0" fontAlgn="base" hangingPunct="0">
              <a:spcBef>
                <a:spcPct val="0"/>
              </a:spcBef>
              <a:spcAft>
                <a:spcPct val="0"/>
              </a:spcAft>
            </a:pPr>
            <a:endParaRPr lang="en-IN" altLang="en-US" sz="2667" dirty="0">
              <a:solidFill>
                <a:prstClr val="black"/>
              </a:solidFill>
            </a:endParaRPr>
          </a:p>
        </p:txBody>
      </p:sp>
      <p:sp>
        <p:nvSpPr>
          <p:cNvPr id="1048595" name="TextBox 5"/>
          <p:cNvSpPr txBox="1">
            <a:spLocks noChangeArrowheads="1"/>
          </p:cNvSpPr>
          <p:nvPr/>
        </p:nvSpPr>
        <p:spPr bwMode="auto">
          <a:xfrm>
            <a:off x="3149600" y="4599518"/>
            <a:ext cx="6291581" cy="802640"/>
          </a:xfrm>
          <a:prstGeom prst="rect">
            <a:avLst/>
          </a:prstGeom>
          <a:noFill/>
          <a:ln>
            <a:noFill/>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eaLnBrk="0" fontAlgn="base" hangingPunct="0">
              <a:spcBef>
                <a:spcPct val="0"/>
              </a:spcBef>
              <a:spcAft>
                <a:spcPct val="0"/>
              </a:spcAft>
            </a:pPr>
            <a:r>
              <a:rPr lang="en-IN" altLang="en-US" sz="2400" dirty="0">
                <a:solidFill>
                  <a:prstClr val="black"/>
                </a:solidFill>
              </a:rPr>
              <a:t>Name of the Supervisor	:</a:t>
            </a:r>
            <a:r>
              <a:rPr lang="en-IN" altLang="en-US" sz="2400" dirty="0" err="1">
                <a:solidFill>
                  <a:prstClr val="black"/>
                </a:solidFill>
              </a:rPr>
              <a:t>Prof.D.Vidyabharathi</a:t>
            </a:r>
            <a:endParaRPr lang="en-IN" altLang="en-US" sz="2400" dirty="0">
              <a:solidFill>
                <a:prstClr val="black"/>
              </a:solidFill>
            </a:endParaRPr>
          </a:p>
          <a:p>
            <a:pPr defTabSz="1219170" eaLnBrk="0" fontAlgn="base" hangingPunct="0">
              <a:spcBef>
                <a:spcPct val="0"/>
              </a:spcBef>
              <a:spcAft>
                <a:spcPct val="0"/>
              </a:spcAft>
            </a:pPr>
            <a:r>
              <a:rPr lang="en-IN" altLang="en-US" sz="2400" dirty="0">
                <a:solidFill>
                  <a:prstClr val="black"/>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p:txBody>
          <a:bodyPr/>
          <a:lstStyle/>
          <a:p>
            <a:r>
              <a:rPr lang="en-US" sz="4800" dirty="0"/>
              <a:t>Data preprocessing</a:t>
            </a:r>
          </a:p>
        </p:txBody>
      </p:sp>
      <p:sp>
        <p:nvSpPr>
          <p:cNvPr id="1048657" name="Content Placeholder 2"/>
          <p:cNvSpPr>
            <a:spLocks noGrp="1"/>
          </p:cNvSpPr>
          <p:nvPr>
            <p:ph idx="1"/>
          </p:nvPr>
        </p:nvSpPr>
        <p:spPr/>
        <p:txBody>
          <a:bodyPr/>
          <a:lstStyle/>
          <a:p>
            <a:r>
              <a:rPr lang="en-US" altLang="en-US" sz="3733" dirty="0"/>
              <a:t>First, the input image is converted to grayscale to extract the important features of the hand gesture.</a:t>
            </a:r>
          </a:p>
          <a:p>
            <a:r>
              <a:rPr lang="en-US" altLang="en-US" sz="3733" dirty="0"/>
              <a:t> Next, the grayscale image is then blurred using a Gaussian filter to lessen noise and smoothen the edges of the hand region .</a:t>
            </a:r>
          </a:p>
          <a:p>
            <a:r>
              <a:rPr lang="en-AU" sz="3733" dirty="0"/>
              <a:t>Finally, the hand region is then separated from the background using thresholding. </a:t>
            </a:r>
            <a:endParaRPr lang="en-IN" sz="3733" dirty="0"/>
          </a:p>
          <a:p>
            <a:endParaRPr lang="en-US" altLang="en-US" sz="3733" dirty="0"/>
          </a:p>
        </p:txBody>
      </p:sp>
      <p:sp>
        <p:nvSpPr>
          <p:cNvPr id="1048658" name="Slide Number Placeholder 4"/>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0F41CDE0-4A8F-458A-9B97-F0580FD07790}" type="slidenum">
              <a:rPr lang="en-US" altLang="en-US">
                <a:solidFill>
                  <a:srgbClr val="3F3F3F"/>
                </a:solidFill>
              </a:rPr>
              <a:pPr defTabSz="1219170" fontAlgn="base">
                <a:spcBef>
                  <a:spcPct val="0"/>
                </a:spcBef>
                <a:spcAft>
                  <a:spcPct val="0"/>
                </a:spcAft>
              </a:pPr>
              <a:t>20</a:t>
            </a:fld>
            <a:endParaRPr lang="en-US" altLang="en-US">
              <a:solidFill>
                <a:srgbClr val="3F3F3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sz="4800" dirty="0"/>
              <a:t>Training</a:t>
            </a:r>
          </a:p>
        </p:txBody>
      </p:sp>
      <p:sp>
        <p:nvSpPr>
          <p:cNvPr id="1048660" name="Content Placeholder 2"/>
          <p:cNvSpPr>
            <a:spLocks noGrp="1"/>
          </p:cNvSpPr>
          <p:nvPr>
            <p:ph idx="1"/>
          </p:nvPr>
        </p:nvSpPr>
        <p:spPr>
          <a:xfrm>
            <a:off x="609600" y="1775885"/>
            <a:ext cx="10972800" cy="5082116"/>
          </a:xfrm>
        </p:spPr>
        <p:txBody>
          <a:bodyPr/>
          <a:lstStyle/>
          <a:p>
            <a:r>
              <a:rPr lang="en-US" altLang="en-US" sz="2667" dirty="0"/>
              <a:t>In training phase, the proposed ISLR system uses CNN based proposed model.</a:t>
            </a:r>
          </a:p>
          <a:p>
            <a:r>
              <a:rPr lang="en-US" altLang="en-US" sz="2667" dirty="0"/>
              <a:t>Three convolutional layers with ReLU activation functions, followed by max pooling layers, a flatten layer, and a fully connected layer with a SoftMax activation function make up the proposed CNN architecture for ISLR utilizing hand gestures.</a:t>
            </a:r>
          </a:p>
          <a:p>
            <a:r>
              <a:rPr lang="en-US" altLang="en-US" sz="2667" dirty="0"/>
              <a:t>Adam optimizer is used to improve the accuracy and reduce the loss.</a:t>
            </a:r>
          </a:p>
          <a:p>
            <a:r>
              <a:rPr lang="en-US" altLang="en-US" sz="2667" dirty="0"/>
              <a:t>The proposed model is trained for 5 epochs and achieves an accuracy of 95%.</a:t>
            </a:r>
          </a:p>
        </p:txBody>
      </p:sp>
      <p:sp>
        <p:nvSpPr>
          <p:cNvPr id="1048661" name="Slide Number Placeholder 4"/>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75144F17-5862-46FD-B830-BF00CFA5B0C3}" type="slidenum">
              <a:rPr lang="en-US" altLang="en-US">
                <a:solidFill>
                  <a:srgbClr val="3F3F3F"/>
                </a:solidFill>
              </a:rPr>
              <a:pPr defTabSz="1219170" fontAlgn="base">
                <a:spcBef>
                  <a:spcPct val="0"/>
                </a:spcBef>
                <a:spcAft>
                  <a:spcPct val="0"/>
                </a:spcAft>
              </a:pPr>
              <a:t>21</a:t>
            </a:fld>
            <a:endParaRPr lang="en-US" altLang="en-US">
              <a:solidFill>
                <a:srgbClr val="3F3F3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sz="4800" dirty="0"/>
              <a:t>Gesture Recognition</a:t>
            </a:r>
          </a:p>
        </p:txBody>
      </p:sp>
      <p:sp>
        <p:nvSpPr>
          <p:cNvPr id="1048663" name="Content Placeholder 2"/>
          <p:cNvSpPr>
            <a:spLocks noGrp="1"/>
          </p:cNvSpPr>
          <p:nvPr>
            <p:ph idx="1"/>
          </p:nvPr>
        </p:nvSpPr>
        <p:spPr>
          <a:xfrm>
            <a:off x="609600" y="1775885"/>
            <a:ext cx="10972800" cy="5082116"/>
          </a:xfrm>
        </p:spPr>
        <p:txBody>
          <a:bodyPr/>
          <a:lstStyle/>
          <a:p>
            <a:r>
              <a:rPr lang="en-US" altLang="en-US" sz="2667" dirty="0"/>
              <a:t>After training the model, the hand gesture is captured in real time using OpenCV.</a:t>
            </a:r>
          </a:p>
          <a:p>
            <a:r>
              <a:rPr lang="en-US" altLang="en-US" sz="2667" dirty="0"/>
              <a:t>The captured image is then preprocessed and loaded into the trained model.</a:t>
            </a:r>
          </a:p>
          <a:p>
            <a:r>
              <a:rPr lang="en-US" altLang="en-US" sz="2667" dirty="0"/>
              <a:t>The trained CNN based model will predict the class(A-Z,1-9) to which the hand gesture belongs.</a:t>
            </a:r>
          </a:p>
          <a:p>
            <a:r>
              <a:rPr lang="en-US" altLang="en-US" sz="2667" dirty="0"/>
              <a:t>Once the model predicts the shown hand gesture, it will display the name of the predicted hand gesture.</a:t>
            </a:r>
          </a:p>
          <a:p>
            <a:r>
              <a:rPr lang="en-US" altLang="en-US" sz="2667" dirty="0"/>
              <a:t>Then the predicted text is displayed in sequence to form words and sentence.</a:t>
            </a:r>
          </a:p>
          <a:p>
            <a:endParaRPr lang="en-US" altLang="en-US" sz="2667" dirty="0"/>
          </a:p>
        </p:txBody>
      </p:sp>
      <p:sp>
        <p:nvSpPr>
          <p:cNvPr id="1048664" name="Slide Number Placeholder 4"/>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75144F17-5862-46FD-B830-BF00CFA5B0C3}" type="slidenum">
              <a:rPr lang="en-US" altLang="en-US">
                <a:solidFill>
                  <a:srgbClr val="3F3F3F"/>
                </a:solidFill>
              </a:rPr>
              <a:pPr defTabSz="1219170" fontAlgn="base">
                <a:spcBef>
                  <a:spcPct val="0"/>
                </a:spcBef>
                <a:spcAft>
                  <a:spcPct val="0"/>
                </a:spcAft>
              </a:pPr>
              <a:t>22</a:t>
            </a:fld>
            <a:endParaRPr lang="en-US" altLang="en-US">
              <a:solidFill>
                <a:srgbClr val="3F3F3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sz="4800" dirty="0"/>
              <a:t>Speech Generation</a:t>
            </a:r>
          </a:p>
        </p:txBody>
      </p:sp>
      <p:sp>
        <p:nvSpPr>
          <p:cNvPr id="1048666" name="Content Placeholder 2"/>
          <p:cNvSpPr>
            <a:spLocks noGrp="1"/>
          </p:cNvSpPr>
          <p:nvPr>
            <p:ph idx="1"/>
          </p:nvPr>
        </p:nvSpPr>
        <p:spPr>
          <a:xfrm>
            <a:off x="609600" y="2311401"/>
            <a:ext cx="10972800" cy="3149601"/>
          </a:xfrm>
        </p:spPr>
        <p:txBody>
          <a:bodyPr/>
          <a:lstStyle/>
          <a:p>
            <a:r>
              <a:rPr lang="en-US" altLang="en-US" sz="3733" dirty="0"/>
              <a:t>To enhance the communication between the hearing impaired and the people with vision loss, the proposed system includes the feature of converting the text to speech using python text to speech technology.</a:t>
            </a:r>
          </a:p>
        </p:txBody>
      </p:sp>
      <p:sp>
        <p:nvSpPr>
          <p:cNvPr id="1048667" name="Slide Number Placeholder 4"/>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75144F17-5862-46FD-B830-BF00CFA5B0C3}" type="slidenum">
              <a:rPr lang="en-US" altLang="en-US">
                <a:solidFill>
                  <a:srgbClr val="3F3F3F"/>
                </a:solidFill>
              </a:rPr>
              <a:pPr defTabSz="1219170" fontAlgn="base">
                <a:spcBef>
                  <a:spcPct val="0"/>
                </a:spcBef>
                <a:spcAft>
                  <a:spcPct val="0"/>
                </a:spcAft>
              </a:pPr>
              <a:t>23</a:t>
            </a:fld>
            <a:endParaRPr lang="en-US" altLang="en-US">
              <a:solidFill>
                <a:srgbClr val="3F3F3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US" sz="4800" dirty="0"/>
              <a:t>Text to Sign</a:t>
            </a:r>
          </a:p>
        </p:txBody>
      </p:sp>
      <p:sp>
        <p:nvSpPr>
          <p:cNvPr id="1048669" name="Content Placeholder 2"/>
          <p:cNvSpPr>
            <a:spLocks noGrp="1"/>
          </p:cNvSpPr>
          <p:nvPr>
            <p:ph idx="1"/>
          </p:nvPr>
        </p:nvSpPr>
        <p:spPr>
          <a:xfrm>
            <a:off x="609600" y="2311401"/>
            <a:ext cx="10972800" cy="3149601"/>
          </a:xfrm>
        </p:spPr>
        <p:txBody>
          <a:bodyPr/>
          <a:lstStyle/>
          <a:p>
            <a:r>
              <a:rPr lang="en-US" altLang="en-US" sz="3733" dirty="0"/>
              <a:t>The proposed system includes the additional feature of displaying the hand gesture for the text provide by user to enable two-way communication.</a:t>
            </a:r>
          </a:p>
        </p:txBody>
      </p:sp>
      <p:sp>
        <p:nvSpPr>
          <p:cNvPr id="1048670" name="Slide Number Placeholder 4"/>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75144F17-5862-46FD-B830-BF00CFA5B0C3}" type="slidenum">
              <a:rPr lang="en-US" altLang="en-US">
                <a:solidFill>
                  <a:srgbClr val="3F3F3F"/>
                </a:solidFill>
              </a:rPr>
              <a:pPr defTabSz="1219170" fontAlgn="base">
                <a:spcBef>
                  <a:spcPct val="0"/>
                </a:spcBef>
                <a:spcAft>
                  <a:spcPct val="0"/>
                </a:spcAft>
              </a:pPr>
              <a:t>24</a:t>
            </a:fld>
            <a:endParaRPr lang="en-US" altLang="en-US">
              <a:solidFill>
                <a:srgbClr val="3F3F3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Rectangle 2"/>
          <p:cNvSpPr>
            <a:spLocks noGrp="1" noChangeArrowheads="1"/>
          </p:cNvSpPr>
          <p:nvPr>
            <p:ph type="title"/>
          </p:nvPr>
        </p:nvSpPr>
        <p:spPr/>
        <p:txBody>
          <a:bodyPr>
            <a:noAutofit/>
          </a:bodyPr>
          <a:lstStyle/>
          <a:p>
            <a:r>
              <a:rPr lang="en-US" altLang="en-US" sz="4267" dirty="0">
                <a:solidFill>
                  <a:srgbClr val="FFC000"/>
                </a:solidFill>
              </a:rPr>
              <a:t> </a:t>
            </a:r>
            <a:r>
              <a:rPr lang="en-US" sz="4267" b="0" dirty="0"/>
              <a:t>Preprocessing Results obtained (</a:t>
            </a:r>
            <a:r>
              <a:rPr lang="en-US" sz="4267" b="0" dirty="0" err="1"/>
              <a:t>ScreenShots</a:t>
            </a:r>
            <a:r>
              <a:rPr lang="en-US" sz="4267" b="0" dirty="0"/>
              <a:t>)</a:t>
            </a:r>
            <a:endParaRPr lang="en-US" altLang="en-US" sz="2667" dirty="0">
              <a:solidFill>
                <a:srgbClr val="FFC000"/>
              </a:solidFill>
            </a:endParaRPr>
          </a:p>
        </p:txBody>
      </p:sp>
      <p:pic>
        <p:nvPicPr>
          <p:cNvPr id="2097153" name="Content Placeholder 2"/>
          <p:cNvPicPr>
            <a:picLocks noGrp="1" noChangeAspect="1"/>
          </p:cNvPicPr>
          <p:nvPr>
            <p:ph idx="1"/>
          </p:nvPr>
        </p:nvPicPr>
        <p:blipFill>
          <a:blip r:embed="rId2"/>
          <a:srcRect/>
          <a:stretch>
            <a:fillRect/>
          </a:stretch>
        </p:blipFill>
        <p:spPr>
          <a:xfrm>
            <a:off x="891384" y="2209801"/>
            <a:ext cx="2766217" cy="2770716"/>
          </a:xfrm>
        </p:spPr>
      </p:pic>
      <p:sp>
        <p:nvSpPr>
          <p:cNvPr id="1048672" name="Slide Number Placeholder 3"/>
          <p:cNvSpPr>
            <a:spLocks noGrp="1" noChangeArrowheads="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CA752436-E292-4EFB-88C4-C31FAC893BF1}" type="slidenum">
              <a:rPr lang="en-US" altLang="en-US">
                <a:solidFill>
                  <a:srgbClr val="3F3F3F"/>
                </a:solidFill>
              </a:rPr>
              <a:pPr defTabSz="1219170" fontAlgn="base">
                <a:spcBef>
                  <a:spcPct val="0"/>
                </a:spcBef>
                <a:spcAft>
                  <a:spcPct val="0"/>
                </a:spcAft>
              </a:pPr>
              <a:t>25</a:t>
            </a:fld>
            <a:endParaRPr lang="en-US" altLang="en-US">
              <a:solidFill>
                <a:srgbClr val="3F3F3F"/>
              </a:solidFill>
            </a:endParaRPr>
          </a:p>
        </p:txBody>
      </p:sp>
      <p:pic>
        <p:nvPicPr>
          <p:cNvPr id="2097154" name="Picture 4" descr="A picture containing text, map  Description automatically generated"/>
          <p:cNvPicPr>
            <a:picLocks noChangeAspect="1"/>
          </p:cNvPicPr>
          <p:nvPr/>
        </p:nvPicPr>
        <p:blipFill>
          <a:blip r:embed="rId3"/>
          <a:stretch>
            <a:fillRect/>
          </a:stretch>
        </p:blipFill>
        <p:spPr>
          <a:xfrm>
            <a:off x="8140011" y="2209801"/>
            <a:ext cx="2808159" cy="2770716"/>
          </a:xfrm>
          <a:prstGeom prst="rect">
            <a:avLst/>
          </a:prstGeom>
        </p:spPr>
      </p:pic>
      <p:pic>
        <p:nvPicPr>
          <p:cNvPr id="2097155" name="Content Placeholder 2"/>
          <p:cNvPicPr>
            <a:picLocks noChangeAspect="1"/>
          </p:cNvPicPr>
          <p:nvPr/>
        </p:nvPicPr>
        <p:blipFill>
          <a:blip r:embed="rId4"/>
          <a:srcRect/>
          <a:stretch>
            <a:fillRect/>
          </a:stretch>
        </p:blipFill>
        <p:spPr bwMode="auto">
          <a:xfrm>
            <a:off x="4512618" y="2209799"/>
            <a:ext cx="2766217" cy="2770716"/>
          </a:xfrm>
          <a:prstGeom prst="rect">
            <a:avLst/>
          </a:prstGeom>
          <a:noFill/>
          <a:ln>
            <a:noFill/>
          </a:ln>
        </p:spPr>
      </p:pic>
      <p:sp>
        <p:nvSpPr>
          <p:cNvPr id="1048673" name="TextBox 5"/>
          <p:cNvSpPr txBox="1"/>
          <p:nvPr/>
        </p:nvSpPr>
        <p:spPr>
          <a:xfrm>
            <a:off x="1016001" y="5359401"/>
            <a:ext cx="1694180" cy="447041"/>
          </a:xfrm>
          <a:prstGeom prst="rect">
            <a:avLst/>
          </a:prstGeom>
          <a:noFill/>
        </p:spPr>
        <p:txBody>
          <a:bodyPr wrap="none" rtlCol="0">
            <a:spAutoFit/>
          </a:bodyPr>
          <a:lstStyle/>
          <a:p>
            <a:pPr defTabSz="1219170" eaLnBrk="0" fontAlgn="base" hangingPunct="0">
              <a:spcBef>
                <a:spcPct val="0"/>
              </a:spcBef>
              <a:spcAft>
                <a:spcPct val="0"/>
              </a:spcAft>
            </a:pPr>
            <a:r>
              <a:rPr lang="en-IN" sz="2400" dirty="0">
                <a:solidFill>
                  <a:prstClr val="black"/>
                </a:solidFill>
                <a:latin typeface="Arial" panose="020B0604020202020204" pitchFamily="34" charset="0"/>
                <a:cs typeface="Arial" panose="020B0604020202020204" pitchFamily="34" charset="0"/>
              </a:rPr>
              <a:t>Raw Image</a:t>
            </a:r>
          </a:p>
        </p:txBody>
      </p:sp>
      <p:sp>
        <p:nvSpPr>
          <p:cNvPr id="1048674" name="TextBox 10"/>
          <p:cNvSpPr txBox="1"/>
          <p:nvPr/>
        </p:nvSpPr>
        <p:spPr>
          <a:xfrm>
            <a:off x="4190985" y="5361710"/>
            <a:ext cx="3230880" cy="447040"/>
          </a:xfrm>
          <a:prstGeom prst="rect">
            <a:avLst/>
          </a:prstGeom>
          <a:noFill/>
        </p:spPr>
        <p:txBody>
          <a:bodyPr wrap="none" rtlCol="0">
            <a:spAutoFit/>
          </a:bodyPr>
          <a:lstStyle/>
          <a:p>
            <a:pPr defTabSz="1219170" eaLnBrk="0" fontAlgn="base" hangingPunct="0">
              <a:spcBef>
                <a:spcPct val="0"/>
              </a:spcBef>
              <a:spcAft>
                <a:spcPct val="0"/>
              </a:spcAft>
            </a:pPr>
            <a:r>
              <a:rPr lang="en-IN" sz="2400" dirty="0">
                <a:solidFill>
                  <a:prstClr val="black"/>
                </a:solidFill>
                <a:latin typeface="Arial" panose="020B0604020202020204" pitchFamily="34" charset="0"/>
                <a:cs typeface="Arial" panose="020B0604020202020204" pitchFamily="34" charset="0"/>
              </a:rPr>
              <a:t>Gray Scale Conversion</a:t>
            </a:r>
          </a:p>
        </p:txBody>
      </p:sp>
      <p:sp>
        <p:nvSpPr>
          <p:cNvPr id="1048675" name="TextBox 11"/>
          <p:cNvSpPr txBox="1"/>
          <p:nvPr/>
        </p:nvSpPr>
        <p:spPr>
          <a:xfrm>
            <a:off x="8534400" y="5174734"/>
            <a:ext cx="3048000" cy="802640"/>
          </a:xfrm>
          <a:prstGeom prst="rect">
            <a:avLst/>
          </a:prstGeom>
          <a:noFill/>
        </p:spPr>
        <p:txBody>
          <a:bodyPr wrap="square" rtlCol="0">
            <a:spAutoFit/>
          </a:bodyPr>
          <a:lstStyle/>
          <a:p>
            <a:pPr algn="ctr" defTabSz="1219170" eaLnBrk="0" fontAlgn="base" hangingPunct="0">
              <a:spcBef>
                <a:spcPct val="0"/>
              </a:spcBef>
              <a:spcAft>
                <a:spcPct val="0"/>
              </a:spcAft>
            </a:pPr>
            <a:r>
              <a:rPr lang="en-IN" sz="2400" dirty="0">
                <a:solidFill>
                  <a:prstClr val="black"/>
                </a:solidFill>
                <a:latin typeface="Arial" panose="020B0604020202020204" pitchFamily="34" charset="0"/>
                <a:cs typeface="Arial" panose="020B0604020202020204" pitchFamily="34" charset="0"/>
              </a:rPr>
              <a:t>After applying gaussian blur filter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Rectangle 2"/>
          <p:cNvSpPr>
            <a:spLocks noGrp="1" noChangeArrowheads="1"/>
          </p:cNvSpPr>
          <p:nvPr>
            <p:ph type="title"/>
          </p:nvPr>
        </p:nvSpPr>
        <p:spPr/>
        <p:txBody>
          <a:bodyPr>
            <a:normAutofit fontScale="90000"/>
          </a:bodyPr>
          <a:lstStyle/>
          <a:p>
            <a:r>
              <a:rPr lang="en-US" altLang="en-US" sz="3733" dirty="0">
                <a:solidFill>
                  <a:srgbClr val="FFC000"/>
                </a:solidFill>
              </a:rPr>
              <a:t> </a:t>
            </a:r>
            <a:r>
              <a:rPr lang="en-US" sz="3733" dirty="0"/>
              <a:t>Results obtained</a:t>
            </a:r>
            <a:endParaRPr lang="en-US" altLang="en-US" sz="5333" dirty="0">
              <a:solidFill>
                <a:srgbClr val="FFC000"/>
              </a:solidFill>
            </a:endParaRPr>
          </a:p>
        </p:txBody>
      </p:sp>
      <p:sp>
        <p:nvSpPr>
          <p:cNvPr id="1048685" name="Text Placeholder 4"/>
          <p:cNvSpPr>
            <a:spLocks noGrp="1"/>
          </p:cNvSpPr>
          <p:nvPr>
            <p:ph type="body" sz="half" idx="2"/>
          </p:nvPr>
        </p:nvSpPr>
        <p:spPr>
          <a:xfrm>
            <a:off x="223784" y="2717800"/>
            <a:ext cx="3291840" cy="2844800"/>
          </a:xfrm>
        </p:spPr>
        <p:txBody>
          <a:bodyPr/>
          <a:lstStyle/>
          <a:p>
            <a:r>
              <a:rPr lang="en-IN" sz="2400" dirty="0"/>
              <a:t>After training the proposed CNN model for 5 epoch, we achieved the accuracy of 95%.</a:t>
            </a:r>
          </a:p>
        </p:txBody>
      </p:sp>
      <p:sp>
        <p:nvSpPr>
          <p:cNvPr id="1048686" name="Slide Number Placeholder 3"/>
          <p:cNvSpPr>
            <a:spLocks noGrp="1" noChangeArrowheads="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4E9625B5-B9B7-46C2-A12B-36C566E866D1}" type="slidenum">
              <a:rPr lang="en-US" altLang="en-US">
                <a:solidFill>
                  <a:srgbClr val="3F3F3F"/>
                </a:solidFill>
              </a:rPr>
              <a:pPr defTabSz="1219170" fontAlgn="base">
                <a:spcBef>
                  <a:spcPct val="0"/>
                </a:spcBef>
                <a:spcAft>
                  <a:spcPct val="0"/>
                </a:spcAft>
              </a:pPr>
              <a:t>26</a:t>
            </a:fld>
            <a:endParaRPr lang="en-US" altLang="en-US">
              <a:solidFill>
                <a:srgbClr val="3F3F3F"/>
              </a:solidFill>
            </a:endParaRPr>
          </a:p>
        </p:txBody>
      </p:sp>
      <p:sp>
        <p:nvSpPr>
          <p:cNvPr id="1048687" name="Rectangle 2"/>
          <p:cNvSpPr txBox="1">
            <a:spLocks noChangeArrowheads="1"/>
          </p:cNvSpPr>
          <p:nvPr/>
        </p:nvSpPr>
        <p:spPr>
          <a:xfrm>
            <a:off x="4061759" y="152400"/>
            <a:ext cx="3364992" cy="978408"/>
          </a:xfrm>
          <a:prstGeom prst="rect">
            <a:avLst/>
          </a:prstGeom>
        </p:spPr>
        <p:txBody>
          <a:bodyPr vert="horz" lIns="97536" rIns="60960" bIns="0" rtlCol="0" anchor="b">
            <a:normAutofit/>
            <a:scene3d>
              <a:camera prst="orthographicFront"/>
              <a:lightRig rig="threePt" dir="t">
                <a:rot lat="0" lon="0" rev="4800000"/>
              </a:lightRig>
            </a:scene3d>
            <a:sp3d prstMaterial="matte"/>
          </a:bodyPr>
          <a:lstStyle>
            <a:lvl1pPr algn="l" rtl="0" eaLnBrk="0" fontAlgn="base" hangingPunct="0">
              <a:spcBef>
                <a:spcPct val="0"/>
              </a:spcBef>
              <a:spcAft>
                <a:spcPct val="0"/>
              </a:spcAft>
              <a:defRPr sz="2000" b="0"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lstStyle>
          <a:p>
            <a:pPr defTabSz="1219170"/>
            <a:r>
              <a:rPr lang="en-US" sz="4267" dirty="0">
                <a:latin typeface="Corbel"/>
              </a:rPr>
              <a:t>Screenshots</a:t>
            </a:r>
            <a:endParaRPr lang="en-US" altLang="en-US" sz="4267" dirty="0">
              <a:solidFill>
                <a:srgbClr val="FFC000"/>
              </a:solidFill>
              <a:latin typeface="Corbel"/>
            </a:endParaRPr>
          </a:p>
        </p:txBody>
      </p:sp>
      <p:pic>
        <p:nvPicPr>
          <p:cNvPr id="4" name="Picture 3" descr="Chart, line chart&#10;&#10;Description automatically generated">
            <a:extLst>
              <a:ext uri="{FF2B5EF4-FFF2-40B4-BE49-F238E27FC236}">
                <a16:creationId xmlns:a16="http://schemas.microsoft.com/office/drawing/2014/main" id="{E1189E54-38D4-E13A-772C-0B2E89436E90}"/>
              </a:ext>
            </a:extLst>
          </p:cNvPr>
          <p:cNvPicPr>
            <a:picLocks noChangeAspect="1"/>
          </p:cNvPicPr>
          <p:nvPr/>
        </p:nvPicPr>
        <p:blipFill>
          <a:blip r:embed="rId2"/>
          <a:stretch>
            <a:fillRect/>
          </a:stretch>
        </p:blipFill>
        <p:spPr>
          <a:xfrm>
            <a:off x="3515624" y="1838325"/>
            <a:ext cx="4084492" cy="3724275"/>
          </a:xfrm>
          <a:prstGeom prst="rect">
            <a:avLst/>
          </a:prstGeom>
        </p:spPr>
      </p:pic>
      <p:pic>
        <p:nvPicPr>
          <p:cNvPr id="5" name="Content Placeholder 4" descr="Chart, line chart&#10;&#10;Description automatically generated">
            <a:extLst>
              <a:ext uri="{FF2B5EF4-FFF2-40B4-BE49-F238E27FC236}">
                <a16:creationId xmlns:a16="http://schemas.microsoft.com/office/drawing/2014/main" id="{E71EEFF6-CBBB-52B7-1DE7-30D200F81716}"/>
              </a:ext>
            </a:extLst>
          </p:cNvPr>
          <p:cNvPicPr>
            <a:picLocks noGrp="1" noChangeAspect="1"/>
          </p:cNvPicPr>
          <p:nvPr>
            <p:ph idx="1"/>
          </p:nvPr>
        </p:nvPicPr>
        <p:blipFill>
          <a:blip r:embed="rId3"/>
          <a:stretch>
            <a:fillRect/>
          </a:stretch>
        </p:blipFill>
        <p:spPr>
          <a:xfrm>
            <a:off x="7600116" y="1838325"/>
            <a:ext cx="4274594" cy="367853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E34D5B-1D5A-6DC9-8367-E386E26E7C5B}"/>
              </a:ext>
            </a:extLst>
          </p:cNvPr>
          <p:cNvSpPr>
            <a:spLocks noGrp="1"/>
          </p:cNvSpPr>
          <p:nvPr>
            <p:ph type="title"/>
          </p:nvPr>
        </p:nvSpPr>
        <p:spPr/>
        <p:txBody>
          <a:bodyPr/>
          <a:lstStyle/>
          <a:p>
            <a:r>
              <a:rPr lang="en-GB" dirty="0"/>
              <a:t>Model Comparisons</a:t>
            </a:r>
            <a:endParaRPr lang="en-IN" dirty="0"/>
          </a:p>
        </p:txBody>
      </p:sp>
      <p:sp>
        <p:nvSpPr>
          <p:cNvPr id="6" name="Slide Number Placeholder 5">
            <a:extLst>
              <a:ext uri="{FF2B5EF4-FFF2-40B4-BE49-F238E27FC236}">
                <a16:creationId xmlns:a16="http://schemas.microsoft.com/office/drawing/2014/main" id="{5F6FBFE7-FA57-FE2D-2EBD-5DC4C2CB844B}"/>
              </a:ext>
            </a:extLst>
          </p:cNvPr>
          <p:cNvSpPr>
            <a:spLocks noGrp="1"/>
          </p:cNvSpPr>
          <p:nvPr>
            <p:ph type="sldNum" sz="quarter" idx="12"/>
          </p:nvPr>
        </p:nvSpPr>
        <p:spPr/>
        <p:txBody>
          <a:bodyPr/>
          <a:lstStyle/>
          <a:p>
            <a:fld id="{27A413E7-56CB-4B71-B1A0-13190A6E70AA}" type="slidenum">
              <a:rPr lang="en-US" altLang="en-US" smtClean="0"/>
              <a:t>27</a:t>
            </a:fld>
            <a:endParaRPr lang="en-US" altLang="en-US"/>
          </a:p>
        </p:txBody>
      </p:sp>
      <p:pic>
        <p:nvPicPr>
          <p:cNvPr id="10" name="Picture 9">
            <a:extLst>
              <a:ext uri="{FF2B5EF4-FFF2-40B4-BE49-F238E27FC236}">
                <a16:creationId xmlns:a16="http://schemas.microsoft.com/office/drawing/2014/main" id="{61220974-C17F-D2F7-FF62-9ABB767438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42383" y="1581647"/>
            <a:ext cx="11307234" cy="4860236"/>
          </a:xfrm>
          <a:prstGeom prst="rect">
            <a:avLst/>
          </a:prstGeom>
        </p:spPr>
      </p:pic>
    </p:spTree>
    <p:extLst>
      <p:ext uri="{BB962C8B-B14F-4D97-AF65-F5344CB8AC3E}">
        <p14:creationId xmlns:p14="http://schemas.microsoft.com/office/powerpoint/2010/main" val="2947976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2"/>
          <p:cNvSpPr>
            <a:spLocks noGrp="1" noChangeArrowheads="1"/>
          </p:cNvSpPr>
          <p:nvPr>
            <p:ph type="title"/>
          </p:nvPr>
        </p:nvSpPr>
        <p:spPr/>
        <p:txBody>
          <a:bodyPr/>
          <a:lstStyle/>
          <a:p>
            <a:r>
              <a:rPr lang="en-US" altLang="en-US" dirty="0">
                <a:solidFill>
                  <a:srgbClr val="FFC000"/>
                </a:solidFill>
              </a:rPr>
              <a:t>References</a:t>
            </a:r>
          </a:p>
        </p:txBody>
      </p:sp>
      <p:sp>
        <p:nvSpPr>
          <p:cNvPr id="1048689" name="Rectangle 3"/>
          <p:cNvSpPr>
            <a:spLocks noGrp="1"/>
          </p:cNvSpPr>
          <p:nvPr>
            <p:ph idx="1"/>
          </p:nvPr>
        </p:nvSpPr>
        <p:spPr>
          <a:xfrm>
            <a:off x="609600" y="1591733"/>
            <a:ext cx="10972800" cy="4885267"/>
          </a:xfrm>
        </p:spPr>
        <p:txBody>
          <a:bodyPr/>
          <a:lstStyle/>
          <a:p>
            <a:pPr marL="613818" indent="-457189">
              <a:spcBef>
                <a:spcPct val="30000"/>
              </a:spcBef>
              <a:spcAft>
                <a:spcPct val="30000"/>
              </a:spcAft>
              <a:buClr>
                <a:schemeClr val="tx1"/>
              </a:buClr>
              <a:buFont typeface="Corbel" pitchFamily="34" charset="0"/>
              <a:buAutoNum type="arabicPeriod"/>
            </a:pPr>
            <a:r>
              <a:rPr lang="en-IN" altLang="en-US" sz="1867">
                <a:latin typeface="Calibri" pitchFamily="34" charset="0"/>
                <a:ea typeface="Calibri" pitchFamily="34" charset="0"/>
                <a:cs typeface="Times New Roman" pitchFamily="18" charset="0"/>
              </a:rPr>
              <a:t>Triwijoyo, Bambang &amp; Karnaen, Ahmat &amp; Adil, Ahmat. (2023). Deep Learning Approach For Sign Language Recognition. 9. 12-21. 10.26555/jiteki.v9i1.25051.</a:t>
            </a:r>
          </a:p>
          <a:p>
            <a:pPr marL="613818" indent="-457189">
              <a:spcBef>
                <a:spcPct val="30000"/>
              </a:spcBef>
              <a:spcAft>
                <a:spcPct val="30000"/>
              </a:spcAft>
              <a:buClr>
                <a:schemeClr val="tx1"/>
              </a:buClr>
              <a:buFont typeface="Corbel" pitchFamily="34" charset="0"/>
              <a:buAutoNum type="arabicPeriod"/>
            </a:pPr>
            <a:r>
              <a:rPr lang="en-IN" altLang="en-US" sz="1867">
                <a:latin typeface="Calibri" pitchFamily="34" charset="0"/>
                <a:ea typeface="Calibri" pitchFamily="34" charset="0"/>
                <a:cs typeface="Times New Roman" pitchFamily="18" charset="0"/>
              </a:rPr>
              <a:t>KASAPBAŞI, Ahmed &amp; Elbushra, Ahmed &amp; AL-HARDANEE, Omar &amp; YILMAZ, Arif. (2022). DeepASLR: A CNN based Human Computer Interface for American Sign Language Recognition for Hearing-Impaired Individuals. Computer Methods and Programs in Biomedicine Update. 2. 100048. 10.1016/j.cmpbup.2021.100048.</a:t>
            </a:r>
          </a:p>
          <a:p>
            <a:pPr marL="613818" indent="-457189">
              <a:spcBef>
                <a:spcPct val="30000"/>
              </a:spcBef>
              <a:spcAft>
                <a:spcPct val="30000"/>
              </a:spcAft>
              <a:buClr>
                <a:schemeClr val="tx1"/>
              </a:buClr>
              <a:buFont typeface="Corbel" pitchFamily="34" charset="0"/>
              <a:buAutoNum type="arabicPeriod"/>
            </a:pPr>
            <a:r>
              <a:rPr lang="en-IN" altLang="en-US" sz="1867">
                <a:latin typeface="Calibri" pitchFamily="34" charset="0"/>
                <a:ea typeface="Calibri" pitchFamily="34" charset="0"/>
                <a:cs typeface="Times New Roman" pitchFamily="18" charset="0"/>
              </a:rPr>
              <a:t>Mehreen Hurroo , Mohammad Elham, 2020, Sign Language Recognition System using Convolutional Neural Network and Computer Vision, INTERNATIONAL JOURNAL OF ENGINEERING RESEARCH &amp; TECHNOLOGY (IJERT) Volume 09, Issue 12 (December 2020)</a:t>
            </a:r>
          </a:p>
          <a:p>
            <a:pPr marL="613818" indent="-457189">
              <a:spcBef>
                <a:spcPct val="30000"/>
              </a:spcBef>
              <a:spcAft>
                <a:spcPct val="30000"/>
              </a:spcAft>
              <a:buClr>
                <a:schemeClr val="tx1"/>
              </a:buClr>
              <a:buFont typeface="Corbel" pitchFamily="34" charset="0"/>
              <a:buAutoNum type="arabicPeriod"/>
            </a:pPr>
            <a:r>
              <a:rPr lang="en-IN" altLang="en-US" sz="1867">
                <a:latin typeface="Calibri" pitchFamily="34" charset="0"/>
                <a:ea typeface="Calibri" pitchFamily="34" charset="0"/>
                <a:cs typeface="Times New Roman" pitchFamily="18" charset="0"/>
              </a:rPr>
              <a:t>Singh, D.K., 2021. 3d-cnn based dynamic gesture recognition for indian sign language modeling. Procedia Computer Science, 189, pp.76-83</a:t>
            </a:r>
          </a:p>
          <a:p>
            <a:pPr marL="613818" indent="-457189">
              <a:spcBef>
                <a:spcPct val="30000"/>
              </a:spcBef>
              <a:spcAft>
                <a:spcPct val="30000"/>
              </a:spcAft>
              <a:buClr>
                <a:schemeClr val="tx1"/>
              </a:buClr>
              <a:buFont typeface="Corbel" pitchFamily="34" charset="0"/>
              <a:buAutoNum type="arabicPeriod"/>
            </a:pPr>
            <a:r>
              <a:rPr lang="en-IN" altLang="en-US" sz="1867">
                <a:latin typeface="Calibri" pitchFamily="34" charset="0"/>
                <a:ea typeface="Calibri" pitchFamily="34" charset="0"/>
                <a:cs typeface="Times New Roman" pitchFamily="18" charset="0"/>
              </a:rPr>
              <a:t>Thakur, Amrita &amp; Budhathoki, Pujan &amp; Upreti, Sarmila &amp; Shrestha, Shirish &amp; Shakya, Subarna. (2020). Real Time Sign Language Recognition and Speech Generation. Journal of Innovative Image Processing. 2. 65-76. 10.36548/jiip.2020.2.001.</a:t>
            </a:r>
          </a:p>
          <a:p>
            <a:pPr marL="613818" indent="-457189">
              <a:spcBef>
                <a:spcPct val="30000"/>
              </a:spcBef>
              <a:spcAft>
                <a:spcPct val="30000"/>
              </a:spcAft>
              <a:buFont typeface="Wingdings 2" pitchFamily="18" charset="2"/>
              <a:buAutoNum type="arabicPeriod"/>
            </a:pPr>
            <a:endParaRPr lang="en-IN" altLang="en-US" sz="1867">
              <a:latin typeface="Calibri" pitchFamily="34" charset="0"/>
              <a:ea typeface="Calibri" pitchFamily="34" charset="0"/>
              <a:cs typeface="Times New Roman" pitchFamily="18" charset="0"/>
            </a:endParaRPr>
          </a:p>
          <a:p>
            <a:pPr marL="613818" indent="-457189">
              <a:spcBef>
                <a:spcPct val="30000"/>
              </a:spcBef>
              <a:spcAft>
                <a:spcPct val="30000"/>
              </a:spcAft>
              <a:buFont typeface="Wingdings 2" pitchFamily="18" charset="2"/>
              <a:buAutoNum type="arabicPeriod"/>
            </a:pPr>
            <a:endParaRPr lang="en-IN" altLang="en-US" sz="1867">
              <a:latin typeface="Calibri" pitchFamily="34" charset="0"/>
              <a:ea typeface="Calibri" pitchFamily="34" charset="0"/>
              <a:cs typeface="Times New Roman" pitchFamily="18" charset="0"/>
            </a:endParaRPr>
          </a:p>
          <a:p>
            <a:pPr marL="613818" indent="-457189">
              <a:spcBef>
                <a:spcPct val="30000"/>
              </a:spcBef>
              <a:spcAft>
                <a:spcPct val="30000"/>
              </a:spcAft>
              <a:buFont typeface="Wingdings 2" pitchFamily="18" charset="2"/>
              <a:buAutoNum type="arabicPeriod"/>
            </a:pPr>
            <a:endParaRPr lang="en-IN" altLang="en-US" sz="1867">
              <a:latin typeface="Calibri" pitchFamily="34" charset="0"/>
              <a:ea typeface="Calibri" pitchFamily="34" charset="0"/>
              <a:cs typeface="Times New Roman" pitchFamily="18" charset="0"/>
            </a:endParaRPr>
          </a:p>
        </p:txBody>
      </p:sp>
      <p:sp>
        <p:nvSpPr>
          <p:cNvPr id="1048690"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09A3AA4D-EBDB-498E-96DE-4B1F258ADEF3}" type="slidenum">
              <a:rPr lang="en-US" altLang="en-US">
                <a:solidFill>
                  <a:srgbClr val="3F3F3F"/>
                </a:solidFill>
              </a:rPr>
              <a:pPr defTabSz="1219170" fontAlgn="base">
                <a:spcBef>
                  <a:spcPct val="0"/>
                </a:spcBef>
                <a:spcAft>
                  <a:spcPct val="0"/>
                </a:spcAft>
              </a:pPr>
              <a:t>28</a:t>
            </a:fld>
            <a:endParaRPr lang="en-US" altLang="en-US">
              <a:solidFill>
                <a:srgbClr val="3F3F3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Rectangle 2"/>
          <p:cNvSpPr>
            <a:spLocks noGrp="1" noChangeArrowheads="1"/>
          </p:cNvSpPr>
          <p:nvPr>
            <p:ph type="title"/>
          </p:nvPr>
        </p:nvSpPr>
        <p:spPr/>
        <p:txBody>
          <a:bodyPr/>
          <a:lstStyle/>
          <a:p>
            <a:r>
              <a:rPr lang="en-US" altLang="en-US" dirty="0">
                <a:solidFill>
                  <a:srgbClr val="FFC000"/>
                </a:solidFill>
              </a:rPr>
              <a:t>References (</a:t>
            </a:r>
            <a:r>
              <a:rPr lang="en-US" altLang="en-US" dirty="0" err="1">
                <a:solidFill>
                  <a:srgbClr val="FFC000"/>
                </a:solidFill>
              </a:rPr>
              <a:t>Cont</a:t>
            </a:r>
            <a:r>
              <a:rPr lang="en-US" altLang="en-US" dirty="0">
                <a:solidFill>
                  <a:srgbClr val="FFC000"/>
                </a:solidFill>
              </a:rPr>
              <a:t>…)</a:t>
            </a:r>
          </a:p>
        </p:txBody>
      </p:sp>
      <p:sp>
        <p:nvSpPr>
          <p:cNvPr id="1048692" name="Rectangle 3"/>
          <p:cNvSpPr>
            <a:spLocks noGrp="1"/>
          </p:cNvSpPr>
          <p:nvPr>
            <p:ph idx="1"/>
          </p:nvPr>
        </p:nvSpPr>
        <p:spPr>
          <a:xfrm>
            <a:off x="609600" y="1591733"/>
            <a:ext cx="10972800" cy="4885267"/>
          </a:xfrm>
        </p:spPr>
        <p:txBody>
          <a:bodyPr/>
          <a:lstStyle/>
          <a:p>
            <a:pPr marL="613818" indent="-457189">
              <a:lnSpc>
                <a:spcPct val="107000"/>
              </a:lnSpc>
              <a:spcAft>
                <a:spcPts val="1067"/>
              </a:spcAft>
              <a:buClr>
                <a:schemeClr val="tx1"/>
              </a:buClr>
              <a:buFont typeface="Wingdings 2" pitchFamily="18" charset="2"/>
              <a:buAutoNum type="arabicPeriod" startAt="6"/>
            </a:pPr>
            <a:r>
              <a:rPr lang="en-IN" altLang="en-US" sz="1867">
                <a:latin typeface="Calibri" pitchFamily="34" charset="0"/>
                <a:ea typeface="Calibri" pitchFamily="34" charset="0"/>
                <a:cs typeface="Times New Roman" pitchFamily="18" charset="0"/>
              </a:rPr>
              <a:t>Rachana  Patil, Vivek  Patil, Abhishek  Bahuguna, Gaurav  Datkhile, Indian Sign Language Recognition using Convolutional Neural Network, ITM Web Conf. 40 03004 (2021),DOI: 10.1051/itmconf/20214003004</a:t>
            </a:r>
          </a:p>
          <a:p>
            <a:pPr marL="613818" indent="-457189">
              <a:lnSpc>
                <a:spcPct val="107000"/>
              </a:lnSpc>
              <a:spcAft>
                <a:spcPts val="1067"/>
              </a:spcAft>
              <a:buClr>
                <a:schemeClr val="tx1"/>
              </a:buClr>
              <a:buFont typeface="Wingdings 2" pitchFamily="18" charset="2"/>
              <a:buAutoNum type="arabicPeriod" startAt="6"/>
            </a:pPr>
            <a:r>
              <a:rPr lang="en-US" altLang="en-US" sz="1867">
                <a:latin typeface="Calibri" pitchFamily="34" charset="0"/>
                <a:ea typeface="Calibri" pitchFamily="34" charset="0"/>
                <a:cs typeface="Times New Roman" pitchFamily="18" charset="0"/>
              </a:rPr>
              <a:t>Katoch, S., Singh, V. and Tiwary, U.S., 2022. Indian Sign Language recognition system using SURF with SVM and CNN. Array, 14, p.100141.</a:t>
            </a:r>
          </a:p>
          <a:p>
            <a:pPr marL="613818" indent="-457189">
              <a:lnSpc>
                <a:spcPct val="107000"/>
              </a:lnSpc>
              <a:spcAft>
                <a:spcPts val="1067"/>
              </a:spcAft>
              <a:buClr>
                <a:schemeClr val="tx1"/>
              </a:buClr>
              <a:buFont typeface="Wingdings 2" pitchFamily="18" charset="2"/>
              <a:buAutoNum type="arabicPeriod" startAt="6"/>
            </a:pPr>
            <a:r>
              <a:rPr lang="en-IN" altLang="en-US" sz="1867">
                <a:latin typeface="Calibri" pitchFamily="34" charset="0"/>
                <a:ea typeface="Calibri" pitchFamily="34" charset="0"/>
                <a:cs typeface="Times New Roman" pitchFamily="18" charset="0"/>
              </a:rPr>
              <a:t>Kodandaram, Satwik Ram &amp; Kumar, N. &amp; Gl, Sunil. (2021). Sign Language Recognition. Turkish Journal of Computer and Mathematics Education (TURCOMAT). 12. 994-1009. </a:t>
            </a:r>
            <a:endParaRPr lang="en-US" altLang="en-US" sz="1867">
              <a:latin typeface="Calibri" pitchFamily="34" charset="0"/>
              <a:ea typeface="Calibri" pitchFamily="34" charset="0"/>
              <a:cs typeface="Times New Roman" pitchFamily="18" charset="0"/>
            </a:endParaRPr>
          </a:p>
          <a:p>
            <a:pPr marL="613818" indent="-457189">
              <a:lnSpc>
                <a:spcPct val="107000"/>
              </a:lnSpc>
              <a:spcAft>
                <a:spcPts val="1067"/>
              </a:spcAft>
              <a:buClr>
                <a:schemeClr val="tx1"/>
              </a:buClr>
              <a:buFont typeface="Wingdings 2" pitchFamily="18" charset="2"/>
              <a:buAutoNum type="arabicPeriod" startAt="6"/>
            </a:pPr>
            <a:r>
              <a:rPr lang="en-US" altLang="en-US" sz="1867">
                <a:latin typeface="Calibri" pitchFamily="34" charset="0"/>
                <a:ea typeface="Calibri" pitchFamily="34" charset="0"/>
                <a:cs typeface="Times New Roman" pitchFamily="18" charset="0"/>
              </a:rPr>
              <a:t>Ghaleb, F. , Youness, E. , Elmezain, M. and Dewdar, F. (2015) Vision-Based Hand Gesture Spotting and Recognition Using CRF and SVM. Journal of Software Engineering and Applications, 8, 313-323. doi: 10.4236/jsea.2015.87032</a:t>
            </a:r>
          </a:p>
          <a:p>
            <a:pPr marL="613818" indent="-457189">
              <a:lnSpc>
                <a:spcPct val="107000"/>
              </a:lnSpc>
              <a:spcAft>
                <a:spcPts val="1067"/>
              </a:spcAft>
              <a:buClr>
                <a:schemeClr val="tx1"/>
              </a:buClr>
              <a:buFont typeface="Wingdings 2" pitchFamily="18" charset="2"/>
              <a:buAutoNum type="arabicPeriod" startAt="6"/>
            </a:pPr>
            <a:r>
              <a:rPr lang="en-IN" altLang="en-US" sz="1867">
                <a:latin typeface="Calibri" pitchFamily="34" charset="0"/>
                <a:ea typeface="Calibri" pitchFamily="34" charset="0"/>
                <a:cs typeface="Times New Roman" pitchFamily="18" charset="0"/>
              </a:rPr>
              <a:t>Srivastava, Sharvani &amp; Gangwar, Amisha &amp; Mishra, Richa &amp; Singh, Sudhakar. (2022). Sign Language Recognition System Using TensorFlow Object Detection API. 10.1007/978-3-030-96040-7_48</a:t>
            </a:r>
            <a:endParaRPr lang="en-US" altLang="en-US" sz="1867">
              <a:latin typeface="Calibri" pitchFamily="34" charset="0"/>
              <a:ea typeface="Calibri" pitchFamily="34" charset="0"/>
              <a:cs typeface="Times New Roman" pitchFamily="18" charset="0"/>
            </a:endParaRPr>
          </a:p>
          <a:p>
            <a:pPr marL="613818" indent="-457189">
              <a:lnSpc>
                <a:spcPct val="107000"/>
              </a:lnSpc>
              <a:spcAft>
                <a:spcPts val="1067"/>
              </a:spcAft>
              <a:buClr>
                <a:schemeClr val="tx1"/>
              </a:buClr>
              <a:buFont typeface="Corbel" pitchFamily="34" charset="0"/>
              <a:buAutoNum type="arabicPeriod"/>
            </a:pPr>
            <a:endParaRPr lang="en-IN" altLang="en-US" sz="1867">
              <a:latin typeface="Calibri" pitchFamily="34" charset="0"/>
              <a:ea typeface="Calibri" pitchFamily="34" charset="0"/>
              <a:cs typeface="Times New Roman" pitchFamily="18" charset="0"/>
            </a:endParaRPr>
          </a:p>
        </p:txBody>
      </p:sp>
      <p:sp>
        <p:nvSpPr>
          <p:cNvPr id="1048693"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EA268A1C-F46E-40E5-B596-0F98D319FC92}" type="slidenum">
              <a:rPr lang="en-US" altLang="en-US">
                <a:solidFill>
                  <a:srgbClr val="3F3F3F"/>
                </a:solidFill>
              </a:rPr>
              <a:pPr defTabSz="1219170" fontAlgn="base">
                <a:spcBef>
                  <a:spcPct val="0"/>
                </a:spcBef>
                <a:spcAft>
                  <a:spcPct val="0"/>
                </a:spcAft>
              </a:pPr>
              <a:t>29</a:t>
            </a:fld>
            <a:endParaRPr lang="en-US" altLang="en-US">
              <a:solidFill>
                <a:srgbClr val="3F3F3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dirty="0"/>
              <a:t>Abstract</a:t>
            </a:r>
          </a:p>
        </p:txBody>
      </p:sp>
      <p:sp>
        <p:nvSpPr>
          <p:cNvPr id="1048600" name="Content Placeholder 3"/>
          <p:cNvSpPr>
            <a:spLocks noGrp="1"/>
          </p:cNvSpPr>
          <p:nvPr>
            <p:ph sz="half" idx="2"/>
          </p:nvPr>
        </p:nvSpPr>
        <p:spPr>
          <a:xfrm>
            <a:off x="275167" y="1480670"/>
            <a:ext cx="11684000" cy="5181601"/>
          </a:xfrm>
        </p:spPr>
        <p:txBody>
          <a:bodyPr/>
          <a:lstStyle/>
          <a:p>
            <a:r>
              <a:rPr lang="en-US" sz="2400" dirty="0">
                <a:latin typeface="Times New Roman" panose="02020603050405020304" pitchFamily="18" charset="0"/>
                <a:ea typeface="Times New Roman" panose="02020603050405020304" pitchFamily="18" charset="0"/>
              </a:rPr>
              <a:t>Communication with a person with hearing impairment is always a great challenge.</a:t>
            </a:r>
          </a:p>
          <a:p>
            <a:r>
              <a:rPr lang="en-US" sz="2400" dirty="0">
                <a:latin typeface="Times New Roman" panose="02020603050405020304" pitchFamily="18" charset="0"/>
                <a:ea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rPr>
              <a:t>Disabled people with hearing loss use sign language as a means of communicating with others.</a:t>
            </a:r>
          </a:p>
          <a:p>
            <a:r>
              <a:rPr lang="en-IN" sz="24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Hand gestures are one of the ways that sign language users can communicate nonverbally.</a:t>
            </a:r>
          </a:p>
          <a:p>
            <a:r>
              <a:rPr lang="en-US" sz="2400" dirty="0">
                <a:latin typeface="Times New Roman" panose="02020603050405020304" pitchFamily="18" charset="0"/>
                <a:ea typeface="Times New Roman" panose="02020603050405020304" pitchFamily="18" charset="0"/>
              </a:rPr>
              <a:t>This proposed system is the recognition of Indian Sign Language (ISL) in real time based on hand gestures and generate the speech output for the recognized text. </a:t>
            </a:r>
          </a:p>
          <a:p>
            <a:r>
              <a:rPr lang="en-US" sz="2400" dirty="0">
                <a:latin typeface="Times New Roman" panose="02020603050405020304" pitchFamily="18" charset="0"/>
                <a:ea typeface="Times New Roman" panose="02020603050405020304" pitchFamily="18" charset="0"/>
              </a:rPr>
              <a:t>The purpose of this work is to develop a system that can recognize hand gestures in real time using computer vision and then we train the model to create the appropriate character, words, or sentences for the identified sign.</a:t>
            </a:r>
          </a:p>
          <a:p>
            <a:r>
              <a:rPr lang="en-US" sz="2400" dirty="0">
                <a:latin typeface="Times New Roman" panose="02020603050405020304" pitchFamily="18" charset="0"/>
                <a:ea typeface="Times New Roman" panose="02020603050405020304" pitchFamily="18" charset="0"/>
              </a:rPr>
              <a:t> In order to enhance communication between the person with hearing impairment and the blind, this technology also offers voice output for the created text. </a:t>
            </a:r>
          </a:p>
          <a:p>
            <a:r>
              <a:rPr lang="en-US" sz="2400" dirty="0">
                <a:latin typeface="Times New Roman" panose="02020603050405020304" pitchFamily="18" charset="0"/>
                <a:ea typeface="Times New Roman" panose="02020603050405020304" pitchFamily="18" charset="0"/>
              </a:rPr>
              <a:t>Additionally, this system offers the text to sign language generation paradigm, which permits two-way communication without the use of a translator.</a:t>
            </a:r>
            <a:endParaRPr lang="en-IN" sz="2400" dirty="0">
              <a:latin typeface="Times New Roman" panose="02020603050405020304" pitchFamily="18" charset="0"/>
              <a:ea typeface="Times New Roman" panose="02020603050405020304" pitchFamily="18" charset="0"/>
            </a:endParaRPr>
          </a:p>
          <a:p>
            <a:endParaRPr lang="en-US" altLang="en-US" dirty="0"/>
          </a:p>
        </p:txBody>
      </p:sp>
      <p:sp>
        <p:nvSpPr>
          <p:cNvPr id="1048601" name="Slide Number Placeholder 5"/>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marL="990575" indent="-380990">
              <a:defRPr>
                <a:solidFill>
                  <a:schemeClr val="tx1"/>
                </a:solidFill>
                <a:latin typeface="Arial" panose="020B0604020202020204" pitchFamily="34" charset="0"/>
                <a:cs typeface="Arial" panose="020B0604020202020204" pitchFamily="34" charset="0"/>
              </a:defRPr>
            </a:lvl2pPr>
            <a:lvl3pPr marL="1523962" indent="-304792">
              <a:defRPr>
                <a:solidFill>
                  <a:schemeClr val="tx1"/>
                </a:solidFill>
                <a:latin typeface="Arial" panose="020B0604020202020204" pitchFamily="34" charset="0"/>
                <a:cs typeface="Arial" panose="020B0604020202020204" pitchFamily="34" charset="0"/>
              </a:defRPr>
            </a:lvl3pPr>
            <a:lvl4pPr marL="2133547" indent="-304792">
              <a:defRPr>
                <a:solidFill>
                  <a:schemeClr val="tx1"/>
                </a:solidFill>
                <a:latin typeface="Arial" panose="020B0604020202020204" pitchFamily="34" charset="0"/>
                <a:cs typeface="Arial" panose="020B0604020202020204" pitchFamily="34" charset="0"/>
              </a:defRPr>
            </a:lvl4pPr>
            <a:lvl5pPr marL="2743131" indent="-304792">
              <a:defRPr>
                <a:solidFill>
                  <a:schemeClr val="tx1"/>
                </a:solidFill>
                <a:latin typeface="Arial" panose="020B0604020202020204" pitchFamily="34" charset="0"/>
                <a:cs typeface="Arial" panose="020B0604020202020204" pitchFamily="34" charset="0"/>
              </a:defRPr>
            </a:lvl5pPr>
            <a:lvl6pPr marL="335271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962301"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4571886"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5181470" indent="-30479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1219170" fontAlgn="base">
              <a:spcBef>
                <a:spcPct val="0"/>
              </a:spcBef>
              <a:spcAft>
                <a:spcPct val="0"/>
              </a:spcAft>
            </a:pPr>
            <a:fld id="{63AB739F-8A8E-40E5-BA21-1AB3A505AB9F}" type="slidenum">
              <a:rPr lang="en-US" altLang="en-US">
                <a:solidFill>
                  <a:srgbClr val="3F3F3F"/>
                </a:solidFill>
              </a:rPr>
              <a:pPr defTabSz="1219170" fontAlgn="base">
                <a:spcBef>
                  <a:spcPct val="0"/>
                </a:spcBef>
                <a:spcAft>
                  <a:spcPct val="0"/>
                </a:spcAft>
              </a:pPr>
              <a:t>3</a:t>
            </a:fld>
            <a:endParaRPr lang="en-US" altLang="en-US">
              <a:solidFill>
                <a:srgbClr val="3F3F3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Rectangle 2"/>
          <p:cNvSpPr>
            <a:spLocks noGrp="1" noChangeArrowheads="1"/>
          </p:cNvSpPr>
          <p:nvPr>
            <p:ph type="title"/>
          </p:nvPr>
        </p:nvSpPr>
        <p:spPr/>
        <p:txBody>
          <a:bodyPr/>
          <a:lstStyle/>
          <a:p>
            <a:r>
              <a:rPr lang="en-US" altLang="en-US" dirty="0">
                <a:solidFill>
                  <a:srgbClr val="FFC000"/>
                </a:solidFill>
              </a:rPr>
              <a:t>Hand Gestures</a:t>
            </a:r>
          </a:p>
        </p:txBody>
      </p:sp>
      <p:sp>
        <p:nvSpPr>
          <p:cNvPr id="1048695"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0B8531E8-7020-4654-AFAD-64D093CD6F6E}" type="slidenum">
              <a:rPr lang="en-US" altLang="en-US">
                <a:solidFill>
                  <a:srgbClr val="3F3F3F"/>
                </a:solidFill>
              </a:rPr>
              <a:pPr defTabSz="1219170" fontAlgn="base">
                <a:spcBef>
                  <a:spcPct val="0"/>
                </a:spcBef>
                <a:spcAft>
                  <a:spcPct val="0"/>
                </a:spcAft>
              </a:pPr>
              <a:t>30</a:t>
            </a:fld>
            <a:endParaRPr lang="en-US" altLang="en-US">
              <a:solidFill>
                <a:srgbClr val="3F3F3F"/>
              </a:solidFill>
            </a:endParaRPr>
          </a:p>
        </p:txBody>
      </p:sp>
      <p:pic>
        <p:nvPicPr>
          <p:cNvPr id="5" name="Picture 4" descr="A picture containing posing, crowd&#10;&#10;Description automatically generated">
            <a:extLst>
              <a:ext uri="{FF2B5EF4-FFF2-40B4-BE49-F238E27FC236}">
                <a16:creationId xmlns:a16="http://schemas.microsoft.com/office/drawing/2014/main" id="{30980323-1DE5-4580-E875-BEAE2686D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465" y="1657318"/>
            <a:ext cx="9690469" cy="48196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dirty="0"/>
              <a:t>Introduction</a:t>
            </a:r>
          </a:p>
        </p:txBody>
      </p:sp>
      <p:sp>
        <p:nvSpPr>
          <p:cNvPr id="1048603" name="Content Placeholder 3"/>
          <p:cNvSpPr>
            <a:spLocks noGrp="1"/>
          </p:cNvSpPr>
          <p:nvPr>
            <p:ph sz="half" idx="2"/>
          </p:nvPr>
        </p:nvSpPr>
        <p:spPr>
          <a:xfrm>
            <a:off x="304800" y="1803400"/>
            <a:ext cx="11684000" cy="4622800"/>
          </a:xfrm>
        </p:spPr>
        <p:txBody>
          <a:bodyPr/>
          <a:lstStyle/>
          <a:p>
            <a:r>
              <a:rPr lang="en-US" altLang="en-US" sz="3200" dirty="0"/>
              <a:t>Sign language is an essential means of communication for hearing impaired people to communicate with one another. </a:t>
            </a:r>
          </a:p>
          <a:p>
            <a:r>
              <a:rPr lang="en-US" altLang="en-US" sz="3200" dirty="0"/>
              <a:t>Problem occur when communication between people with hearing disability and normal people who doesn’t understand sign language. </a:t>
            </a:r>
          </a:p>
          <a:p>
            <a:r>
              <a:rPr lang="en-US" altLang="en-US" sz="3200" dirty="0"/>
              <a:t>This Indian Sign Language Recognition(SLR) system helps to translate the sign language hand gesture in real time.</a:t>
            </a:r>
          </a:p>
        </p:txBody>
      </p:sp>
      <p:sp>
        <p:nvSpPr>
          <p:cNvPr id="1048604" name="Slide Number Placeholder 5"/>
          <p:cNvSpPr>
            <a:spLocks noGrp="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20BA4611-E7AB-4EC5-9007-18C1C527856C}" type="slidenum">
              <a:rPr lang="en-US" altLang="en-US">
                <a:solidFill>
                  <a:srgbClr val="3F3F3F"/>
                </a:solidFill>
              </a:rPr>
              <a:pPr defTabSz="1219170" fontAlgn="base">
                <a:spcBef>
                  <a:spcPct val="0"/>
                </a:spcBef>
                <a:spcAft>
                  <a:spcPct val="0"/>
                </a:spcAft>
              </a:pPr>
              <a:t>4</a:t>
            </a:fld>
            <a:endParaRPr lang="en-US" altLang="en-US">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Rectangle 2"/>
          <p:cNvSpPr>
            <a:spLocks noGrp="1" noChangeArrowheads="1"/>
          </p:cNvSpPr>
          <p:nvPr>
            <p:ph type="title"/>
          </p:nvPr>
        </p:nvSpPr>
        <p:spPr/>
        <p:txBody>
          <a:bodyPr/>
          <a:lstStyle/>
          <a:p>
            <a:r>
              <a:rPr lang="en-US" altLang="en-US" dirty="0">
                <a:solidFill>
                  <a:srgbClr val="FFC000"/>
                </a:solidFill>
              </a:rPr>
              <a:t>Objective</a:t>
            </a:r>
          </a:p>
        </p:txBody>
      </p:sp>
      <p:sp>
        <p:nvSpPr>
          <p:cNvPr id="1048611" name="Rectangle 3"/>
          <p:cNvSpPr>
            <a:spLocks noGrp="1"/>
          </p:cNvSpPr>
          <p:nvPr>
            <p:ph idx="1"/>
          </p:nvPr>
        </p:nvSpPr>
        <p:spPr/>
        <p:txBody>
          <a:bodyPr/>
          <a:lstStyle/>
          <a:p>
            <a:pPr>
              <a:spcBef>
                <a:spcPct val="30000"/>
              </a:spcBef>
              <a:spcAft>
                <a:spcPct val="30000"/>
              </a:spcAft>
            </a:pPr>
            <a:r>
              <a:rPr lang="en-US" altLang="en-US" sz="3200" dirty="0"/>
              <a:t>The main objective of this project is to help the hearing impaired people to communicate with normal people by using this automatic sign language recognition system with text and speech generation.</a:t>
            </a:r>
          </a:p>
          <a:p>
            <a:pPr>
              <a:spcBef>
                <a:spcPct val="30000"/>
              </a:spcBef>
              <a:spcAft>
                <a:spcPct val="30000"/>
              </a:spcAft>
            </a:pPr>
            <a:r>
              <a:rPr lang="en-US" altLang="en-US" sz="3200" dirty="0"/>
              <a:t>The aim of this project is to recognize the hand gesture in real time and predict the corresponding alphabets, words and sentences for Indian sign language.</a:t>
            </a:r>
          </a:p>
          <a:p>
            <a:pPr>
              <a:spcBef>
                <a:spcPct val="30000"/>
              </a:spcBef>
              <a:spcAft>
                <a:spcPct val="30000"/>
              </a:spcAft>
            </a:pPr>
            <a:endParaRPr lang="en-US" altLang="en-US" sz="3200" dirty="0">
              <a:solidFill>
                <a:srgbClr val="0000FF"/>
              </a:solidFill>
            </a:endParaRPr>
          </a:p>
        </p:txBody>
      </p:sp>
      <p:sp>
        <p:nvSpPr>
          <p:cNvPr id="1048612"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7F1A7102-1077-4728-9CB7-1C5C22DA6E95}" type="slidenum">
              <a:rPr lang="en-US" altLang="en-US">
                <a:solidFill>
                  <a:srgbClr val="3F3F3F"/>
                </a:solidFill>
              </a:rPr>
              <a:pPr defTabSz="1219170" fontAlgn="base">
                <a:spcBef>
                  <a:spcPct val="0"/>
                </a:spcBef>
                <a:spcAft>
                  <a:spcPct val="0"/>
                </a:spcAft>
              </a:pPr>
              <a:t>5</a:t>
            </a:fld>
            <a:endParaRPr lang="en-US" altLang="en-US">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2"/>
          <p:cNvSpPr>
            <a:spLocks noGrp="1" noChangeArrowheads="1"/>
          </p:cNvSpPr>
          <p:nvPr>
            <p:ph type="title"/>
          </p:nvPr>
        </p:nvSpPr>
        <p:spPr/>
        <p:txBody>
          <a:bodyPr/>
          <a:lstStyle/>
          <a:p>
            <a:r>
              <a:rPr lang="en-US" altLang="en-US" dirty="0">
                <a:solidFill>
                  <a:srgbClr val="FFC000"/>
                </a:solidFill>
              </a:rPr>
              <a:t>Scope</a:t>
            </a:r>
          </a:p>
        </p:txBody>
      </p:sp>
      <p:sp>
        <p:nvSpPr>
          <p:cNvPr id="1048614" name="Rectangle 3"/>
          <p:cNvSpPr>
            <a:spLocks noGrp="1"/>
          </p:cNvSpPr>
          <p:nvPr>
            <p:ph idx="1"/>
          </p:nvPr>
        </p:nvSpPr>
        <p:spPr/>
        <p:txBody>
          <a:bodyPr/>
          <a:lstStyle/>
          <a:p>
            <a:pPr>
              <a:spcBef>
                <a:spcPct val="30000"/>
              </a:spcBef>
              <a:spcAft>
                <a:spcPct val="30000"/>
              </a:spcAft>
            </a:pPr>
            <a:r>
              <a:rPr lang="en-US" altLang="en-US" sz="2667" dirty="0"/>
              <a:t>This scope of this system is that normal people can communicate with hearing impaired people without the knowledge of sign language and without the help of translator.</a:t>
            </a:r>
          </a:p>
          <a:p>
            <a:pPr>
              <a:spcBef>
                <a:spcPct val="30000"/>
              </a:spcBef>
              <a:spcAft>
                <a:spcPct val="30000"/>
              </a:spcAft>
            </a:pPr>
            <a:r>
              <a:rPr lang="en-US" altLang="en-US" sz="2667" dirty="0"/>
              <a:t>This sign language hand gesture to text/speech system can be used in specific public domains such as airports, hospitals, government offices </a:t>
            </a:r>
            <a:r>
              <a:rPr lang="en-US" altLang="en-US" sz="2667" dirty="0" err="1"/>
              <a:t>etc</a:t>
            </a:r>
            <a:r>
              <a:rPr lang="en-US" altLang="en-US" sz="2667" dirty="0"/>
              <a:t>,...</a:t>
            </a:r>
          </a:p>
          <a:p>
            <a:pPr>
              <a:spcBef>
                <a:spcPct val="30000"/>
              </a:spcBef>
              <a:spcAft>
                <a:spcPct val="30000"/>
              </a:spcAft>
            </a:pPr>
            <a:r>
              <a:rPr lang="en-US" altLang="en-US" sz="2667" dirty="0"/>
              <a:t>This sign language recognition system can help to translate the real-time hand gesture to text/speech enables inter-communication between normal and hearing impaired people.</a:t>
            </a:r>
          </a:p>
        </p:txBody>
      </p:sp>
      <p:sp>
        <p:nvSpPr>
          <p:cNvPr id="1048615"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DEE8612E-A4EE-43BD-8FFF-CD2EBD51708E}" type="slidenum">
              <a:rPr lang="en-US" altLang="en-US">
                <a:solidFill>
                  <a:srgbClr val="3F3F3F"/>
                </a:solidFill>
              </a:rPr>
              <a:pPr defTabSz="1219170" fontAlgn="base">
                <a:spcBef>
                  <a:spcPct val="0"/>
                </a:spcBef>
                <a:spcAft>
                  <a:spcPct val="0"/>
                </a:spcAft>
              </a:pPr>
              <a:t>6</a:t>
            </a:fld>
            <a:endParaRPr lang="en-US" altLang="en-US">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Rectangle 2"/>
          <p:cNvSpPr>
            <a:spLocks noGrp="1" noChangeArrowheads="1"/>
          </p:cNvSpPr>
          <p:nvPr>
            <p:ph type="title"/>
          </p:nvPr>
        </p:nvSpPr>
        <p:spPr/>
        <p:txBody>
          <a:bodyPr/>
          <a:lstStyle/>
          <a:p>
            <a:r>
              <a:rPr lang="en-US" altLang="en-US" dirty="0">
                <a:solidFill>
                  <a:srgbClr val="FFC000"/>
                </a:solidFill>
              </a:rPr>
              <a:t>Literature Review</a:t>
            </a:r>
          </a:p>
        </p:txBody>
      </p:sp>
      <p:sp>
        <p:nvSpPr>
          <p:cNvPr id="1048620"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0EF442A4-C12F-4FF7-9635-51FFE5FC469C}" type="slidenum">
              <a:rPr lang="en-US" altLang="en-US">
                <a:solidFill>
                  <a:srgbClr val="3F3F3F"/>
                </a:solidFill>
              </a:rPr>
              <a:pPr defTabSz="1219170" fontAlgn="base">
                <a:spcBef>
                  <a:spcPct val="0"/>
                </a:spcBef>
                <a:spcAft>
                  <a:spcPct val="0"/>
                </a:spcAft>
              </a:pPr>
              <a:t>7</a:t>
            </a:fld>
            <a:endParaRPr lang="en-US" altLang="en-US">
              <a:solidFill>
                <a:srgbClr val="3F3F3F"/>
              </a:solidFill>
            </a:endParaRPr>
          </a:p>
        </p:txBody>
      </p:sp>
      <p:graphicFrame>
        <p:nvGraphicFramePr>
          <p:cNvPr id="4194304" name="Table 3"/>
          <p:cNvGraphicFramePr>
            <a:graphicFrameLocks noGrp="1"/>
          </p:cNvGraphicFramePr>
          <p:nvPr/>
        </p:nvGraphicFramePr>
        <p:xfrm>
          <a:off x="609600" y="1509185"/>
          <a:ext cx="10972800" cy="4938183"/>
        </p:xfrm>
        <a:graphic>
          <a:graphicData uri="http://schemas.openxmlformats.org/drawingml/2006/table">
            <a:tbl>
              <a:tblPr firstRow="1" bandRow="1">
                <a:tableStyleId>{7DF18680-E054-41AD-8BC1-D1AEF772440D}</a:tableStyleId>
              </a:tblPr>
              <a:tblGrid>
                <a:gridCol w="583660">
                  <a:extLst>
                    <a:ext uri="{9D8B030D-6E8A-4147-A177-3AD203B41FA5}">
                      <a16:colId xmlns:a16="http://schemas.microsoft.com/office/drawing/2014/main" val="20000"/>
                    </a:ext>
                  </a:extLst>
                </a:gridCol>
                <a:gridCol w="3805460">
                  <a:extLst>
                    <a:ext uri="{9D8B030D-6E8A-4147-A177-3AD203B41FA5}">
                      <a16:colId xmlns:a16="http://schemas.microsoft.com/office/drawing/2014/main" val="20001"/>
                    </a:ext>
                  </a:extLst>
                </a:gridCol>
                <a:gridCol w="2194560">
                  <a:extLst>
                    <a:ext uri="{9D8B030D-6E8A-4147-A177-3AD203B41FA5}">
                      <a16:colId xmlns:a16="http://schemas.microsoft.com/office/drawing/2014/main" val="20002"/>
                    </a:ext>
                  </a:extLst>
                </a:gridCol>
                <a:gridCol w="2194560">
                  <a:extLst>
                    <a:ext uri="{9D8B030D-6E8A-4147-A177-3AD203B41FA5}">
                      <a16:colId xmlns:a16="http://schemas.microsoft.com/office/drawing/2014/main" val="20003"/>
                    </a:ext>
                  </a:extLst>
                </a:gridCol>
                <a:gridCol w="2194560">
                  <a:extLst>
                    <a:ext uri="{9D8B030D-6E8A-4147-A177-3AD203B41FA5}">
                      <a16:colId xmlns:a16="http://schemas.microsoft.com/office/drawing/2014/main" val="20004"/>
                    </a:ext>
                  </a:extLst>
                </a:gridCol>
              </a:tblGrid>
              <a:tr h="687333">
                <a:tc>
                  <a:txBody>
                    <a:bodyPr/>
                    <a:lstStyle/>
                    <a:p>
                      <a:pPr marL="0" marR="0" indent="0">
                        <a:lnSpc>
                          <a:spcPct val="115000"/>
                        </a:lnSpc>
                        <a:spcBef>
                          <a:spcPts val="0"/>
                        </a:spcBef>
                        <a:spcAft>
                          <a:spcPts val="0"/>
                        </a:spcAft>
                        <a:buFont typeface="Arial" panose="020B0604020202020204" pitchFamily="34" charset="0"/>
                        <a:buNone/>
                      </a:pP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Author, Paper Title &amp; Journal Name,</a:t>
                      </a:r>
                    </a:p>
                    <a:p>
                      <a:pPr marL="0" marR="0" indent="0">
                        <a:lnSpc>
                          <a:spcPct val="115000"/>
                        </a:lnSpc>
                        <a:spcBef>
                          <a:spcPts val="0"/>
                        </a:spcBef>
                        <a:spcAft>
                          <a:spcPts val="0"/>
                        </a:spcAft>
                        <a:buFont typeface="Arial" panose="020B0604020202020204" pitchFamily="34" charset="0"/>
                        <a:buNone/>
                      </a:pPr>
                      <a:r>
                        <a:rPr lang="en-US" sz="1300" dirty="0">
                          <a:effectLst/>
                        </a:rPr>
                        <a:t>Year</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Methods/Technique/Algorithm</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Dataset, Advantages/Applications</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Limitations</a:t>
                      </a:r>
                      <a:endParaRPr lang="en-US" sz="1300" dirty="0">
                        <a:solidFill>
                          <a:schemeClr val="tx1"/>
                        </a:solidFill>
                        <a:effectLst/>
                        <a:latin typeface="+mj-lt"/>
                        <a:ea typeface="Times New Roman"/>
                        <a:cs typeface="Arial" pitchFamily="34" charset="0"/>
                      </a:endParaRPr>
                    </a:p>
                  </a:txBody>
                  <a:tcPr marT="0" marB="0"/>
                </a:tc>
                <a:extLst>
                  <a:ext uri="{0D108BD9-81ED-4DB2-BD59-A6C34878D82A}">
                    <a16:rowId xmlns:a16="http://schemas.microsoft.com/office/drawing/2014/main" val="10000"/>
                  </a:ext>
                </a:extLst>
              </a:tr>
              <a:tr h="2007351">
                <a:tc>
                  <a:txBody>
                    <a:bodyPr/>
                    <a:lstStyle/>
                    <a:p>
                      <a:pPr marL="0" indent="0">
                        <a:buFont typeface="Arial" panose="020B0604020202020204" pitchFamily="34" charset="0"/>
                        <a:buNone/>
                      </a:pPr>
                      <a:r>
                        <a:rPr lang="en-US" sz="2400" dirty="0"/>
                        <a:t>1.</a:t>
                      </a:r>
                    </a:p>
                  </a:txBody>
                  <a:tcPr marL="121920" marR="121920" marT="61005" marB="61005"/>
                </a:tc>
                <a:tc>
                  <a:txBody>
                    <a:bodyPr/>
                    <a:lstStyle/>
                    <a:p>
                      <a:pPr marL="0" indent="0">
                        <a:buFont typeface="Arial" panose="020B0604020202020204" pitchFamily="34" charset="0"/>
                        <a:buNone/>
                      </a:pPr>
                      <a:r>
                        <a:rPr lang="en-IN" sz="1600" dirty="0"/>
                        <a:t>Bambang </a:t>
                      </a:r>
                      <a:r>
                        <a:rPr lang="en-IN" sz="1600" dirty="0" err="1"/>
                        <a:t>Krismono</a:t>
                      </a:r>
                      <a:r>
                        <a:rPr lang="en-IN" sz="1600" dirty="0"/>
                        <a:t> </a:t>
                      </a:r>
                      <a:r>
                        <a:rPr lang="en-IN" sz="1600" dirty="0" err="1"/>
                        <a:t>Triwijoyo</a:t>
                      </a:r>
                      <a:r>
                        <a:rPr lang="en-IN" sz="1600" dirty="0"/>
                        <a:t>, Lalu </a:t>
                      </a:r>
                      <a:r>
                        <a:rPr lang="en-IN" sz="1600" dirty="0" err="1"/>
                        <a:t>Yuda</a:t>
                      </a:r>
                      <a:r>
                        <a:rPr lang="en-IN" sz="1600" dirty="0"/>
                        <a:t> </a:t>
                      </a:r>
                      <a:r>
                        <a:rPr lang="en-IN" sz="1600" dirty="0" err="1"/>
                        <a:t>Rahmani</a:t>
                      </a:r>
                      <a:r>
                        <a:rPr lang="en-IN" sz="1600" dirty="0"/>
                        <a:t> </a:t>
                      </a:r>
                      <a:r>
                        <a:rPr lang="en-IN" sz="1600" dirty="0" err="1"/>
                        <a:t>Karnaen</a:t>
                      </a:r>
                      <a:r>
                        <a:rPr lang="en-IN" sz="1600" dirty="0"/>
                        <a:t>, </a:t>
                      </a:r>
                      <a:r>
                        <a:rPr lang="en-IN" sz="1600" dirty="0" err="1"/>
                        <a:t>Ahmat</a:t>
                      </a:r>
                      <a:r>
                        <a:rPr lang="en-IN" sz="1600" dirty="0"/>
                        <a:t> Adil, </a:t>
                      </a:r>
                      <a:r>
                        <a:rPr lang="en-US" sz="1600" dirty="0"/>
                        <a:t>Deep Learning Approach For Sign Language Recognition, Journal </a:t>
                      </a:r>
                      <a:r>
                        <a:rPr lang="en-US" sz="1600" dirty="0" err="1"/>
                        <a:t>Ilmiah</a:t>
                      </a:r>
                      <a:r>
                        <a:rPr lang="en-US" sz="1600" dirty="0"/>
                        <a:t> Teknik </a:t>
                      </a:r>
                      <a:r>
                        <a:rPr lang="en-US" sz="1600" dirty="0" err="1"/>
                        <a:t>Elektro</a:t>
                      </a:r>
                      <a:r>
                        <a:rPr lang="en-US" sz="1600" dirty="0"/>
                        <a:t> </a:t>
                      </a:r>
                      <a:r>
                        <a:rPr lang="en-US" sz="1600" dirty="0" err="1"/>
                        <a:t>Komputer</a:t>
                      </a:r>
                      <a:r>
                        <a:rPr lang="en-US" sz="1600" dirty="0"/>
                        <a:t> dan </a:t>
                      </a:r>
                      <a:r>
                        <a:rPr lang="en-US" sz="1600" dirty="0" err="1"/>
                        <a:t>Informatika</a:t>
                      </a:r>
                      <a:r>
                        <a:rPr lang="en-US" sz="1600" dirty="0"/>
                        <a:t>(JITEKI), Jan-2023</a:t>
                      </a:r>
                      <a:endParaRPr lang="en-IN" sz="1600" dirty="0"/>
                    </a:p>
                    <a:p>
                      <a:pPr marL="0" indent="0">
                        <a:buFont typeface="Arial" panose="020B0604020202020204" pitchFamily="34" charset="0"/>
                        <a:buNone/>
                      </a:pPr>
                      <a:endParaRPr lang="en-IN" sz="1600" dirty="0"/>
                    </a:p>
                  </a:txBody>
                  <a:tcPr marL="121920" marR="121920" marT="61005" marB="61005"/>
                </a:tc>
                <a:tc>
                  <a:txBody>
                    <a:bodyPr/>
                    <a:lstStyle/>
                    <a:p>
                      <a:pPr marL="0" indent="0">
                        <a:buFont typeface="Arial" panose="020B0604020202020204" pitchFamily="34" charset="0"/>
                        <a:buNone/>
                      </a:pPr>
                      <a:r>
                        <a:rPr lang="en-US" sz="1600" dirty="0"/>
                        <a:t>Seven-layer Convolutional Neural Network(CNN)</a:t>
                      </a:r>
                    </a:p>
                  </a:txBody>
                  <a:tcPr marL="121920" marR="121920" marT="61005" marB="61005"/>
                </a:tc>
                <a:tc>
                  <a:txBody>
                    <a:bodyPr/>
                    <a:lstStyle/>
                    <a:p>
                      <a:pPr marL="0" indent="0">
                        <a:buFont typeface="Arial" panose="020B0604020202020204" pitchFamily="34" charset="0"/>
                        <a:buNone/>
                      </a:pPr>
                      <a:r>
                        <a:rPr lang="en-US" sz="1600" dirty="0"/>
                        <a:t>ASL dataset,accuracy-99%,image processing using background correction improved model performance</a:t>
                      </a:r>
                    </a:p>
                  </a:txBody>
                  <a:tcPr marL="121920" marR="121920" marT="61005" marB="61005"/>
                </a:tc>
                <a:tc>
                  <a:txBody>
                    <a:bodyPr/>
                    <a:lstStyle/>
                    <a:p>
                      <a:pPr marL="0" indent="0">
                        <a:buFont typeface="Arial" panose="020B0604020202020204" pitchFamily="34" charset="0"/>
                        <a:buNone/>
                      </a:pPr>
                      <a:r>
                        <a:rPr lang="en-US" sz="1600" dirty="0"/>
                        <a:t>Performance of model is strongly influenced by the specification of web cam and lighting system.</a:t>
                      </a:r>
                    </a:p>
                  </a:txBody>
                  <a:tcPr marL="121920" marR="121920" marT="61005" marB="61005"/>
                </a:tc>
                <a:extLst>
                  <a:ext uri="{0D108BD9-81ED-4DB2-BD59-A6C34878D82A}">
                    <a16:rowId xmlns:a16="http://schemas.microsoft.com/office/drawing/2014/main" val="10001"/>
                  </a:ext>
                </a:extLst>
              </a:tr>
              <a:tr h="2243499">
                <a:tc>
                  <a:txBody>
                    <a:bodyPr/>
                    <a:lstStyle/>
                    <a:p>
                      <a:pPr marL="0" indent="0">
                        <a:buFont typeface="Arial" panose="020B0604020202020204" pitchFamily="34" charset="0"/>
                        <a:buNone/>
                      </a:pPr>
                      <a:r>
                        <a:rPr lang="en-US" sz="2400" dirty="0"/>
                        <a:t>2.</a:t>
                      </a:r>
                    </a:p>
                  </a:txBody>
                  <a:tcPr marL="121920" marR="121920" marT="61005" marB="61005"/>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pPr>
                      <a:r>
                        <a:rPr lang="en-IN" sz="1600" dirty="0">
                          <a:effectLst/>
                        </a:rPr>
                        <a:t>Ahmed </a:t>
                      </a:r>
                      <a:r>
                        <a:rPr lang="en-IN" sz="1600" dirty="0" err="1">
                          <a:effectLst/>
                        </a:rPr>
                        <a:t>Kasapbasi</a:t>
                      </a:r>
                      <a:r>
                        <a:rPr kumimoji="0" lang="en-IN" sz="1600" b="0" i="0" kern="1200" dirty="0">
                          <a:solidFill>
                            <a:schemeClr val="dk1"/>
                          </a:solidFill>
                          <a:effectLst/>
                          <a:latin typeface="+mn-lt"/>
                          <a:ea typeface="+mn-ea"/>
                          <a:cs typeface="+mn-cs"/>
                        </a:rPr>
                        <a:t>, </a:t>
                      </a:r>
                      <a:r>
                        <a:rPr lang="en-IN" sz="1600" dirty="0">
                          <a:effectLst/>
                        </a:rPr>
                        <a:t>Ahmed </a:t>
                      </a:r>
                      <a:r>
                        <a:rPr lang="en-IN" sz="1600" dirty="0" err="1">
                          <a:effectLst/>
                        </a:rPr>
                        <a:t>Eltayeb</a:t>
                      </a:r>
                      <a:r>
                        <a:rPr lang="en-IN" sz="1600" dirty="0">
                          <a:effectLst/>
                        </a:rPr>
                        <a:t>, Ahmed </a:t>
                      </a:r>
                      <a:r>
                        <a:rPr lang="en-IN" sz="1600" dirty="0" err="1">
                          <a:effectLst/>
                        </a:rPr>
                        <a:t>Elbushra</a:t>
                      </a:r>
                      <a:r>
                        <a:rPr kumimoji="0" lang="en-IN" sz="1600" b="0" i="0" kern="1200" dirty="0">
                          <a:solidFill>
                            <a:schemeClr val="dk1"/>
                          </a:solidFill>
                          <a:effectLst/>
                          <a:latin typeface="+mn-lt"/>
                          <a:ea typeface="+mn-ea"/>
                          <a:cs typeface="+mn-cs"/>
                        </a:rPr>
                        <a:t>, </a:t>
                      </a:r>
                      <a:r>
                        <a:rPr lang="en-IN" sz="1600" dirty="0">
                          <a:effectLst/>
                        </a:rPr>
                        <a:t>Omar Al-</a:t>
                      </a:r>
                      <a:r>
                        <a:rPr lang="en-IN" sz="1600" dirty="0" err="1">
                          <a:effectLst/>
                        </a:rPr>
                        <a:t>Hardanee</a:t>
                      </a:r>
                      <a:r>
                        <a:rPr lang="en-IN" sz="1600" dirty="0">
                          <a:effectLst/>
                        </a:rPr>
                        <a:t>, </a:t>
                      </a:r>
                      <a:r>
                        <a:rPr lang="en-IN" sz="1600" dirty="0" err="1">
                          <a:effectLst/>
                        </a:rPr>
                        <a:t>Arif</a:t>
                      </a:r>
                      <a:r>
                        <a:rPr lang="en-IN" sz="1600" dirty="0">
                          <a:effectLst/>
                        </a:rPr>
                        <a:t> Yilmaz</a:t>
                      </a:r>
                      <a:r>
                        <a:rPr kumimoji="0" lang="en-US" sz="1600" b="0" i="0" kern="1200" dirty="0">
                          <a:solidFill>
                            <a:schemeClr val="dk1"/>
                          </a:solidFill>
                          <a:effectLst/>
                          <a:latin typeface="+mn-lt"/>
                          <a:ea typeface="+mn-ea"/>
                          <a:cs typeface="+mn-cs"/>
                        </a:rPr>
                        <a:t>, </a:t>
                      </a:r>
                      <a:r>
                        <a:rPr kumimoji="0" lang="en-US" sz="1600" b="0" i="0" kern="1200" dirty="0" err="1">
                          <a:solidFill>
                            <a:schemeClr val="dk1"/>
                          </a:solidFill>
                          <a:effectLst/>
                          <a:latin typeface="+mn-lt"/>
                          <a:ea typeface="+mn-ea"/>
                          <a:cs typeface="+mn-cs"/>
                        </a:rPr>
                        <a:t>DeepASLR</a:t>
                      </a:r>
                      <a:r>
                        <a:rPr kumimoji="0" lang="en-US" sz="1600" b="0" i="0" kern="1200" dirty="0">
                          <a:solidFill>
                            <a:schemeClr val="dk1"/>
                          </a:solidFill>
                          <a:effectLst/>
                          <a:latin typeface="+mn-lt"/>
                          <a:ea typeface="+mn-ea"/>
                          <a:cs typeface="+mn-cs"/>
                        </a:rPr>
                        <a:t>: A CNN based human computer interface for American Sign Language recognition for hearing-impaired individuals, ELSEVIER-Computer Methods and Programs in Biomedicine Update, dec-2021</a:t>
                      </a:r>
                    </a:p>
                  </a:txBody>
                  <a:tcPr marL="121920" marR="121920" marT="61005" marB="61005"/>
                </a:tc>
                <a:tc>
                  <a:txBody>
                    <a:bodyPr/>
                    <a:lstStyle/>
                    <a:p>
                      <a:pPr marL="0" indent="0">
                        <a:buFont typeface="Arial" panose="020B0604020202020204" pitchFamily="34" charset="0"/>
                        <a:buNone/>
                      </a:pPr>
                      <a:r>
                        <a:rPr lang="en-US" sz="1600" dirty="0"/>
                        <a:t>Convolutional Neural Network(CNN)</a:t>
                      </a:r>
                    </a:p>
                  </a:txBody>
                  <a:tcPr marL="121920" marR="121920" marT="61005" marB="61005"/>
                </a:tc>
                <a:tc>
                  <a:txBody>
                    <a:bodyPr/>
                    <a:lstStyle/>
                    <a:p>
                      <a:pPr marL="0" indent="0">
                        <a:buFont typeface="Arial" panose="020B0604020202020204" pitchFamily="34" charset="0"/>
                        <a:buNone/>
                      </a:pPr>
                      <a:r>
                        <a:rPr lang="en-US" sz="1600" dirty="0"/>
                        <a:t>ASL dataset, accuracy-99.38%</a:t>
                      </a:r>
                    </a:p>
                  </a:txBody>
                  <a:tcPr marL="121920" marR="121920" marT="61005" marB="61005"/>
                </a:tc>
                <a:tc>
                  <a:txBody>
                    <a:bodyPr/>
                    <a:lstStyle/>
                    <a:p>
                      <a:pPr marL="0" indent="0">
                        <a:buFont typeface="Arial" panose="020B0604020202020204" pitchFamily="34" charset="0"/>
                        <a:buNone/>
                      </a:pPr>
                      <a:r>
                        <a:rPr lang="en-US" sz="1600" dirty="0"/>
                        <a:t>More images needed to improve accuracy and reduce loss</a:t>
                      </a:r>
                    </a:p>
                  </a:txBody>
                  <a:tcPr marL="121920" marR="121920" marT="61005" marB="6100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Rectangle 2"/>
          <p:cNvSpPr>
            <a:spLocks noGrp="1" noChangeArrowheads="1"/>
          </p:cNvSpPr>
          <p:nvPr>
            <p:ph type="title"/>
          </p:nvPr>
        </p:nvSpPr>
        <p:spPr/>
        <p:txBody>
          <a:bodyPr/>
          <a:lstStyle/>
          <a:p>
            <a:r>
              <a:rPr lang="en-US" altLang="en-US" dirty="0">
                <a:solidFill>
                  <a:srgbClr val="FFC000"/>
                </a:solidFill>
              </a:rPr>
              <a:t>Literature Review </a:t>
            </a:r>
            <a:r>
              <a:rPr lang="en-US" altLang="en-US" sz="4000" dirty="0">
                <a:solidFill>
                  <a:srgbClr val="FFC000"/>
                </a:solidFill>
              </a:rPr>
              <a:t>(Cont..)</a:t>
            </a:r>
          </a:p>
        </p:txBody>
      </p:sp>
      <p:sp>
        <p:nvSpPr>
          <p:cNvPr id="1048625"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9B0BB468-4290-4D7B-8673-2BBF6AE0EF65}" type="slidenum">
              <a:rPr lang="en-US" altLang="en-US">
                <a:solidFill>
                  <a:srgbClr val="3F3F3F"/>
                </a:solidFill>
              </a:rPr>
              <a:pPr defTabSz="1219170" fontAlgn="base">
                <a:spcBef>
                  <a:spcPct val="0"/>
                </a:spcBef>
                <a:spcAft>
                  <a:spcPct val="0"/>
                </a:spcAft>
              </a:pPr>
              <a:t>8</a:t>
            </a:fld>
            <a:endParaRPr lang="en-US" altLang="en-US">
              <a:solidFill>
                <a:srgbClr val="3F3F3F"/>
              </a:solidFill>
            </a:endParaRPr>
          </a:p>
        </p:txBody>
      </p:sp>
      <p:graphicFrame>
        <p:nvGraphicFramePr>
          <p:cNvPr id="4194305" name="Table 1"/>
          <p:cNvGraphicFramePr>
            <a:graphicFrameLocks noGrp="1"/>
          </p:cNvGraphicFramePr>
          <p:nvPr/>
        </p:nvGraphicFramePr>
        <p:xfrm>
          <a:off x="609600" y="1509185"/>
          <a:ext cx="10972800" cy="4787900"/>
        </p:xfrm>
        <a:graphic>
          <a:graphicData uri="http://schemas.openxmlformats.org/drawingml/2006/table">
            <a:tbl>
              <a:tblPr firstRow="1" bandRow="1">
                <a:tableStyleId>{7DF18680-E054-41AD-8BC1-D1AEF772440D}</a:tableStyleId>
              </a:tblPr>
              <a:tblGrid>
                <a:gridCol w="1016000">
                  <a:extLst>
                    <a:ext uri="{9D8B030D-6E8A-4147-A177-3AD203B41FA5}">
                      <a16:colId xmlns:a16="http://schemas.microsoft.com/office/drawing/2014/main" val="20000"/>
                    </a:ext>
                  </a:extLst>
                </a:gridCol>
                <a:gridCol w="3373120">
                  <a:extLst>
                    <a:ext uri="{9D8B030D-6E8A-4147-A177-3AD203B41FA5}">
                      <a16:colId xmlns:a16="http://schemas.microsoft.com/office/drawing/2014/main" val="20001"/>
                    </a:ext>
                  </a:extLst>
                </a:gridCol>
                <a:gridCol w="2194560">
                  <a:extLst>
                    <a:ext uri="{9D8B030D-6E8A-4147-A177-3AD203B41FA5}">
                      <a16:colId xmlns:a16="http://schemas.microsoft.com/office/drawing/2014/main" val="20002"/>
                    </a:ext>
                  </a:extLst>
                </a:gridCol>
                <a:gridCol w="2194560">
                  <a:extLst>
                    <a:ext uri="{9D8B030D-6E8A-4147-A177-3AD203B41FA5}">
                      <a16:colId xmlns:a16="http://schemas.microsoft.com/office/drawing/2014/main" val="20003"/>
                    </a:ext>
                  </a:extLst>
                </a:gridCol>
                <a:gridCol w="2194560">
                  <a:extLst>
                    <a:ext uri="{9D8B030D-6E8A-4147-A177-3AD203B41FA5}">
                      <a16:colId xmlns:a16="http://schemas.microsoft.com/office/drawing/2014/main" val="20004"/>
                    </a:ext>
                  </a:extLst>
                </a:gridCol>
              </a:tblGrid>
              <a:tr h="687145">
                <a:tc>
                  <a:txBody>
                    <a:bodyPr/>
                    <a:lstStyle/>
                    <a:p>
                      <a:pPr marL="0" marR="0" indent="0">
                        <a:lnSpc>
                          <a:spcPct val="115000"/>
                        </a:lnSpc>
                        <a:spcBef>
                          <a:spcPts val="0"/>
                        </a:spcBef>
                        <a:spcAft>
                          <a:spcPts val="0"/>
                        </a:spcAft>
                        <a:buFont typeface="Arial" panose="020B0604020202020204" pitchFamily="34" charset="0"/>
                        <a:buNone/>
                      </a:pP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Author, Paper Title &amp; Journal Name,</a:t>
                      </a:r>
                    </a:p>
                    <a:p>
                      <a:pPr marL="0" marR="0" indent="0">
                        <a:lnSpc>
                          <a:spcPct val="115000"/>
                        </a:lnSpc>
                        <a:spcBef>
                          <a:spcPts val="0"/>
                        </a:spcBef>
                        <a:spcAft>
                          <a:spcPts val="0"/>
                        </a:spcAft>
                        <a:buFont typeface="Arial" panose="020B0604020202020204" pitchFamily="34" charset="0"/>
                        <a:buNone/>
                      </a:pPr>
                      <a:r>
                        <a:rPr lang="en-US" sz="1300" dirty="0">
                          <a:effectLst/>
                        </a:rPr>
                        <a:t>Year</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Methods/Technique/Algorithm</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Dataset, Advantages/Applications</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Limitations</a:t>
                      </a:r>
                      <a:endParaRPr lang="en-US" sz="1300" dirty="0">
                        <a:solidFill>
                          <a:schemeClr val="tx1"/>
                        </a:solidFill>
                        <a:effectLst/>
                        <a:latin typeface="+mj-lt"/>
                        <a:ea typeface="Times New Roman"/>
                        <a:cs typeface="Arial" pitchFamily="34" charset="0"/>
                      </a:endParaRPr>
                    </a:p>
                  </a:txBody>
                  <a:tcPr marT="0" marB="0"/>
                </a:tc>
                <a:extLst>
                  <a:ext uri="{0D108BD9-81ED-4DB2-BD59-A6C34878D82A}">
                    <a16:rowId xmlns:a16="http://schemas.microsoft.com/office/drawing/2014/main" val="10000"/>
                  </a:ext>
                </a:extLst>
              </a:tr>
              <a:tr h="1936472">
                <a:tc>
                  <a:txBody>
                    <a:bodyPr/>
                    <a:lstStyle/>
                    <a:p>
                      <a:pPr marL="0" indent="0">
                        <a:buFont typeface="Arial" panose="020B0604020202020204" pitchFamily="34" charset="0"/>
                        <a:buNone/>
                      </a:pPr>
                      <a:r>
                        <a:rPr lang="en-US" sz="2400" dirty="0"/>
                        <a:t>3.</a:t>
                      </a:r>
                    </a:p>
                  </a:txBody>
                  <a:tcPr marL="121920" marR="121920" marT="60988" marB="60988"/>
                </a:tc>
                <a:tc>
                  <a:txBody>
                    <a:bodyPr/>
                    <a:lstStyle/>
                    <a:p>
                      <a:pPr marL="0" indent="0">
                        <a:buFont typeface="Arial" panose="020B0604020202020204" pitchFamily="34" charset="0"/>
                        <a:buNone/>
                      </a:pPr>
                      <a:r>
                        <a:rPr lang="en-IN" sz="1600" dirty="0" err="1"/>
                        <a:t>Mehreen</a:t>
                      </a:r>
                      <a:r>
                        <a:rPr lang="en-IN" sz="1600" dirty="0"/>
                        <a:t> </a:t>
                      </a:r>
                      <a:r>
                        <a:rPr lang="en-IN" sz="1600" dirty="0" err="1"/>
                        <a:t>Hurroo</a:t>
                      </a:r>
                      <a:r>
                        <a:rPr lang="en-IN" sz="1600" dirty="0"/>
                        <a:t>, Mohammad Elham </a:t>
                      </a:r>
                      <a:r>
                        <a:rPr lang="en-IN" sz="1600" dirty="0" err="1"/>
                        <a:t>Walizad</a:t>
                      </a:r>
                      <a:r>
                        <a:rPr lang="en-IN" sz="1600" dirty="0"/>
                        <a:t>, </a:t>
                      </a:r>
                      <a:r>
                        <a:rPr lang="en-US" sz="1600" dirty="0"/>
                        <a:t>Sign Language Recognition System using Convolutional Neural Network and Computer Vision, International Journal of Engineering Research &amp; Technology (IJERT), dec-2020</a:t>
                      </a:r>
                      <a:endParaRPr lang="en-IN" sz="1600" dirty="0"/>
                    </a:p>
                  </a:txBody>
                  <a:tcPr marL="121920" marR="121920" marT="60988" marB="60988"/>
                </a:tc>
                <a:tc>
                  <a:txBody>
                    <a:bodyPr/>
                    <a:lstStyle/>
                    <a:p>
                      <a:pPr marL="0" indent="0">
                        <a:buFont typeface="Arial" panose="020B0604020202020204" pitchFamily="34" charset="0"/>
                        <a:buNone/>
                      </a:pPr>
                      <a:r>
                        <a:rPr lang="en-US" sz="1600" dirty="0"/>
                        <a:t>Uses CNN of 3 layers with </a:t>
                      </a:r>
                      <a:r>
                        <a:rPr lang="en-US" sz="1600" dirty="0" err="1"/>
                        <a:t>ReLu</a:t>
                      </a:r>
                      <a:r>
                        <a:rPr lang="en-US" sz="1600" dirty="0"/>
                        <a:t>, 2D CNN with tensor flow library</a:t>
                      </a:r>
                    </a:p>
                  </a:txBody>
                  <a:tcPr marL="121920" marR="121920" marT="60988" marB="60988"/>
                </a:tc>
                <a:tc>
                  <a:txBody>
                    <a:bodyPr/>
                    <a:lstStyle/>
                    <a:p>
                      <a:pPr marL="0" indent="0">
                        <a:buFont typeface="Arial" panose="020B0604020202020204" pitchFamily="34" charset="0"/>
                        <a:buNone/>
                      </a:pPr>
                      <a:r>
                        <a:rPr lang="en-US" sz="1600" dirty="0"/>
                        <a:t>ASL Dataset with 10 alphabets, accuracy-90%, used in real-time for sign language recognition</a:t>
                      </a:r>
                    </a:p>
                  </a:txBody>
                  <a:tcPr marL="121920" marR="121920" marT="60988" marB="60988"/>
                </a:tc>
                <a:tc>
                  <a:txBody>
                    <a:bodyPr/>
                    <a:lstStyle/>
                    <a:p>
                      <a:pPr marL="0" indent="0">
                        <a:buFont typeface="Arial" panose="020B0604020202020204" pitchFamily="34" charset="0"/>
                        <a:buNone/>
                      </a:pPr>
                      <a:r>
                        <a:rPr lang="en-US" sz="1600" dirty="0"/>
                        <a:t>Model is trained only for 10 alphabets.</a:t>
                      </a:r>
                    </a:p>
                  </a:txBody>
                  <a:tcPr marL="121920" marR="121920" marT="60988" marB="60988"/>
                </a:tc>
                <a:extLst>
                  <a:ext uri="{0D108BD9-81ED-4DB2-BD59-A6C34878D82A}">
                    <a16:rowId xmlns:a16="http://schemas.microsoft.com/office/drawing/2014/main" val="10001"/>
                  </a:ext>
                </a:extLst>
              </a:tr>
              <a:tr h="2164283">
                <a:tc>
                  <a:txBody>
                    <a:bodyPr/>
                    <a:lstStyle/>
                    <a:p>
                      <a:pPr marL="0" indent="0">
                        <a:buFont typeface="Arial" panose="020B0604020202020204" pitchFamily="34" charset="0"/>
                        <a:buNone/>
                      </a:pPr>
                      <a:r>
                        <a:rPr lang="en-US" sz="2400" dirty="0"/>
                        <a:t>4.</a:t>
                      </a:r>
                    </a:p>
                  </a:txBody>
                  <a:tcPr marL="121920" marR="121920" marT="60988" marB="60988"/>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pPr>
                      <a:r>
                        <a:rPr kumimoji="0" lang="en-IN" sz="1600" b="0" i="0" kern="1200" dirty="0">
                          <a:solidFill>
                            <a:schemeClr val="dk1"/>
                          </a:solidFill>
                          <a:effectLst/>
                          <a:latin typeface="+mn-lt"/>
                          <a:ea typeface="+mn-ea"/>
                          <a:cs typeface="+mn-cs"/>
                        </a:rPr>
                        <a:t>Dushyant Kumar Singh, </a:t>
                      </a:r>
                      <a:r>
                        <a:rPr kumimoji="0" lang="en-US" sz="1600" b="0" i="0" kern="1200" dirty="0">
                          <a:solidFill>
                            <a:schemeClr val="dk1"/>
                          </a:solidFill>
                          <a:effectLst/>
                          <a:latin typeface="+mn-lt"/>
                          <a:ea typeface="+mn-ea"/>
                          <a:cs typeface="+mn-cs"/>
                        </a:rPr>
                        <a:t>3D-CNN based Dynamic Gesture Recognition for Indian Sign Language Modeling, </a:t>
                      </a:r>
                      <a:r>
                        <a:rPr lang="en-IN" sz="1600" dirty="0"/>
                        <a:t> 5th International Conference on AI in Computational Linguistics</a:t>
                      </a:r>
                      <a:r>
                        <a:rPr kumimoji="0" lang="en-US" sz="1600" b="0" i="0" kern="1200" dirty="0">
                          <a:solidFill>
                            <a:schemeClr val="dk1"/>
                          </a:solidFill>
                          <a:effectLst/>
                          <a:latin typeface="+mn-lt"/>
                          <a:ea typeface="+mn-ea"/>
                          <a:cs typeface="+mn-cs"/>
                        </a:rPr>
                        <a:t>, 2021</a:t>
                      </a:r>
                    </a:p>
                  </a:txBody>
                  <a:tcPr marL="121920" marR="121920" marT="60988" marB="60988"/>
                </a:tc>
                <a:tc>
                  <a:txBody>
                    <a:bodyPr/>
                    <a:lstStyle/>
                    <a:p>
                      <a:pPr marL="0" indent="0">
                        <a:buFont typeface="Arial" panose="020B0604020202020204" pitchFamily="34" charset="0"/>
                        <a:buNone/>
                      </a:pPr>
                      <a:r>
                        <a:rPr lang="en-US" sz="1600" dirty="0"/>
                        <a:t>3D Convolutional Neural Network</a:t>
                      </a:r>
                    </a:p>
                  </a:txBody>
                  <a:tcPr marL="121920" marR="121920" marT="60988" marB="60988"/>
                </a:tc>
                <a:tc>
                  <a:txBody>
                    <a:bodyPr/>
                    <a:lstStyle/>
                    <a:p>
                      <a:pPr marL="0" indent="0">
                        <a:buFont typeface="Arial" panose="020B0604020202020204" pitchFamily="34" charset="0"/>
                        <a:buNone/>
                      </a:pPr>
                      <a:r>
                        <a:rPr lang="en-US" sz="1600" dirty="0"/>
                        <a:t>20 ISL words,accuracy-88%, helps in reducing problems faced while communicating with deaf and dumb people.</a:t>
                      </a:r>
                    </a:p>
                  </a:txBody>
                  <a:tcPr marL="121920" marR="121920" marT="60988" marB="60988"/>
                </a:tc>
                <a:tc>
                  <a:txBody>
                    <a:bodyPr/>
                    <a:lstStyle/>
                    <a:p>
                      <a:pPr marL="0" indent="0">
                        <a:buFont typeface="Arial" panose="020B0604020202020204" pitchFamily="34" charset="0"/>
                        <a:buNone/>
                      </a:pPr>
                      <a:r>
                        <a:rPr lang="en-US" sz="1600" dirty="0"/>
                        <a:t>Model trained for only 20 words, absence of speech generation, low accuracy</a:t>
                      </a:r>
                    </a:p>
                  </a:txBody>
                  <a:tcPr marL="121920" marR="121920" marT="60988" marB="60988"/>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Rectangle 2"/>
          <p:cNvSpPr>
            <a:spLocks noGrp="1" noChangeArrowheads="1"/>
          </p:cNvSpPr>
          <p:nvPr>
            <p:ph type="title"/>
          </p:nvPr>
        </p:nvSpPr>
        <p:spPr/>
        <p:txBody>
          <a:bodyPr/>
          <a:lstStyle/>
          <a:p>
            <a:r>
              <a:rPr lang="en-US" altLang="en-US" dirty="0">
                <a:solidFill>
                  <a:srgbClr val="FFC000"/>
                </a:solidFill>
              </a:rPr>
              <a:t>Literature Review </a:t>
            </a:r>
            <a:r>
              <a:rPr lang="en-US" altLang="en-US" sz="4000" dirty="0">
                <a:solidFill>
                  <a:srgbClr val="FFC000"/>
                </a:solidFill>
              </a:rPr>
              <a:t>(Cont..)</a:t>
            </a:r>
          </a:p>
        </p:txBody>
      </p:sp>
      <p:sp>
        <p:nvSpPr>
          <p:cNvPr id="1048627" name="Slide Number Placeholder 3"/>
          <p:cNvSpPr>
            <a:spLocks noGrp="1" noChangeArrowheads="1"/>
          </p:cNvSpPr>
          <p:nvPr>
            <p:ph type="sldNum" sz="quarter" idx="12"/>
          </p:nvPr>
        </p:nvSpPr>
        <p:spPr bwMode="auto">
          <a:noFill/>
        </p:spPr>
        <p:txBody>
          <a:bodyPr/>
          <a:lstStyle>
            <a:lvl1pPr>
              <a:defRPr>
                <a:solidFill>
                  <a:schemeClr val="tx1"/>
                </a:solidFill>
                <a:latin typeface="Arial" charset="0"/>
                <a:cs typeface="Arial" charset="0"/>
              </a:defRPr>
            </a:lvl1pPr>
            <a:lvl2pPr marL="990575" indent="-380990">
              <a:defRPr>
                <a:solidFill>
                  <a:schemeClr val="tx1"/>
                </a:solidFill>
                <a:latin typeface="Arial" charset="0"/>
                <a:cs typeface="Arial" charset="0"/>
              </a:defRPr>
            </a:lvl2pPr>
            <a:lvl3pPr marL="1523962" indent="-304792">
              <a:defRPr>
                <a:solidFill>
                  <a:schemeClr val="tx1"/>
                </a:solidFill>
                <a:latin typeface="Arial" charset="0"/>
                <a:cs typeface="Arial" charset="0"/>
              </a:defRPr>
            </a:lvl3pPr>
            <a:lvl4pPr marL="2133547" indent="-304792">
              <a:defRPr>
                <a:solidFill>
                  <a:schemeClr val="tx1"/>
                </a:solidFill>
                <a:latin typeface="Arial" charset="0"/>
                <a:cs typeface="Arial" charset="0"/>
              </a:defRPr>
            </a:lvl4pPr>
            <a:lvl5pPr marL="2743131" indent="-304792">
              <a:defRPr>
                <a:solidFill>
                  <a:schemeClr val="tx1"/>
                </a:solidFill>
                <a:latin typeface="Arial" charset="0"/>
                <a:cs typeface="Arial" charset="0"/>
              </a:defRPr>
            </a:lvl5pPr>
            <a:lvl6pPr marL="3352716" indent="-304792" eaLnBrk="0" fontAlgn="base" hangingPunct="0">
              <a:spcBef>
                <a:spcPct val="0"/>
              </a:spcBef>
              <a:spcAft>
                <a:spcPct val="0"/>
              </a:spcAft>
              <a:defRPr>
                <a:solidFill>
                  <a:schemeClr val="tx1"/>
                </a:solidFill>
                <a:latin typeface="Arial" charset="0"/>
                <a:cs typeface="Arial" charset="0"/>
              </a:defRPr>
            </a:lvl6pPr>
            <a:lvl7pPr marL="3962301" indent="-304792" eaLnBrk="0" fontAlgn="base" hangingPunct="0">
              <a:spcBef>
                <a:spcPct val="0"/>
              </a:spcBef>
              <a:spcAft>
                <a:spcPct val="0"/>
              </a:spcAft>
              <a:defRPr>
                <a:solidFill>
                  <a:schemeClr val="tx1"/>
                </a:solidFill>
                <a:latin typeface="Arial" charset="0"/>
                <a:cs typeface="Arial" charset="0"/>
              </a:defRPr>
            </a:lvl7pPr>
            <a:lvl8pPr marL="4571886" indent="-304792" eaLnBrk="0" fontAlgn="base" hangingPunct="0">
              <a:spcBef>
                <a:spcPct val="0"/>
              </a:spcBef>
              <a:spcAft>
                <a:spcPct val="0"/>
              </a:spcAft>
              <a:defRPr>
                <a:solidFill>
                  <a:schemeClr val="tx1"/>
                </a:solidFill>
                <a:latin typeface="Arial" charset="0"/>
                <a:cs typeface="Arial" charset="0"/>
              </a:defRPr>
            </a:lvl8pPr>
            <a:lvl9pPr marL="5181470" indent="-304792" eaLnBrk="0" fontAlgn="base" hangingPunct="0">
              <a:spcBef>
                <a:spcPct val="0"/>
              </a:spcBef>
              <a:spcAft>
                <a:spcPct val="0"/>
              </a:spcAft>
              <a:defRPr>
                <a:solidFill>
                  <a:schemeClr val="tx1"/>
                </a:solidFill>
                <a:latin typeface="Arial" charset="0"/>
                <a:cs typeface="Arial" charset="0"/>
              </a:defRPr>
            </a:lvl9pPr>
          </a:lstStyle>
          <a:p>
            <a:pPr defTabSz="1219170" fontAlgn="base">
              <a:spcBef>
                <a:spcPct val="0"/>
              </a:spcBef>
              <a:spcAft>
                <a:spcPct val="0"/>
              </a:spcAft>
            </a:pPr>
            <a:fld id="{1EBE0525-5F33-4502-8C1F-2BC775E6C49A}" type="slidenum">
              <a:rPr lang="en-US" altLang="en-US">
                <a:solidFill>
                  <a:srgbClr val="3F3F3F"/>
                </a:solidFill>
              </a:rPr>
              <a:pPr defTabSz="1219170" fontAlgn="base">
                <a:spcBef>
                  <a:spcPct val="0"/>
                </a:spcBef>
                <a:spcAft>
                  <a:spcPct val="0"/>
                </a:spcAft>
              </a:pPr>
              <a:t>9</a:t>
            </a:fld>
            <a:endParaRPr lang="en-US" altLang="en-US">
              <a:solidFill>
                <a:srgbClr val="3F3F3F"/>
              </a:solidFill>
            </a:endParaRPr>
          </a:p>
        </p:txBody>
      </p:sp>
      <p:graphicFrame>
        <p:nvGraphicFramePr>
          <p:cNvPr id="4194306" name="Table 1"/>
          <p:cNvGraphicFramePr>
            <a:graphicFrameLocks noGrp="1"/>
          </p:cNvGraphicFramePr>
          <p:nvPr/>
        </p:nvGraphicFramePr>
        <p:xfrm>
          <a:off x="609600" y="1509185"/>
          <a:ext cx="10972800" cy="4787900"/>
        </p:xfrm>
        <a:graphic>
          <a:graphicData uri="http://schemas.openxmlformats.org/drawingml/2006/table">
            <a:tbl>
              <a:tblPr firstRow="1" bandRow="1">
                <a:tableStyleId>{7DF18680-E054-41AD-8BC1-D1AEF772440D}</a:tableStyleId>
              </a:tblPr>
              <a:tblGrid>
                <a:gridCol w="1016000">
                  <a:extLst>
                    <a:ext uri="{9D8B030D-6E8A-4147-A177-3AD203B41FA5}">
                      <a16:colId xmlns:a16="http://schemas.microsoft.com/office/drawing/2014/main" val="20000"/>
                    </a:ext>
                  </a:extLst>
                </a:gridCol>
                <a:gridCol w="3373120">
                  <a:extLst>
                    <a:ext uri="{9D8B030D-6E8A-4147-A177-3AD203B41FA5}">
                      <a16:colId xmlns:a16="http://schemas.microsoft.com/office/drawing/2014/main" val="20001"/>
                    </a:ext>
                  </a:extLst>
                </a:gridCol>
                <a:gridCol w="2194560">
                  <a:extLst>
                    <a:ext uri="{9D8B030D-6E8A-4147-A177-3AD203B41FA5}">
                      <a16:colId xmlns:a16="http://schemas.microsoft.com/office/drawing/2014/main" val="20002"/>
                    </a:ext>
                  </a:extLst>
                </a:gridCol>
                <a:gridCol w="2194560">
                  <a:extLst>
                    <a:ext uri="{9D8B030D-6E8A-4147-A177-3AD203B41FA5}">
                      <a16:colId xmlns:a16="http://schemas.microsoft.com/office/drawing/2014/main" val="20003"/>
                    </a:ext>
                  </a:extLst>
                </a:gridCol>
                <a:gridCol w="2194560">
                  <a:extLst>
                    <a:ext uri="{9D8B030D-6E8A-4147-A177-3AD203B41FA5}">
                      <a16:colId xmlns:a16="http://schemas.microsoft.com/office/drawing/2014/main" val="20004"/>
                    </a:ext>
                  </a:extLst>
                </a:gridCol>
              </a:tblGrid>
              <a:tr h="687145">
                <a:tc>
                  <a:txBody>
                    <a:bodyPr/>
                    <a:lstStyle/>
                    <a:p>
                      <a:pPr marL="0" marR="0" indent="0">
                        <a:lnSpc>
                          <a:spcPct val="115000"/>
                        </a:lnSpc>
                        <a:spcBef>
                          <a:spcPts val="0"/>
                        </a:spcBef>
                        <a:spcAft>
                          <a:spcPts val="0"/>
                        </a:spcAft>
                        <a:buFont typeface="Arial" panose="020B0604020202020204" pitchFamily="34" charset="0"/>
                        <a:buNone/>
                      </a:pP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Author, Paper Title &amp; Journal Name,</a:t>
                      </a:r>
                    </a:p>
                    <a:p>
                      <a:pPr marL="0" marR="0" indent="0">
                        <a:lnSpc>
                          <a:spcPct val="115000"/>
                        </a:lnSpc>
                        <a:spcBef>
                          <a:spcPts val="0"/>
                        </a:spcBef>
                        <a:spcAft>
                          <a:spcPts val="0"/>
                        </a:spcAft>
                        <a:buFont typeface="Arial" panose="020B0604020202020204" pitchFamily="34" charset="0"/>
                        <a:buNone/>
                      </a:pPr>
                      <a:r>
                        <a:rPr lang="en-US" sz="1300" dirty="0">
                          <a:effectLst/>
                        </a:rPr>
                        <a:t>Year</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Methods/Technique/Algorithm</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Dataset, Advantages/Applications</a:t>
                      </a:r>
                      <a:endParaRPr lang="en-US" sz="1300" dirty="0">
                        <a:solidFill>
                          <a:schemeClr val="tx1"/>
                        </a:solidFill>
                        <a:effectLst/>
                        <a:latin typeface="+mj-lt"/>
                        <a:ea typeface="Times New Roman"/>
                        <a:cs typeface="Arial" pitchFamily="34" charset="0"/>
                      </a:endParaRPr>
                    </a:p>
                  </a:txBody>
                  <a:tcPr marT="0" marB="0"/>
                </a:tc>
                <a:tc>
                  <a:txBody>
                    <a:bodyPr/>
                    <a:lstStyle/>
                    <a:p>
                      <a:pPr marL="0" marR="0" indent="0">
                        <a:lnSpc>
                          <a:spcPct val="115000"/>
                        </a:lnSpc>
                        <a:spcBef>
                          <a:spcPts val="0"/>
                        </a:spcBef>
                        <a:spcAft>
                          <a:spcPts val="0"/>
                        </a:spcAft>
                        <a:buFont typeface="Arial" panose="020B0604020202020204" pitchFamily="34" charset="0"/>
                        <a:buNone/>
                      </a:pPr>
                      <a:r>
                        <a:rPr lang="en-US" sz="1300" dirty="0">
                          <a:effectLst/>
                        </a:rPr>
                        <a:t>Limitations</a:t>
                      </a:r>
                      <a:endParaRPr lang="en-US" sz="1300" dirty="0">
                        <a:solidFill>
                          <a:schemeClr val="tx1"/>
                        </a:solidFill>
                        <a:effectLst/>
                        <a:latin typeface="+mj-lt"/>
                        <a:ea typeface="Times New Roman"/>
                        <a:cs typeface="Arial" pitchFamily="34" charset="0"/>
                      </a:endParaRPr>
                    </a:p>
                  </a:txBody>
                  <a:tcPr marT="0" marB="0"/>
                </a:tc>
                <a:extLst>
                  <a:ext uri="{0D108BD9-81ED-4DB2-BD59-A6C34878D82A}">
                    <a16:rowId xmlns:a16="http://schemas.microsoft.com/office/drawing/2014/main" val="10000"/>
                  </a:ext>
                </a:extLst>
              </a:tr>
              <a:tr h="1936472">
                <a:tc>
                  <a:txBody>
                    <a:bodyPr/>
                    <a:lstStyle/>
                    <a:p>
                      <a:pPr marL="0" indent="0">
                        <a:buFont typeface="Arial" panose="020B0604020202020204" pitchFamily="34" charset="0"/>
                        <a:buNone/>
                      </a:pPr>
                      <a:r>
                        <a:rPr lang="en-US" sz="2400" dirty="0"/>
                        <a:t>5.</a:t>
                      </a:r>
                    </a:p>
                  </a:txBody>
                  <a:tcPr marL="121920" marR="121920" marT="60988" marB="60988"/>
                </a:tc>
                <a:tc>
                  <a:txBody>
                    <a:bodyPr/>
                    <a:lstStyle/>
                    <a:p>
                      <a:pPr marL="0" indent="0">
                        <a:buFont typeface="Arial" panose="020B0604020202020204" pitchFamily="34" charset="0"/>
                        <a:buNone/>
                      </a:pPr>
                      <a:r>
                        <a:rPr lang="en-IN" sz="1600" dirty="0"/>
                        <a:t>Amrita Thakur, </a:t>
                      </a:r>
                      <a:r>
                        <a:rPr lang="en-IN" sz="1600" dirty="0" err="1"/>
                        <a:t>Pujan</a:t>
                      </a:r>
                      <a:r>
                        <a:rPr lang="en-IN" sz="1600" dirty="0"/>
                        <a:t> </a:t>
                      </a:r>
                      <a:r>
                        <a:rPr lang="en-IN" sz="1600" dirty="0" err="1"/>
                        <a:t>Budhathoki</a:t>
                      </a:r>
                      <a:r>
                        <a:rPr lang="en-IN" sz="1600" dirty="0"/>
                        <a:t>, </a:t>
                      </a:r>
                      <a:r>
                        <a:rPr lang="en-IN" sz="1600" dirty="0" err="1"/>
                        <a:t>Sarmila</a:t>
                      </a:r>
                      <a:r>
                        <a:rPr lang="en-IN" sz="1600" dirty="0"/>
                        <a:t> </a:t>
                      </a:r>
                      <a:r>
                        <a:rPr lang="en-IN" sz="1600" dirty="0" err="1"/>
                        <a:t>Upreti</a:t>
                      </a:r>
                      <a:r>
                        <a:rPr lang="en-IN" sz="1600" dirty="0"/>
                        <a:t>, Shirish Shrestha, </a:t>
                      </a:r>
                      <a:r>
                        <a:rPr lang="en-IN" sz="1600" dirty="0" err="1"/>
                        <a:t>Subarna</a:t>
                      </a:r>
                      <a:r>
                        <a:rPr lang="en-IN" sz="1600" dirty="0"/>
                        <a:t> Shakya</a:t>
                      </a:r>
                      <a:r>
                        <a:rPr lang="en-US" sz="1600" dirty="0"/>
                        <a:t>, Real time sign language recognition and speech generation, Journal of innovative image processing, 2020 </a:t>
                      </a:r>
                      <a:endParaRPr lang="en-IN" sz="1600" dirty="0"/>
                    </a:p>
                  </a:txBody>
                  <a:tcPr marL="121920" marR="121920" marT="60988" marB="60988"/>
                </a:tc>
                <a:tc>
                  <a:txBody>
                    <a:bodyPr/>
                    <a:lstStyle/>
                    <a:p>
                      <a:pPr marL="0" indent="0">
                        <a:buFont typeface="Arial" panose="020B0604020202020204" pitchFamily="34" charset="0"/>
                        <a:buNone/>
                      </a:pPr>
                      <a:r>
                        <a:rPr lang="en-US" sz="1600" dirty="0"/>
                        <a:t>CNN, VGG-16 model</a:t>
                      </a:r>
                    </a:p>
                  </a:txBody>
                  <a:tcPr marL="121920" marR="121920" marT="60988" marB="60988"/>
                </a:tc>
                <a:tc>
                  <a:txBody>
                    <a:bodyPr/>
                    <a:lstStyle/>
                    <a:p>
                      <a:pPr marL="0" indent="0">
                        <a:buFont typeface="Arial" panose="020B0604020202020204" pitchFamily="34" charset="0"/>
                        <a:buNone/>
                      </a:pPr>
                      <a:r>
                        <a:rPr lang="en-US" sz="1600" dirty="0"/>
                        <a:t>ASL dataset,accuracy-99.65%,can be used as learning tool for beginners</a:t>
                      </a:r>
                    </a:p>
                  </a:txBody>
                  <a:tcPr marL="121920" marR="121920" marT="60988" marB="60988"/>
                </a:tc>
                <a:tc>
                  <a:txBody>
                    <a:bodyPr/>
                    <a:lstStyle/>
                    <a:p>
                      <a:pPr marL="0" indent="0">
                        <a:buFont typeface="Arial" panose="020B0604020202020204" pitchFamily="34" charset="0"/>
                        <a:buNone/>
                      </a:pPr>
                      <a:r>
                        <a:rPr lang="en-US" sz="1600" dirty="0"/>
                        <a:t>Lack of generating basic words</a:t>
                      </a:r>
                    </a:p>
                  </a:txBody>
                  <a:tcPr marL="121920" marR="121920" marT="60988" marB="60988"/>
                </a:tc>
                <a:extLst>
                  <a:ext uri="{0D108BD9-81ED-4DB2-BD59-A6C34878D82A}">
                    <a16:rowId xmlns:a16="http://schemas.microsoft.com/office/drawing/2014/main" val="10001"/>
                  </a:ext>
                </a:extLst>
              </a:tr>
              <a:tr h="2164283">
                <a:tc>
                  <a:txBody>
                    <a:bodyPr/>
                    <a:lstStyle/>
                    <a:p>
                      <a:pPr marL="0" indent="0">
                        <a:buFont typeface="Arial" panose="020B0604020202020204" pitchFamily="34" charset="0"/>
                        <a:buNone/>
                      </a:pPr>
                      <a:r>
                        <a:rPr lang="en-US" sz="2400" dirty="0"/>
                        <a:t>6.</a:t>
                      </a:r>
                    </a:p>
                  </a:txBody>
                  <a:tcPr marL="121920" marR="121920" marT="60988" marB="60988"/>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pPr>
                      <a:r>
                        <a:rPr lang="en-IN" sz="1600" dirty="0"/>
                        <a:t>Rachana Patil1, Vivek Patil1, Abhishek Bahuguna1, and Mr. Gaurav Datkhile1, </a:t>
                      </a:r>
                      <a:r>
                        <a:rPr lang="en-US" sz="1600" dirty="0"/>
                        <a:t>Indian sign language recognition using convolutional neural network,</a:t>
                      </a:r>
                      <a:r>
                        <a:rPr lang="en-IN" sz="1600" dirty="0"/>
                        <a:t> ITM Web of Conferences, 2021 </a:t>
                      </a:r>
                      <a:endParaRPr kumimoji="0" lang="en-US" sz="1600" b="0" i="0" kern="1200" dirty="0">
                        <a:solidFill>
                          <a:schemeClr val="dk1"/>
                        </a:solidFill>
                        <a:effectLst/>
                        <a:latin typeface="+mn-lt"/>
                        <a:ea typeface="+mn-ea"/>
                        <a:cs typeface="+mn-cs"/>
                      </a:endParaRPr>
                    </a:p>
                  </a:txBody>
                  <a:tcPr marL="121920" marR="121920" marT="60988" marB="60988"/>
                </a:tc>
                <a:tc>
                  <a:txBody>
                    <a:bodyPr/>
                    <a:lstStyle/>
                    <a:p>
                      <a:pPr marL="0" indent="0">
                        <a:buFont typeface="Arial" panose="020B0604020202020204" pitchFamily="34" charset="0"/>
                        <a:buNone/>
                      </a:pPr>
                      <a:r>
                        <a:rPr lang="en-US" sz="1600" dirty="0"/>
                        <a:t>Computer  Vision techniques such as gray-scale, dilation and mask operation, CNN</a:t>
                      </a:r>
                    </a:p>
                  </a:txBody>
                  <a:tcPr marL="121920" marR="121920" marT="60988" marB="60988"/>
                </a:tc>
                <a:tc>
                  <a:txBody>
                    <a:bodyPr/>
                    <a:lstStyle/>
                    <a:p>
                      <a:pPr marL="0" indent="0">
                        <a:buFont typeface="Arial" panose="020B0604020202020204" pitchFamily="34" charset="0"/>
                        <a:buNone/>
                      </a:pPr>
                      <a:r>
                        <a:rPr lang="en-US" sz="1600" dirty="0"/>
                        <a:t>ISL dataset(1-10 digits), accuracy-95%, used for effective human machine interaction</a:t>
                      </a:r>
                    </a:p>
                  </a:txBody>
                  <a:tcPr marL="121920" marR="121920" marT="60988" marB="60988"/>
                </a:tc>
                <a:tc>
                  <a:txBody>
                    <a:bodyPr/>
                    <a:lstStyle/>
                    <a:p>
                      <a:pPr marL="0" indent="0">
                        <a:buFont typeface="Arial" panose="020B0604020202020204" pitchFamily="34" charset="0"/>
                        <a:buNone/>
                      </a:pPr>
                      <a:r>
                        <a:rPr lang="en-US" sz="1600" dirty="0"/>
                        <a:t>Dataset consists of only digits and the model is trained only for recognizing digits.</a:t>
                      </a:r>
                    </a:p>
                  </a:txBody>
                  <a:tcPr marL="121920" marR="121920" marT="60988" marB="60988"/>
                </a:tc>
                <a:extLst>
                  <a:ext uri="{0D108BD9-81ED-4DB2-BD59-A6C34878D82A}">
                    <a16:rowId xmlns:a16="http://schemas.microsoft.com/office/drawing/2014/main" val="10002"/>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2392</Words>
  <Application>Microsoft Office PowerPoint</Application>
  <PresentationFormat>Widescreen</PresentationFormat>
  <Paragraphs>222</Paragraphs>
  <Slides>30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Corbel</vt:lpstr>
      <vt:lpstr>Times New Roman</vt:lpstr>
      <vt:lpstr>Wingdings</vt:lpstr>
      <vt:lpstr>Wingdings 2</vt:lpstr>
      <vt:lpstr>Wingdings 3</vt:lpstr>
      <vt:lpstr>Module</vt:lpstr>
      <vt:lpstr>Sona College of Technology Department of CSE</vt:lpstr>
      <vt:lpstr>Recognition of Indian Sign Language by using hand gestures and speech generation</vt:lpstr>
      <vt:lpstr>Abstract</vt:lpstr>
      <vt:lpstr>Introduction</vt:lpstr>
      <vt:lpstr>Objective</vt:lpstr>
      <vt:lpstr>Scope</vt:lpstr>
      <vt:lpstr>Literature Review</vt:lpstr>
      <vt:lpstr>Literature Review (Cont..)</vt:lpstr>
      <vt:lpstr>Literature Review (Cont..)</vt:lpstr>
      <vt:lpstr>Literature Review (Cont..)</vt:lpstr>
      <vt:lpstr>Literature Review (Cont..)</vt:lpstr>
      <vt:lpstr>Summary of Literature</vt:lpstr>
      <vt:lpstr> Proposed work </vt:lpstr>
      <vt:lpstr> Proposed work  (Cont..)</vt:lpstr>
      <vt:lpstr>Novelty in  Proposed Work</vt:lpstr>
      <vt:lpstr>Work Flow Diagram/Block Diagram</vt:lpstr>
      <vt:lpstr> Algorithms / Techniques </vt:lpstr>
      <vt:lpstr>Modules</vt:lpstr>
      <vt:lpstr>Data Collection</vt:lpstr>
      <vt:lpstr>Data preprocessing</vt:lpstr>
      <vt:lpstr>Training</vt:lpstr>
      <vt:lpstr>Gesture Recognition</vt:lpstr>
      <vt:lpstr>Speech Generation</vt:lpstr>
      <vt:lpstr>Text to Sign</vt:lpstr>
      <vt:lpstr> Preprocessing Results obtained (ScreenShots)</vt:lpstr>
      <vt:lpstr> Results obtained</vt:lpstr>
      <vt:lpstr>Model Comparisons</vt:lpstr>
      <vt:lpstr>References</vt:lpstr>
      <vt:lpstr>References (Cont…)</vt:lpstr>
      <vt:lpstr>Hand Gestures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 College of Technology Department of CSE</dc:title>
  <dc:creator>GAJA LAKSHMI J</dc:creator>
  <cp:lastModifiedBy>GAJA LAKSHMI J</cp:lastModifiedBy>
  <cp:revision>9</cp:revision>
  <dcterms:created xsi:type="dcterms:W3CDTF">2023-04-26T17:38:25Z</dcterms:created>
  <dcterms:modified xsi:type="dcterms:W3CDTF">2023-05-04T08:36:27Z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7953bd3979244e8ebe49c99f260d02c1</vt:lpwstr>
  </property>
</Properties>
</file>