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419725" y="2057400"/>
            <a:ext cx="4672473" cy="948978"/>
          </a:xfrm>
          <a:prstGeom prst="rect">
            <a:avLst/>
          </a:prstGeom>
        </p:spPr>
        <p:txBody>
          <a:bodyPr vert="horz" wrap="square" lIns="0" tIns="12700" rIns="0" bIns="0" rtlCol="0">
            <a:spAutoFit/>
          </a:bodyPr>
          <a:lstStyle/>
          <a:p>
            <a:pPr marL="12700">
              <a:spcBef>
                <a:spcPts val="100"/>
              </a:spcBef>
            </a:pPr>
            <a:r>
              <a:rPr lang="en-US" sz="3600" dirty="0" err="1">
                <a:latin typeface="Arial Black" panose="020B0A04020102020204" pitchFamily="34" charset="0"/>
              </a:rPr>
              <a:t>Gajabosekumar.s</a:t>
            </a:r>
            <a:endParaRPr lang="en-IN" sz="3600" dirty="0">
              <a:latin typeface="Arial Black" panose="020B0A04020102020204" pitchFamily="34" charset="0"/>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F697C67A-4506-8453-53D8-92FF4900F86D}"/>
              </a:ext>
            </a:extLst>
          </p:cNvPr>
          <p:cNvSpPr txBox="1"/>
          <p:nvPr/>
        </p:nvSpPr>
        <p:spPr>
          <a:xfrm>
            <a:off x="5926394" y="2951946"/>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1122362"/>
          </a:xfrm>
        </p:spPr>
        <p:txBody>
          <a:bodyPr vert="horz" wrap="square" lIns="0" tIns="13335" rIns="0" bIns="0" rtlCol="0">
            <a:spAutoFit/>
          </a:bodyPr>
          <a:lstStyle/>
          <a:p>
            <a:r>
              <a:rPr lang="en-IN" dirty="0"/>
              <a:t>RESULTS</a:t>
            </a:r>
          </a:p>
        </p:txBody>
      </p:sp>
      <p:sp>
        <p:nvSpPr>
          <p:cNvPr id="9" name="object 9"/>
          <p:cNvSpPr txBox="1">
            <a:spLocks noGrp="1"/>
          </p:cNvSpPr>
          <p:nvPr>
            <p:ph type="sldNum" sz="quarter" idx="7"/>
          </p:nvPr>
        </p:nvSpPr>
        <p:spPr>
          <a:xfrm>
            <a:off x="11277218" y="6473337"/>
            <a:ext cx="241300" cy="191770"/>
          </a:xfrm>
        </p:spPr>
        <p:txBody>
          <a:bodyPr vert="horz" wrap="square" lIns="0" tIns="6985" rIns="0" bIns="0" rtlCol="0">
            <a:spAutoFit/>
          </a:bodyPr>
          <a:lstStyle/>
          <a:p>
            <a:fld id="{81D60167-4931-47E6-BA6A-407CBD079E47}" type="slidenum">
              <a:rPr lang="en-IN" dirty="0"/>
              <a:pPr/>
              <a:t>10</a:t>
            </a:fld>
            <a:endParaRPr lang="en-IN"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752475" y="2215266"/>
            <a:ext cx="9677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result for facial expression are high accuracy </a:t>
            </a:r>
            <a:r>
              <a:rPr kumimoji="0" lang="en-US" altLang="en-US" sz="2800" b="0" i="0" u="none" strike="noStrike" cap="none" normalizeH="0" baseline="0" dirty="0" err="1">
                <a:ln>
                  <a:noFill/>
                </a:ln>
                <a:solidFill>
                  <a:schemeClr val="tx1"/>
                </a:solidFill>
                <a:effectLst/>
                <a:latin typeface="Arial" panose="020B0604020202020204" pitchFamily="34" charset="0"/>
              </a:rPr>
              <a:t>achievement,local</a:t>
            </a:r>
            <a:r>
              <a:rPr kumimoji="0" lang="en-US" altLang="en-US" sz="2800" b="0" i="0" u="none" strike="noStrike" cap="none" normalizeH="0" baseline="0" dirty="0">
                <a:ln>
                  <a:noFill/>
                </a:ln>
                <a:solidFill>
                  <a:schemeClr val="tx1"/>
                </a:solidFill>
                <a:effectLst/>
                <a:latin typeface="Arial" panose="020B0604020202020204" pitchFamily="34" charset="0"/>
              </a:rPr>
              <a:t> phase quantization, </a:t>
            </a:r>
            <a:r>
              <a:rPr kumimoji="0" lang="en-US" altLang="en-US" sz="2800" b="0" i="0" u="none" strike="noStrike" cap="none" normalizeH="0" baseline="0" dirty="0" err="1">
                <a:ln>
                  <a:noFill/>
                </a:ln>
                <a:solidFill>
                  <a:schemeClr val="tx1"/>
                </a:solidFill>
                <a:effectLst/>
                <a:latin typeface="Arial" panose="020B0604020202020204" pitchFamily="34" charset="0"/>
              </a:rPr>
              <a:t>histogramof</a:t>
            </a:r>
            <a:r>
              <a:rPr kumimoji="0" lang="en-US" altLang="en-US" sz="2800" b="0" i="0" u="none" strike="noStrike" cap="none" normalizeH="0" baseline="0" dirty="0">
                <a:ln>
                  <a:noFill/>
                </a:ln>
                <a:solidFill>
                  <a:schemeClr val="tx1"/>
                </a:solidFill>
                <a:effectLst/>
                <a:latin typeface="Arial" panose="020B0604020202020204" pitchFamily="34" charset="0"/>
              </a:rPr>
              <a:t> oriented </a:t>
            </a:r>
            <a:r>
              <a:rPr kumimoji="0" lang="en-US" altLang="en-US" sz="2800" b="0" i="0" u="none" strike="noStrike" cap="none" normalizeH="0" baseline="0" dirty="0" err="1">
                <a:ln>
                  <a:noFill/>
                </a:ln>
                <a:solidFill>
                  <a:schemeClr val="tx1"/>
                </a:solidFill>
                <a:effectLst/>
                <a:latin typeface="Arial" panose="020B0604020202020204" pitchFamily="34" charset="0"/>
              </a:rPr>
              <a:t>gradients.benchmarkleaderboard</a:t>
            </a:r>
            <a:r>
              <a:rPr lang="en-US" altLang="en-US" sz="2800" dirty="0" err="1">
                <a:solidFill>
                  <a:schemeClr val="tx1"/>
                </a:solidFill>
                <a:latin typeface="Arial" panose="020B0604020202020204" pitchFamily="34" charset="0"/>
              </a:rPr>
              <a:t>:affectnet,fer</a:t>
            </a:r>
            <a:r>
              <a:rPr lang="en-US" altLang="en-US" sz="28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err="1">
                <a:solidFill>
                  <a:schemeClr val="tx1"/>
                </a:solidFill>
                <a:latin typeface="Arial" panose="020B0604020202020204" pitchFamily="34" charset="0"/>
              </a:rPr>
              <a:t>Deeplearning</a:t>
            </a:r>
            <a:r>
              <a:rPr lang="en-US" altLang="en-US" sz="2800" dirty="0">
                <a:solidFill>
                  <a:schemeClr val="tx1"/>
                </a:solidFill>
                <a:latin typeface="Arial" panose="020B0604020202020204" pitchFamily="34" charset="0"/>
              </a:rPr>
              <a:t> </a:t>
            </a:r>
            <a:r>
              <a:rPr lang="en-US" altLang="en-US" sz="2800" dirty="0" err="1">
                <a:solidFill>
                  <a:schemeClr val="tx1"/>
                </a:solidFill>
                <a:latin typeface="Arial" panose="020B0604020202020204" pitchFamily="34" charset="0"/>
              </a:rPr>
              <a:t>survey,by</a:t>
            </a:r>
            <a:r>
              <a:rPr lang="en-US" altLang="en-US" sz="2800" dirty="0">
                <a:solidFill>
                  <a:schemeClr val="tx1"/>
                </a:solidFill>
                <a:latin typeface="Arial" panose="020B0604020202020204" pitchFamily="34" charset="0"/>
              </a:rPr>
              <a:t> this the facial expression </a:t>
            </a:r>
            <a:r>
              <a:rPr lang="en-US" altLang="en-US" sz="2800" dirty="0" err="1">
                <a:solidFill>
                  <a:schemeClr val="tx1"/>
                </a:solidFill>
                <a:latin typeface="Arial" panose="020B0604020202020204" pitchFamily="34" charset="0"/>
              </a:rPr>
              <a:t>recoginition</a:t>
            </a:r>
            <a:r>
              <a:rPr lang="en-US" altLang="en-US" sz="2800" dirty="0">
                <a:solidFill>
                  <a:schemeClr val="tx1"/>
                </a:solidFill>
                <a:latin typeface="Arial" panose="020B0604020202020204" pitchFamily="34" charset="0"/>
              </a:rPr>
              <a:t> project has been successfully done and working properly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1938212" y="2382887"/>
            <a:ext cx="7430518" cy="2554545"/>
          </a:xfrm>
          <a:prstGeom prst="rect">
            <a:avLst/>
          </a:prstGeom>
          <a:noFill/>
        </p:spPr>
        <p:txBody>
          <a:bodyPr wrap="square" rtlCol="0">
            <a:spAutoFit/>
          </a:bodyPr>
          <a:lstStyle/>
          <a:p>
            <a:pPr algn="l"/>
            <a:r>
              <a:rPr lang="en-US" sz="4000" b="0" i="0" dirty="0">
                <a:solidFill>
                  <a:srgbClr val="444444"/>
                </a:solidFill>
                <a:effectLst/>
                <a:latin typeface="Georgia" panose="02040502050405020303" pitchFamily="18" charset="0"/>
              </a:rPr>
              <a:t>FACIAL EXPRESSION RECOGNITION WITH DEEP CNN ARCHITECTURES</a:t>
            </a: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69272" y="1464617"/>
            <a:ext cx="5482591" cy="461665"/>
          </a:xfrm>
          <a:prstGeom prst="rect">
            <a:avLst/>
          </a:prstGeom>
          <a:noFill/>
        </p:spPr>
        <p:txBody>
          <a:bodyPr wrap="none" rtlCol="0">
            <a:spAutoFit/>
          </a:bodyPr>
          <a:lstStyle/>
          <a:p>
            <a:pPr algn="l"/>
            <a:r>
              <a:rPr lang="en-US" sz="2400" dirty="0"/>
              <a:t>TOPIC: </a:t>
            </a:r>
            <a:r>
              <a:rPr lang="en-US" sz="2400" dirty="0">
                <a:solidFill>
                  <a:srgbClr val="444444"/>
                </a:solidFill>
                <a:latin typeface="Georgia" panose="02040502050405020303" pitchFamily="18" charset="0"/>
              </a:rPr>
              <a:t>Facial Expression Recognition</a:t>
            </a:r>
            <a:r>
              <a:rPr lang="en-US" sz="2400" b="0" i="0" dirty="0">
                <a:solidFill>
                  <a:srgbClr val="444444"/>
                </a:solidFill>
                <a:effectLst/>
                <a:latin typeface="Georgia" panose="02040502050405020303" pitchFamily="18" charset="0"/>
              </a:rPr>
              <a:t> </a:t>
            </a:r>
          </a:p>
        </p:txBody>
      </p:sp>
      <p:sp>
        <p:nvSpPr>
          <p:cNvPr id="12" name="TextBox 11">
            <a:extLst>
              <a:ext uri="{FF2B5EF4-FFF2-40B4-BE49-F238E27FC236}">
                <a16:creationId xmlns:a16="http://schemas.microsoft.com/office/drawing/2014/main" id="{D8D87BDE-E908-5ED8-AD5C-41965E89A630}"/>
              </a:ext>
            </a:extLst>
          </p:cNvPr>
          <p:cNvSpPr txBox="1"/>
          <p:nvPr/>
        </p:nvSpPr>
        <p:spPr>
          <a:xfrm>
            <a:off x="834073" y="2137664"/>
            <a:ext cx="6938328" cy="3139321"/>
          </a:xfrm>
          <a:prstGeom prst="rect">
            <a:avLst/>
          </a:prstGeom>
          <a:noFill/>
        </p:spPr>
        <p:txBody>
          <a:bodyPr wrap="square" rtlCol="0">
            <a:spAutoFit/>
          </a:bodyPr>
          <a:lstStyle/>
          <a:p>
            <a:pPr algn="l"/>
            <a:r>
              <a:rPr lang="en-US" dirty="0">
                <a:solidFill>
                  <a:schemeClr val="tx1">
                    <a:lumMod val="95000"/>
                    <a:lumOff val="5000"/>
                  </a:schemeClr>
                </a:solidFill>
                <a:latin typeface="Söhne"/>
              </a:rPr>
              <a:t>1)</a:t>
            </a:r>
            <a:r>
              <a:rPr lang="en-US" b="0" i="0" dirty="0">
                <a:solidFill>
                  <a:schemeClr val="tx1">
                    <a:lumMod val="95000"/>
                    <a:lumOff val="5000"/>
                  </a:schemeClr>
                </a:solidFill>
                <a:effectLst/>
                <a:latin typeface="Söhne"/>
              </a:rPr>
              <a:t> Develop an efficient system capable of recognizing facial expressions from images. The goal is to analyze facial features and classify them according to underlying emotional states. This recognition system will find applications in fields such as human-computer interaction, data-driven animation, and more.</a:t>
            </a:r>
          </a:p>
          <a:p>
            <a:pPr algn="l"/>
            <a:endParaRPr lang="en-US" b="0" i="0" dirty="0">
              <a:solidFill>
                <a:schemeClr val="tx1">
                  <a:lumMod val="95000"/>
                  <a:lumOff val="5000"/>
                </a:schemeClr>
              </a:solidFill>
              <a:effectLst/>
              <a:latin typeface="Söhne"/>
            </a:endParaRPr>
          </a:p>
          <a:p>
            <a:pPr algn="l"/>
            <a:r>
              <a:rPr lang="en-US" b="0" i="0" dirty="0">
                <a:solidFill>
                  <a:schemeClr val="tx1">
                    <a:lumMod val="95000"/>
                    <a:lumOff val="5000"/>
                  </a:schemeClr>
                </a:solidFill>
                <a:effectLst/>
                <a:latin typeface="Söhne"/>
              </a:rPr>
              <a:t>2)For a more technical approach, consider implementing an intelligent neuro-fuzzy system. Extract facial features following the MPEG-4 standard, associate these features with symbolic fuzzy predicates, and reason on them to classify facial images based on emotions.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533400" y="2019300"/>
            <a:ext cx="7659400" cy="4247317"/>
          </a:xfrm>
          <a:prstGeom prst="rect">
            <a:avLst/>
          </a:prstGeom>
          <a:noFill/>
        </p:spPr>
        <p:txBody>
          <a:bodyPr wrap="square" rtlCol="0">
            <a:spAutoFit/>
          </a:bodyPr>
          <a:lstStyle/>
          <a:p>
            <a:endParaRPr lang="en-US" dirty="0"/>
          </a:p>
          <a:p>
            <a:r>
              <a:rPr lang="en-US" dirty="0"/>
              <a:t>1)Your goal is to create a command-line application capable of recognizing faces in images.</a:t>
            </a:r>
          </a:p>
          <a:p>
            <a:r>
              <a:rPr lang="en-US" dirty="0"/>
              <a:t>2)The application will perform three primary tasks:</a:t>
            </a:r>
          </a:p>
          <a:p>
            <a:r>
              <a:rPr lang="en-US" dirty="0"/>
              <a:t>3)Train a New Face Recognition Model: You’ll use a dataset of labeled face images to train a model that can recognize faces.</a:t>
            </a:r>
          </a:p>
          <a:p>
            <a:r>
              <a:rPr lang="en-US" dirty="0"/>
              <a:t>4)Validate the Model: After training, you’ll assess the model’s performance using validation data.</a:t>
            </a:r>
          </a:p>
          <a:p>
            <a:r>
              <a:rPr lang="en-US" dirty="0"/>
              <a:t>5)Test the Model: Finally, you’ll evaluate the model’s accuracy on new, unseen images.</a:t>
            </a:r>
          </a:p>
          <a:p>
            <a:r>
              <a:rPr lang="en-US" dirty="0"/>
              <a:t>6) project will involve both face detection (finding faces in an image) and face recognition (identifying detected faces).</a:t>
            </a:r>
          </a:p>
          <a:p>
            <a:r>
              <a:rPr lang="en-US" dirty="0"/>
              <a:t>7)You’ll set up a directory structure to organize your data, including separate directories for training, validation, and output.</a:t>
            </a:r>
          </a:p>
          <a:p>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739775" y="2249960"/>
            <a:ext cx="7108825" cy="4524315"/>
          </a:xfrm>
          <a:prstGeom prst="rect">
            <a:avLst/>
          </a:prstGeom>
          <a:noFill/>
        </p:spPr>
        <p:txBody>
          <a:bodyPr wrap="square" rtlCol="0">
            <a:spAutoFit/>
          </a:bodyPr>
          <a:lstStyle/>
          <a:p>
            <a:pPr algn="l"/>
            <a:r>
              <a:rPr lang="en-US" b="1" i="0" dirty="0">
                <a:solidFill>
                  <a:srgbClr val="111111"/>
                </a:solidFill>
                <a:effectLst/>
                <a:latin typeface="-apple-system"/>
              </a:rPr>
              <a:t>1)Human-Computer Interaction (HCI) Researchers and Developers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HCI experts and developers utilize FER to enhance user experiences in digital interfaces.</a:t>
            </a:r>
          </a:p>
          <a:p>
            <a:r>
              <a:rPr lang="en-US" b="1" dirty="0">
                <a:effectLst/>
              </a:rPr>
              <a:t>2)Emotionally Aware Applications and Systems</a:t>
            </a:r>
            <a:r>
              <a:rPr lang="en-US" dirty="0">
                <a:effectLst/>
              </a:rPr>
              <a:t>:</a:t>
            </a:r>
          </a:p>
          <a:p>
            <a:pPr>
              <a:buFont typeface="Arial" panose="020B0604020202020204" pitchFamily="34" charset="0"/>
              <a:buChar char="•"/>
            </a:pPr>
            <a:r>
              <a:rPr lang="en-US" b="0" i="0" dirty="0">
                <a:solidFill>
                  <a:srgbClr val="111111"/>
                </a:solidFill>
                <a:effectLst/>
                <a:latin typeface="-apple-system"/>
              </a:rPr>
              <a:t>Developers of applications and systems that require emotional context leverage FER.</a:t>
            </a:r>
          </a:p>
          <a:p>
            <a:pPr algn="l"/>
            <a:br>
              <a:rPr lang="en-US" dirty="0">
                <a:effectLst/>
              </a:rPr>
            </a:br>
            <a:r>
              <a:rPr lang="en-US" dirty="0">
                <a:effectLst/>
              </a:rPr>
              <a:t>3)</a:t>
            </a:r>
            <a:r>
              <a:rPr lang="en-US" b="1" i="0" dirty="0">
                <a:solidFill>
                  <a:srgbClr val="111111"/>
                </a:solidFill>
                <a:effectLst/>
                <a:latin typeface="-apple-system"/>
              </a:rPr>
              <a:t>Security and Surveillance Systems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Security personnel and surveillance operators use FER to:</a:t>
            </a:r>
          </a:p>
          <a:p>
            <a:pPr marL="742950" lvl="1" indent="-285750" algn="l">
              <a:buFont typeface="Arial" panose="020B0604020202020204" pitchFamily="34" charset="0"/>
              <a:buChar char="•"/>
            </a:pPr>
            <a:r>
              <a:rPr lang="en-US" b="0" i="0" dirty="0">
                <a:solidFill>
                  <a:srgbClr val="111111"/>
                </a:solidFill>
                <a:effectLst/>
                <a:latin typeface="-apple-system"/>
              </a:rPr>
              <a:t>Detect suspicious behavior or emotional distress in public spaces.</a:t>
            </a:r>
          </a:p>
          <a:p>
            <a:pPr algn="l"/>
            <a:r>
              <a:rPr lang="en-US" b="1" i="0" dirty="0">
                <a:solidFill>
                  <a:srgbClr val="111111"/>
                </a:solidFill>
                <a:effectLst/>
                <a:latin typeface="-apple-system"/>
              </a:rPr>
              <a:t>4)Entertainment and Media Industry</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Filmmakers, animators, and game developers:</a:t>
            </a:r>
          </a:p>
          <a:p>
            <a:pPr marL="742950" lvl="1" indent="-285750" algn="l">
              <a:buFont typeface="Arial" panose="020B0604020202020204" pitchFamily="34" charset="0"/>
              <a:buChar char="•"/>
            </a:pPr>
            <a:r>
              <a:rPr lang="en-US" b="0" i="0" dirty="0">
                <a:solidFill>
                  <a:srgbClr val="111111"/>
                </a:solidFill>
                <a:effectLst/>
                <a:latin typeface="-apple-system"/>
              </a:rPr>
              <a:t>Animate characters with realistic facial expressions.</a:t>
            </a:r>
          </a:p>
          <a:p>
            <a:pPr algn="l"/>
            <a:r>
              <a:rPr lang="en-US" b="1" i="0" dirty="0">
                <a:solidFill>
                  <a:srgbClr val="111111"/>
                </a:solidFill>
                <a:effectLst/>
                <a:latin typeface="-apple-system"/>
              </a:rPr>
              <a:t>5)Psychologists and Researchers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FER aids psychologists and researchers in:</a:t>
            </a:r>
          </a:p>
          <a:p>
            <a:endParaRPr lang="en-IN"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2890262" y="2095500"/>
            <a:ext cx="6691888" cy="5355312"/>
          </a:xfrm>
          <a:prstGeom prst="rect">
            <a:avLst/>
          </a:prstGeom>
          <a:noFill/>
        </p:spPr>
        <p:txBody>
          <a:bodyPr wrap="square" rtlCol="0">
            <a:spAutoFit/>
          </a:bodyPr>
          <a:lstStyle/>
          <a:p>
            <a:pPr algn="l">
              <a:buFont typeface="Arial" panose="020B0604020202020204" pitchFamily="34" charset="0"/>
              <a:buChar char="•"/>
            </a:pPr>
            <a:r>
              <a:rPr lang="en-US" b="1" i="0" dirty="0">
                <a:solidFill>
                  <a:srgbClr val="111111"/>
                </a:solidFill>
                <a:effectLst/>
                <a:latin typeface="-apple-system"/>
              </a:rPr>
              <a:t>Facial Expression Recognition</a:t>
            </a:r>
            <a:r>
              <a:rPr lang="en-US" b="0" i="0" dirty="0">
                <a:solidFill>
                  <a:srgbClr val="111111"/>
                </a:solidFill>
                <a:effectLst/>
                <a:latin typeface="-apple-system"/>
              </a:rPr>
              <a:t> aims to automatically detect and classify emotions from facial images.</a:t>
            </a:r>
            <a:r>
              <a:rPr lang="en-US" b="1" i="0" dirty="0">
                <a:solidFill>
                  <a:srgbClr val="111111"/>
                </a:solidFill>
                <a:effectLst/>
                <a:latin typeface="-apple-system"/>
              </a:rPr>
              <a:t> Face Detection</a:t>
            </a:r>
            <a:r>
              <a:rPr lang="en-US" b="0" i="0" dirty="0">
                <a:solidFill>
                  <a:srgbClr val="111111"/>
                </a:solidFill>
                <a:effectLst/>
                <a:latin typeface="-apple-system"/>
              </a:rPr>
              <a:t>: Locating faces within an image.</a:t>
            </a:r>
          </a:p>
          <a:p>
            <a:pPr algn="l">
              <a:buFont typeface="Arial" panose="020B0604020202020204" pitchFamily="34" charset="0"/>
              <a:buChar char="•"/>
            </a:pPr>
            <a:r>
              <a:rPr lang="en-US" b="1" i="0" dirty="0">
                <a:solidFill>
                  <a:srgbClr val="111111"/>
                </a:solidFill>
                <a:effectLst/>
                <a:latin typeface="-apple-system"/>
              </a:rPr>
              <a:t>Feature Extraction</a:t>
            </a:r>
            <a:r>
              <a:rPr lang="en-US" b="0" i="0" dirty="0">
                <a:solidFill>
                  <a:srgbClr val="111111"/>
                </a:solidFill>
                <a:effectLst/>
                <a:latin typeface="-apple-system"/>
              </a:rPr>
              <a:t>: Extracting relevant facial features (such as eyes, lips, and eyebrows).</a:t>
            </a:r>
          </a:p>
          <a:p>
            <a:pPr algn="l">
              <a:buFont typeface="Arial" panose="020B0604020202020204" pitchFamily="34" charset="0"/>
              <a:buChar char="•"/>
            </a:pPr>
            <a:r>
              <a:rPr lang="en-US" b="1" i="0" dirty="0">
                <a:solidFill>
                  <a:srgbClr val="111111"/>
                </a:solidFill>
                <a:effectLst/>
                <a:latin typeface="-apple-system"/>
              </a:rPr>
              <a:t>Emotion Classification</a:t>
            </a:r>
            <a:r>
              <a:rPr lang="en-US" b="0" i="0" dirty="0">
                <a:solidFill>
                  <a:srgbClr val="111111"/>
                </a:solidFill>
                <a:effectLst/>
                <a:latin typeface="-apple-system"/>
              </a:rPr>
              <a:t>: Assigning emotions (e.g., happy, sad, angry) based on extracted features.</a:t>
            </a:r>
          </a:p>
          <a:p>
            <a:pPr algn="l">
              <a:buFont typeface="Arial" panose="020B0604020202020204" pitchFamily="34" charset="0"/>
              <a:buChar char="•"/>
            </a:pPr>
            <a:r>
              <a:rPr lang="en-US" b="1" i="0" dirty="0">
                <a:solidFill>
                  <a:srgbClr val="111111"/>
                </a:solidFill>
                <a:effectLst/>
                <a:latin typeface="-apple-system"/>
              </a:rPr>
              <a:t>Machine Learning Models</a:t>
            </a:r>
            <a:r>
              <a:rPr lang="en-US" b="0" i="0" dirty="0">
                <a:solidFill>
                  <a:srgbClr val="111111"/>
                </a:solidFill>
                <a:effectLst/>
                <a:latin typeface="-apple-system"/>
              </a:rPr>
              <a:t>: Utilizing algorithms (e.g., Support Vector Machines, neural networks) for accurate classification.</a:t>
            </a:r>
          </a:p>
          <a:p>
            <a:pPr algn="l"/>
            <a:r>
              <a:rPr lang="en-US" b="1" i="0" dirty="0">
                <a:solidFill>
                  <a:srgbClr val="111111"/>
                </a:solidFill>
                <a:effectLst/>
                <a:latin typeface="-apple-system"/>
              </a:rPr>
              <a:t>Enhanced Human-Computer Interaction (HCI)</a:t>
            </a:r>
            <a:r>
              <a:rPr lang="en-US" b="0" i="0" dirty="0">
                <a:solidFill>
                  <a:srgbClr val="111111"/>
                </a:solidFill>
                <a:effectLst/>
                <a:latin typeface="-apple-system"/>
              </a:rPr>
              <a:t>:FER improves user experiences by enabling emotion-aware interfaces.</a:t>
            </a:r>
          </a:p>
          <a:p>
            <a:pPr algn="l"/>
            <a:r>
              <a:rPr lang="en-US" b="1" i="0" dirty="0">
                <a:solidFill>
                  <a:srgbClr val="111111"/>
                </a:solidFill>
                <a:effectLst/>
                <a:latin typeface="-apple-system"/>
              </a:rPr>
              <a:t>Healthcare and Mental </a:t>
            </a:r>
            <a:r>
              <a:rPr lang="en-US" b="1" i="0" dirty="0" err="1">
                <a:solidFill>
                  <a:srgbClr val="111111"/>
                </a:solidFill>
                <a:effectLst/>
                <a:latin typeface="-apple-system"/>
              </a:rPr>
              <a:t>Health</a:t>
            </a:r>
            <a:r>
              <a:rPr lang="en-US" b="0" i="0" dirty="0" err="1">
                <a:solidFill>
                  <a:srgbClr val="111111"/>
                </a:solidFill>
                <a:effectLst/>
                <a:latin typeface="-apple-system"/>
              </a:rPr>
              <a:t>:FER</a:t>
            </a:r>
            <a:r>
              <a:rPr lang="en-US" b="0" i="0" dirty="0">
                <a:solidFill>
                  <a:srgbClr val="111111"/>
                </a:solidFill>
                <a:effectLst/>
                <a:latin typeface="-apple-system"/>
              </a:rPr>
              <a:t> aids in assessing patients’ emotional well-being during telehealth sessions.</a:t>
            </a:r>
          </a:p>
          <a:p>
            <a:pPr algn="l"/>
            <a:r>
              <a:rPr lang="en-US" b="1" i="0" dirty="0">
                <a:solidFill>
                  <a:srgbClr val="111111"/>
                </a:solidFill>
                <a:effectLst/>
                <a:latin typeface="-apple-system"/>
              </a:rPr>
              <a:t>Security and </a:t>
            </a:r>
            <a:r>
              <a:rPr lang="en-US" b="1" i="0" dirty="0" err="1">
                <a:solidFill>
                  <a:srgbClr val="111111"/>
                </a:solidFill>
                <a:effectLst/>
                <a:latin typeface="-apple-system"/>
              </a:rPr>
              <a:t>Surveillance</a:t>
            </a:r>
            <a:r>
              <a:rPr lang="en-US" b="0" i="0" dirty="0" err="1">
                <a:solidFill>
                  <a:srgbClr val="111111"/>
                </a:solidFill>
                <a:effectLst/>
                <a:latin typeface="-apple-system"/>
              </a:rPr>
              <a:t>:FER</a:t>
            </a:r>
            <a:r>
              <a:rPr lang="en-US" b="0" i="0" dirty="0">
                <a:solidFill>
                  <a:srgbClr val="111111"/>
                </a:solidFill>
                <a:effectLst/>
                <a:latin typeface="-apple-system"/>
              </a:rPr>
              <a:t> enhances security systems by detecting suspicious behavior based on emotions.</a:t>
            </a:r>
          </a:p>
          <a:p>
            <a:pPr algn="l"/>
            <a:br>
              <a:rPr lang="en-US" dirty="0"/>
            </a:br>
            <a:endParaRPr lang="en-US" b="0" i="0" dirty="0">
              <a:solidFill>
                <a:srgbClr val="111111"/>
              </a:solidFill>
              <a:effectLst/>
              <a:latin typeface="-apple-system"/>
            </a:endParaRPr>
          </a:p>
          <a:p>
            <a:br>
              <a:rPr lang="en-US" dirty="0"/>
            </a:br>
            <a:endParaRPr lang="en-IN"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2422334" y="2395389"/>
            <a:ext cx="7347332" cy="3970318"/>
          </a:xfrm>
          <a:prstGeom prst="rect">
            <a:avLst/>
          </a:prstGeom>
          <a:noFill/>
        </p:spPr>
        <p:txBody>
          <a:bodyPr wrap="square" rtlCol="0">
            <a:spAutoFit/>
          </a:bodyPr>
          <a:lstStyle/>
          <a:p>
            <a:pPr algn="l"/>
            <a:r>
              <a:rPr lang="en-US" b="0" i="0" dirty="0">
                <a:solidFill>
                  <a:srgbClr val="111111"/>
                </a:solidFill>
                <a:effectLst/>
                <a:latin typeface="-apple-system"/>
              </a:rPr>
              <a:t>the wow in your solution </a:t>
            </a:r>
            <a:r>
              <a:rPr lang="en-US" b="1" i="0" dirty="0">
                <a:solidFill>
                  <a:srgbClr val="111111"/>
                </a:solidFill>
                <a:effectLst/>
                <a:latin typeface="-apple-system"/>
              </a:rPr>
              <a:t>Emotionally Intelligent Chatbots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Our FER system powers chatbots that understand not just the words but also the emotions behind them</a:t>
            </a:r>
          </a:p>
          <a:p>
            <a:pPr algn="l"/>
            <a:r>
              <a:rPr lang="en-US" b="1" i="0" dirty="0">
                <a:solidFill>
                  <a:srgbClr val="111111"/>
                </a:solidFill>
                <a:effectLst/>
                <a:latin typeface="-apple-system"/>
              </a:rPr>
              <a:t>Virtual Mood Mirrors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Picture this: You stand in front of a smart mirror, and it reflects your emotional state.</a:t>
            </a:r>
          </a:p>
          <a:p>
            <a:pPr algn="l"/>
            <a:r>
              <a:rPr lang="en-US" b="1" i="0" dirty="0">
                <a:solidFill>
                  <a:srgbClr val="111111"/>
                </a:solidFill>
                <a:effectLst/>
                <a:latin typeface="-apple-system"/>
              </a:rPr>
              <a:t>Emotion-Driven Music Playlists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Our FER app curates playlists based on your mood.</a:t>
            </a:r>
          </a:p>
          <a:p>
            <a:pPr algn="l"/>
            <a:r>
              <a:rPr lang="en-US" b="1" i="0" dirty="0">
                <a:solidFill>
                  <a:srgbClr val="111111"/>
                </a:solidFill>
                <a:effectLst/>
                <a:latin typeface="-apple-system"/>
              </a:rPr>
              <a:t>Animated Emoji Filters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Forget regular filters; let’s add animated emojis to our selfies.</a:t>
            </a:r>
          </a:p>
          <a:p>
            <a:pPr algn="l"/>
            <a:r>
              <a:rPr lang="en-US" b="1" i="0" dirty="0">
                <a:solidFill>
                  <a:srgbClr val="111111"/>
                </a:solidFill>
                <a:effectLst/>
                <a:latin typeface="-apple-system"/>
              </a:rPr>
              <a:t>Emotionally Aware Smart Homes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Your home senses your mood. When you’re stressed, it dims the lights, plays calming sounds, and even brews a cup of chamomile tea.</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15150" y="17528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232168"/>
            <a:ext cx="6477000" cy="5922134"/>
          </a:xfrm>
          <a:prstGeom prst="rect">
            <a:avLst/>
          </a:prstGeom>
        </p:spPr>
        <p:txBody>
          <a:bodyPr vert="horz" wrap="square" lIns="0" tIns="12700" rIns="0" bIns="0" rtlCol="0">
            <a:spAutoFit/>
          </a:bodyPr>
          <a:lstStyle/>
          <a:p>
            <a:pPr algn="l"/>
            <a:r>
              <a:rPr lang="en-US" sz="2400" b="1" i="0" dirty="0">
                <a:solidFill>
                  <a:srgbClr val="111111"/>
                </a:solidFill>
                <a:effectLst/>
                <a:latin typeface="-apple-system"/>
              </a:rPr>
              <a:t>Feature Extraction</a:t>
            </a:r>
            <a:r>
              <a:rPr lang="en-US" sz="2400" b="0" i="0" dirty="0">
                <a:solidFill>
                  <a:srgbClr val="111111"/>
                </a:solidFill>
                <a:effectLst/>
                <a:latin typeface="-apple-system"/>
              </a:rPr>
              <a:t>:</a:t>
            </a:r>
          </a:p>
          <a:p>
            <a:pPr algn="l">
              <a:buFont typeface="Arial" panose="020B0604020202020204" pitchFamily="34" charset="0"/>
              <a:buChar char="•"/>
            </a:pPr>
            <a:r>
              <a:rPr lang="en-US" sz="2400" b="0" i="0" dirty="0">
                <a:solidFill>
                  <a:srgbClr val="111111"/>
                </a:solidFill>
                <a:effectLst/>
                <a:latin typeface="-apple-system"/>
              </a:rPr>
              <a:t>FER begins by extracting relevant features from facial images. These features include</a:t>
            </a:r>
          </a:p>
          <a:p>
            <a:pPr algn="l"/>
            <a:r>
              <a:rPr lang="en-US" sz="2400" b="1" i="0" dirty="0">
                <a:solidFill>
                  <a:srgbClr val="111111"/>
                </a:solidFill>
                <a:effectLst/>
                <a:latin typeface="-apple-system"/>
              </a:rPr>
              <a:t>Machine Learning Models</a:t>
            </a:r>
            <a:r>
              <a:rPr lang="en-US" sz="2400" b="0" i="0" dirty="0">
                <a:solidFill>
                  <a:srgbClr val="111111"/>
                </a:solidFill>
                <a:effectLst/>
                <a:latin typeface="-apple-system"/>
              </a:rPr>
              <a:t>:</a:t>
            </a:r>
          </a:p>
          <a:p>
            <a:pPr algn="l">
              <a:buFont typeface="Arial" panose="020B0604020202020204" pitchFamily="34" charset="0"/>
              <a:buChar char="•"/>
            </a:pPr>
            <a:r>
              <a:rPr lang="en-US" sz="2400" b="0" i="0" dirty="0">
                <a:solidFill>
                  <a:srgbClr val="111111"/>
                </a:solidFill>
                <a:effectLst/>
                <a:latin typeface="-apple-system"/>
              </a:rPr>
              <a:t>Various machine learning algorithms are employed for FER:</a:t>
            </a:r>
          </a:p>
          <a:p>
            <a:r>
              <a:rPr lang="en-US" sz="2400" b="1" dirty="0">
                <a:effectLst/>
              </a:rPr>
              <a:t>Datasets</a:t>
            </a:r>
            <a:r>
              <a:rPr lang="en-US" sz="2400" dirty="0">
                <a:effectLst/>
              </a:rPr>
              <a:t>:</a:t>
            </a:r>
          </a:p>
          <a:p>
            <a:pPr>
              <a:buFont typeface="Arial" panose="020B0604020202020204" pitchFamily="34" charset="0"/>
              <a:buChar char="•"/>
            </a:pPr>
            <a:r>
              <a:rPr lang="en-US" sz="2400" b="0" i="0" dirty="0">
                <a:solidFill>
                  <a:srgbClr val="111111"/>
                </a:solidFill>
                <a:effectLst/>
                <a:latin typeface="-apple-system"/>
              </a:rPr>
              <a:t>FER models require labeled datasets for training and evaluation.</a:t>
            </a:r>
          </a:p>
          <a:p>
            <a:pPr algn="l"/>
            <a:r>
              <a:rPr lang="en-US" sz="2400" b="1" i="0" dirty="0">
                <a:solidFill>
                  <a:srgbClr val="111111"/>
                </a:solidFill>
                <a:effectLst/>
                <a:latin typeface="-apple-system"/>
              </a:rPr>
              <a:t>Challenges</a:t>
            </a:r>
            <a:r>
              <a:rPr lang="en-US" sz="2400" b="0" i="0" dirty="0">
                <a:solidFill>
                  <a:srgbClr val="111111"/>
                </a:solidFill>
                <a:effectLst/>
                <a:latin typeface="-apple-system"/>
              </a:rPr>
              <a:t>:</a:t>
            </a:r>
          </a:p>
          <a:p>
            <a:pPr algn="l">
              <a:buFont typeface="Arial" panose="020B0604020202020204" pitchFamily="34" charset="0"/>
              <a:buChar char="•"/>
            </a:pPr>
            <a:r>
              <a:rPr lang="en-US" sz="2400" b="1" i="0" dirty="0">
                <a:solidFill>
                  <a:srgbClr val="111111"/>
                </a:solidFill>
                <a:effectLst/>
                <a:latin typeface="-apple-system"/>
              </a:rPr>
              <a:t>Real-Time Processing</a:t>
            </a:r>
            <a:r>
              <a:rPr lang="en-US" sz="2400" b="0" i="0" dirty="0">
                <a:solidFill>
                  <a:srgbClr val="111111"/>
                </a:solidFill>
                <a:effectLst/>
                <a:latin typeface="-apple-system"/>
              </a:rPr>
              <a:t>.</a:t>
            </a:r>
          </a:p>
          <a:p>
            <a:pPr algn="l">
              <a:buFont typeface="Arial" panose="020B0604020202020204" pitchFamily="34" charset="0"/>
              <a:buChar char="•"/>
            </a:pPr>
            <a:r>
              <a:rPr lang="en-US" sz="2400" b="1" i="0" dirty="0">
                <a:solidFill>
                  <a:srgbClr val="111111"/>
                </a:solidFill>
                <a:effectLst/>
                <a:latin typeface="-apple-system"/>
              </a:rPr>
              <a:t>Variability</a:t>
            </a:r>
            <a:r>
              <a:rPr lang="en-US" sz="2400" b="0" i="0" dirty="0">
                <a:solidFill>
                  <a:srgbClr val="111111"/>
                </a:solidFill>
                <a:effectLst/>
                <a:latin typeface="-apple-system"/>
              </a:rPr>
              <a:t>.</a:t>
            </a:r>
          </a:p>
          <a:p>
            <a:pPr algn="l">
              <a:buFont typeface="Arial" panose="020B0604020202020204" pitchFamily="34" charset="0"/>
              <a:buChar char="•"/>
            </a:pPr>
            <a:r>
              <a:rPr lang="en-US" sz="2400" b="1" i="0" dirty="0">
                <a:solidFill>
                  <a:srgbClr val="111111"/>
                </a:solidFill>
                <a:effectLst/>
                <a:latin typeface="-apple-system"/>
              </a:rPr>
              <a:t>Cross-Cultural Differences.</a:t>
            </a:r>
            <a:endParaRPr lang="en-US" sz="2400" b="0" i="0" dirty="0">
              <a:solidFill>
                <a:srgbClr val="111111"/>
              </a:solidFill>
              <a:effectLst/>
              <a:latin typeface="-apple-system"/>
            </a:endParaRPr>
          </a:p>
          <a:p>
            <a:pPr algn="l">
              <a:buFont typeface="Arial" panose="020B0604020202020204" pitchFamily="34" charset="0"/>
              <a:buChar char="•"/>
            </a:pPr>
            <a:r>
              <a:rPr lang="en-US" sz="2400" b="1" i="0" dirty="0">
                <a:solidFill>
                  <a:srgbClr val="111111"/>
                </a:solidFill>
                <a:effectLst/>
                <a:latin typeface="-apple-system"/>
              </a:rPr>
              <a:t>Data Imbalance</a:t>
            </a:r>
            <a:r>
              <a:rPr lang="en-US" sz="2400" dirty="0">
                <a:solidFill>
                  <a:srgbClr val="111111"/>
                </a:solidFill>
                <a:latin typeface="-apple-system"/>
              </a:rPr>
              <a:t>.</a:t>
            </a:r>
            <a:endParaRPr lang="en-US" sz="2400" b="0" i="0" dirty="0">
              <a:solidFill>
                <a:srgbClr val="111111"/>
              </a:solidFill>
              <a:effectLst/>
              <a:latin typeface="-apple-system"/>
            </a:endParaRPr>
          </a:p>
          <a:p>
            <a:br>
              <a:rPr lang="en-US" sz="2400" dirty="0">
                <a:effectLst/>
              </a:rPr>
            </a:br>
            <a:endParaRPr lang="en-US" sz="2400" b="0" i="0" dirty="0">
              <a:solidFill>
                <a:srgbClr val="111111"/>
              </a:solidFill>
              <a:effectLst/>
              <a:latin typeface="-apple-system"/>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790</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Black</vt:lpstr>
      <vt:lpstr>Bahnschrift</vt:lpstr>
      <vt:lpstr>Calibri</vt:lpstr>
      <vt:lpstr>Georgia</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GajaBose Kumar</cp:lastModifiedBy>
  <cp:revision>4</cp:revision>
  <dcterms:created xsi:type="dcterms:W3CDTF">2024-03-30T07:02:28Z</dcterms:created>
  <dcterms:modified xsi:type="dcterms:W3CDTF">2024-03-31T21:58:46Z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