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9" r:id="rId6"/>
    <p:sldId id="270" r:id="rId7"/>
    <p:sldId id="273" r:id="rId8"/>
    <p:sldId id="274" r:id="rId9"/>
    <p:sldId id="267" r:id="rId10"/>
    <p:sldId id="258" r:id="rId11"/>
    <p:sldId id="260" r:id="rId12"/>
    <p:sldId id="268" r:id="rId13"/>
    <p:sldId id="262" r:id="rId14"/>
    <p:sldId id="265" r:id="rId15"/>
    <p:sldId id="263" r:id="rId16"/>
    <p:sldId id="264"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4D67-265D-E76B-9F8C-41227BF74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9CEB11-F345-BFFC-2159-58EE9EAC9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550844-3688-2333-E497-A6498452AFB6}"/>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5" name="Footer Placeholder 4">
            <a:extLst>
              <a:ext uri="{FF2B5EF4-FFF2-40B4-BE49-F238E27FC236}">
                <a16:creationId xmlns:a16="http://schemas.microsoft.com/office/drawing/2014/main" id="{C64E5B0F-0F17-8484-4633-823041E45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0204E-23DF-A20D-DD4E-A0B39E7D4004}"/>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179885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41C2-5AA1-C1BA-E657-BD2272AD24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46490D-343C-0A03-D70B-066DD8AC9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E5D37-B641-9703-B7ED-C44CF6A0D900}"/>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5" name="Footer Placeholder 4">
            <a:extLst>
              <a:ext uri="{FF2B5EF4-FFF2-40B4-BE49-F238E27FC236}">
                <a16:creationId xmlns:a16="http://schemas.microsoft.com/office/drawing/2014/main" id="{A6A2A833-E4F2-8C77-C4F4-794141FF6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23D35-C67B-8390-182E-44C450E71C8F}"/>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217266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80AB5-E76C-91BB-5CA7-A0C06B199B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ABA9EC-34C7-1404-45DA-11912F362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61186-6EE2-8E02-DF4F-149906E37A15}"/>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5" name="Footer Placeholder 4">
            <a:extLst>
              <a:ext uri="{FF2B5EF4-FFF2-40B4-BE49-F238E27FC236}">
                <a16:creationId xmlns:a16="http://schemas.microsoft.com/office/drawing/2014/main" id="{FEC4D48C-964A-B4C3-3BB9-2CF07676EE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211D0-EBD6-4C41-D04B-45BB21DAB2A8}"/>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267248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C46-B5F2-7676-6D38-CB89073C9B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D1D62-F8CD-35FE-38DE-A79DB1B52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426585-D2AF-F45F-7304-FF847BDE4B42}"/>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5" name="Footer Placeholder 4">
            <a:extLst>
              <a:ext uri="{FF2B5EF4-FFF2-40B4-BE49-F238E27FC236}">
                <a16:creationId xmlns:a16="http://schemas.microsoft.com/office/drawing/2014/main" id="{6DD41E44-4BB1-5C03-E30D-42A91191D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36DFAA-9261-B52C-DC53-1E5BCFD2C405}"/>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129518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338A-4443-A94B-CDC4-233E1E30C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43096E-E7BB-689A-144E-041724F582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B84400-BC20-CA21-5CEA-075702DA6CAB}"/>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5" name="Footer Placeholder 4">
            <a:extLst>
              <a:ext uri="{FF2B5EF4-FFF2-40B4-BE49-F238E27FC236}">
                <a16:creationId xmlns:a16="http://schemas.microsoft.com/office/drawing/2014/main" id="{EAE1619A-AB39-649E-A05D-41E5F6246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CF4AB-0959-847E-04C1-848A9B4EE98D}"/>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81802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1C82-39B4-95C6-6188-98D4B508B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159E8-DE13-FD8D-BD47-0AE0EF3B0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88265E-6A66-8AD6-9369-0077CADAE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2D2FC9-A453-F615-0CA4-A1757D60B516}"/>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6" name="Footer Placeholder 5">
            <a:extLst>
              <a:ext uri="{FF2B5EF4-FFF2-40B4-BE49-F238E27FC236}">
                <a16:creationId xmlns:a16="http://schemas.microsoft.com/office/drawing/2014/main" id="{1BEF4EC9-DC0E-3CE9-47A5-837456830E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6BF93-BF6E-5056-FAC1-80A5FE7A4BFF}"/>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399212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18C-9FA7-16D2-5A1B-1708F5A401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AAFB22-65FC-08E1-7031-8CA95916E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259592-4E2B-4E37-8E78-5AC7FB117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432AB3-DB4D-5BCC-4675-4AC5A8665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5FAD0-5C29-F2CF-1398-97E277DB0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87B64E-6B68-9038-E3FF-1A4D2B333B85}"/>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8" name="Footer Placeholder 7">
            <a:extLst>
              <a:ext uri="{FF2B5EF4-FFF2-40B4-BE49-F238E27FC236}">
                <a16:creationId xmlns:a16="http://schemas.microsoft.com/office/drawing/2014/main" id="{A5B0DB67-DD7D-7773-35CD-6FC964E7E9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59140-0050-8B0B-CF7B-C58AD8B2FF06}"/>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380566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398D-4573-8889-CE26-C7A6E92F91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36C77A-1CF9-7E52-064D-E79A98256B13}"/>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4" name="Footer Placeholder 3">
            <a:extLst>
              <a:ext uri="{FF2B5EF4-FFF2-40B4-BE49-F238E27FC236}">
                <a16:creationId xmlns:a16="http://schemas.microsoft.com/office/drawing/2014/main" id="{D40E34C2-CA29-A1FE-DCCD-53976A38A9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A94024-78E5-086E-9D71-ADE419FFA5D4}"/>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243179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80543-A783-BAEE-902C-11F9095ACDED}"/>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3" name="Footer Placeholder 2">
            <a:extLst>
              <a:ext uri="{FF2B5EF4-FFF2-40B4-BE49-F238E27FC236}">
                <a16:creationId xmlns:a16="http://schemas.microsoft.com/office/drawing/2014/main" id="{3E236E1F-6567-0CFA-5AEE-11165984B1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FC5F8A-EF2F-1CA2-B68E-9AC4C89F14CE}"/>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351419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239-941A-CE70-F0C5-CE06173EE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F37141-9A47-B78D-1085-262A10FE0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1BD658-211C-2DD7-5AD7-63605EE9C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88174-1959-0ADA-9D9E-E0F61E3BC54F}"/>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6" name="Footer Placeholder 5">
            <a:extLst>
              <a:ext uri="{FF2B5EF4-FFF2-40B4-BE49-F238E27FC236}">
                <a16:creationId xmlns:a16="http://schemas.microsoft.com/office/drawing/2014/main" id="{5F83AEC2-B32A-FD31-23F1-1039548B8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0C6C4B-C97E-415E-BA9C-78E36AF27E4D}"/>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417164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B712-6A36-D021-9D0C-0E8C46C3B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FFE9E-FE84-1736-B31D-654B0DDD6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AF3518-9ADF-7964-C646-B60E6537F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8BAC8-809C-430D-E44E-CFA6B66FA5FB}"/>
              </a:ext>
            </a:extLst>
          </p:cNvPr>
          <p:cNvSpPr>
            <a:spLocks noGrp="1"/>
          </p:cNvSpPr>
          <p:nvPr>
            <p:ph type="dt" sz="half" idx="10"/>
          </p:nvPr>
        </p:nvSpPr>
        <p:spPr/>
        <p:txBody>
          <a:bodyPr/>
          <a:lstStyle/>
          <a:p>
            <a:fld id="{733D6995-F3F8-46BF-B73D-082D0CADC85A}" type="datetimeFigureOut">
              <a:rPr lang="en-IN" smtClean="0"/>
              <a:t>26-08-2024</a:t>
            </a:fld>
            <a:endParaRPr lang="en-IN"/>
          </a:p>
        </p:txBody>
      </p:sp>
      <p:sp>
        <p:nvSpPr>
          <p:cNvPr id="6" name="Footer Placeholder 5">
            <a:extLst>
              <a:ext uri="{FF2B5EF4-FFF2-40B4-BE49-F238E27FC236}">
                <a16:creationId xmlns:a16="http://schemas.microsoft.com/office/drawing/2014/main" id="{C65DEA25-8139-BDBF-414C-B3162863C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EEF52-B36D-C7A5-63FD-CA88079FA485}"/>
              </a:ext>
            </a:extLst>
          </p:cNvPr>
          <p:cNvSpPr>
            <a:spLocks noGrp="1"/>
          </p:cNvSpPr>
          <p:nvPr>
            <p:ph type="sldNum" sz="quarter" idx="12"/>
          </p:nvPr>
        </p:nvSpPr>
        <p:spPr/>
        <p:txBody>
          <a:bodyPr/>
          <a:lstStyle/>
          <a:p>
            <a:fld id="{77DBD94D-09C5-4487-A225-7EFC3BDEBEF8}" type="slidenum">
              <a:rPr lang="en-IN" smtClean="0"/>
              <a:t>‹#›</a:t>
            </a:fld>
            <a:endParaRPr lang="en-IN"/>
          </a:p>
        </p:txBody>
      </p:sp>
    </p:spTree>
    <p:extLst>
      <p:ext uri="{BB962C8B-B14F-4D97-AF65-F5344CB8AC3E}">
        <p14:creationId xmlns:p14="http://schemas.microsoft.com/office/powerpoint/2010/main" val="85500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50E5F-567F-C63A-DEB1-5277F7446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E9F711-B5ED-CC3C-CF85-8F2FC89DC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E8195-D13D-D5E6-78CD-30CB9165A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3D6995-F3F8-46BF-B73D-082D0CADC85A}" type="datetimeFigureOut">
              <a:rPr lang="en-IN" smtClean="0"/>
              <a:t>26-08-2024</a:t>
            </a:fld>
            <a:endParaRPr lang="en-IN"/>
          </a:p>
        </p:txBody>
      </p:sp>
      <p:sp>
        <p:nvSpPr>
          <p:cNvPr id="5" name="Footer Placeholder 4">
            <a:extLst>
              <a:ext uri="{FF2B5EF4-FFF2-40B4-BE49-F238E27FC236}">
                <a16:creationId xmlns:a16="http://schemas.microsoft.com/office/drawing/2014/main" id="{C3A42B3F-3BDD-3D2A-2E0C-35A8A4D6A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63B9F6A-AAE0-0E91-3E46-13FBA94FD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DBD94D-09C5-4487-A225-7EFC3BDEBEF8}" type="slidenum">
              <a:rPr lang="en-IN" smtClean="0"/>
              <a:t>‹#›</a:t>
            </a:fld>
            <a:endParaRPr lang="en-IN"/>
          </a:p>
        </p:txBody>
      </p:sp>
    </p:spTree>
    <p:extLst>
      <p:ext uri="{BB962C8B-B14F-4D97-AF65-F5344CB8AC3E}">
        <p14:creationId xmlns:p14="http://schemas.microsoft.com/office/powerpoint/2010/main" val="790177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7F8370-DC08-250D-CA6B-44D4AE1E6E70}"/>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CLUSTERING</a:t>
            </a:r>
            <a:endParaRPr lang="en-IN" sz="5400">
              <a:solidFill>
                <a:schemeClr val="bg1"/>
              </a:solidFill>
            </a:endParaRPr>
          </a:p>
        </p:txBody>
      </p:sp>
      <p:sp>
        <p:nvSpPr>
          <p:cNvPr id="3" name="Subtitle 2">
            <a:extLst>
              <a:ext uri="{FF2B5EF4-FFF2-40B4-BE49-F238E27FC236}">
                <a16:creationId xmlns:a16="http://schemas.microsoft.com/office/drawing/2014/main" id="{ACE7857F-EAC0-9171-3D14-EB91F0A93C80}"/>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ADBVANTAGES AND DIS ADVANTAGES</a:t>
            </a:r>
            <a:endParaRPr lang="en-IN" sz="2000">
              <a:solidFill>
                <a:schemeClr val="bg1"/>
              </a:solidFill>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7062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85789-49F2-95D9-AEEA-AF00B0B68BB6}"/>
              </a:ext>
            </a:extLst>
          </p:cNvPr>
          <p:cNvSpPr txBox="1"/>
          <p:nvPr/>
        </p:nvSpPr>
        <p:spPr>
          <a:xfrm>
            <a:off x="700391" y="710119"/>
            <a:ext cx="10943618" cy="4524315"/>
          </a:xfrm>
          <a:prstGeom prst="rect">
            <a:avLst/>
          </a:prstGeom>
          <a:noFill/>
        </p:spPr>
        <p:txBody>
          <a:bodyPr wrap="square" rtlCol="0">
            <a:spAutoFit/>
          </a:bodyPr>
          <a:lstStyle/>
          <a:p>
            <a:r>
              <a:rPr lang="en-US" b="1" dirty="0"/>
              <a:t>Advantage:</a:t>
            </a:r>
          </a:p>
          <a:p>
            <a:endParaRPr lang="en-US" dirty="0"/>
          </a:p>
          <a:p>
            <a:r>
              <a:rPr lang="en-US" dirty="0"/>
              <a:t>No Need to Specify the Number of Clusters</a:t>
            </a:r>
          </a:p>
          <a:p>
            <a:r>
              <a:rPr lang="en-US" b="1" dirty="0"/>
              <a:t>Robust to Outliers</a:t>
            </a:r>
            <a:r>
              <a:rPr lang="en-US" dirty="0"/>
              <a:t>:</a:t>
            </a:r>
          </a:p>
          <a:p>
            <a:pPr>
              <a:buFont typeface="Arial" panose="020B0604020202020204" pitchFamily="34" charset="0"/>
              <a:buChar char="•"/>
            </a:pPr>
            <a:r>
              <a:rPr lang="en-US" dirty="0"/>
              <a:t>DBSCAN can effectively handle noise and outliers by marking points that do not belong to any cluster as</a:t>
            </a:r>
          </a:p>
          <a:p>
            <a:r>
              <a:rPr lang="en-US" b="1" dirty="0"/>
              <a:t>Works Well with Varying Cluster Sizes</a:t>
            </a:r>
            <a:r>
              <a:rPr lang="en-US" dirty="0"/>
              <a:t>:</a:t>
            </a:r>
          </a:p>
          <a:p>
            <a:pPr>
              <a:buFont typeface="Arial" panose="020B0604020202020204" pitchFamily="34" charset="0"/>
              <a:buChar char="•"/>
            </a:pPr>
            <a:r>
              <a:rPr lang="en-US" dirty="0"/>
              <a:t>DBSCAN is capable of identifying clusters with varying sizes and densities, which is a limitation for many clustering algorithms.</a:t>
            </a:r>
          </a:p>
          <a:p>
            <a:r>
              <a:rPr lang="en-US" dirty="0"/>
              <a:t>Disadvantage:</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0508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A867B-5AD6-8972-7FB0-FC731BB3ABB6}"/>
              </a:ext>
            </a:extLst>
          </p:cNvPr>
          <p:cNvSpPr txBox="1"/>
          <p:nvPr/>
        </p:nvSpPr>
        <p:spPr>
          <a:xfrm>
            <a:off x="379379" y="544749"/>
            <a:ext cx="11381361" cy="1754326"/>
          </a:xfrm>
          <a:prstGeom prst="rect">
            <a:avLst/>
          </a:prstGeom>
          <a:noFill/>
        </p:spPr>
        <p:txBody>
          <a:bodyPr wrap="square" rtlCol="0">
            <a:spAutoFit/>
          </a:bodyPr>
          <a:lstStyle/>
          <a:p>
            <a:r>
              <a:rPr lang="en-US" b="1" dirty="0"/>
              <a:t>Mean Shift:</a:t>
            </a:r>
          </a:p>
          <a:p>
            <a:r>
              <a:rPr lang="en-US" dirty="0"/>
              <a:t>   - Shifts data points towards the mode of a density distribution iteratively until convergence.</a:t>
            </a:r>
          </a:p>
          <a:p>
            <a:r>
              <a:rPr lang="en-US" dirty="0"/>
              <a:t>   - Does not require specifying the number of clusters.</a:t>
            </a:r>
          </a:p>
          <a:p>
            <a:r>
              <a:rPr lang="en-US" dirty="0"/>
              <a:t>   - Works well with clusters of various shapes and sizes but can be computationally expensive.</a:t>
            </a:r>
          </a:p>
          <a:p>
            <a:endParaRPr lang="en-US" dirty="0"/>
          </a:p>
          <a:p>
            <a:endParaRPr lang="en-IN" dirty="0"/>
          </a:p>
        </p:txBody>
      </p:sp>
      <p:pic>
        <p:nvPicPr>
          <p:cNvPr id="7170" name="Picture 2">
            <a:extLst>
              <a:ext uri="{FF2B5EF4-FFF2-40B4-BE49-F238E27FC236}">
                <a16:creationId xmlns:a16="http://schemas.microsoft.com/office/drawing/2014/main" id="{58CD6C5B-2CE6-935B-68AB-7975913DC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596" y="2023352"/>
            <a:ext cx="8784076" cy="483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6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061AB-A0A5-16A0-7A26-8CB2534B336F}"/>
              </a:ext>
            </a:extLst>
          </p:cNvPr>
          <p:cNvSpPr txBox="1"/>
          <p:nvPr/>
        </p:nvSpPr>
        <p:spPr>
          <a:xfrm>
            <a:off x="719847" y="826851"/>
            <a:ext cx="10758791" cy="3970318"/>
          </a:xfrm>
          <a:prstGeom prst="rect">
            <a:avLst/>
          </a:prstGeom>
          <a:noFill/>
        </p:spPr>
        <p:txBody>
          <a:bodyPr wrap="square" rtlCol="0">
            <a:spAutoFit/>
          </a:bodyPr>
          <a:lstStyle/>
          <a:p>
            <a:pPr algn="l" fontAlgn="base"/>
            <a:r>
              <a:rPr lang="en-US" b="1" i="0" dirty="0" err="1">
                <a:solidFill>
                  <a:srgbClr val="273239"/>
                </a:solidFill>
                <a:effectLst/>
                <a:highlight>
                  <a:srgbClr val="FFFFFF"/>
                </a:highlight>
                <a:latin typeface="Nunito" panose="020F0502020204030204" pitchFamily="2" charset="0"/>
              </a:rPr>
              <a:t>Advantange</a:t>
            </a:r>
            <a:endParaRPr lang="en-US" b="1" i="0" dirty="0">
              <a:solidFill>
                <a:srgbClr val="273239"/>
              </a:solidFill>
              <a:effectLst/>
              <a:highlight>
                <a:srgbClr val="FFFFFF"/>
              </a:highlight>
              <a:latin typeface="Nunito" panose="020F0502020204030204" pitchFamily="2" charset="0"/>
            </a:endParaRPr>
          </a:p>
          <a:p>
            <a:pPr algn="l" fontAlgn="base"/>
            <a:endParaRPr lang="en-US" b="1" i="0" dirty="0">
              <a:solidFill>
                <a:srgbClr val="273239"/>
              </a:solidFill>
              <a:effectLst/>
              <a:highlight>
                <a:srgbClr val="FFFFFF"/>
              </a:highlight>
              <a:latin typeface="Nunito" panose="020F0502020204030204"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Finds variable number of modes</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Robust to outliers</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General, application-independent tool</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Model-free, doesn’t assume any prior shape like spherical, elliptical, etc. on data clusters</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Just a single parameter (window size h) where h has a physical meaning (unlike k-means)</a:t>
            </a:r>
          </a:p>
          <a:p>
            <a:pPr algn="l" fontAlgn="base"/>
            <a:r>
              <a:rPr lang="en-US" b="1" dirty="0">
                <a:solidFill>
                  <a:srgbClr val="273239"/>
                </a:solidFill>
                <a:highlight>
                  <a:srgbClr val="FFFFFF"/>
                </a:highlight>
                <a:latin typeface="Nunito" panose="020F0502020204030204" pitchFamily="2" charset="0"/>
              </a:rPr>
              <a:t>Disadvantage</a:t>
            </a:r>
          </a:p>
          <a:p>
            <a:pPr algn="l" fontAlgn="base"/>
            <a:endParaRPr lang="en-US" b="0" i="0" dirty="0">
              <a:solidFill>
                <a:srgbClr val="273239"/>
              </a:solidFill>
              <a:effectLst/>
              <a:highlight>
                <a:srgbClr val="FFFFFF"/>
              </a:highlight>
              <a:latin typeface="Nunito" panose="020F0502020204030204"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Output depends on window size</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Window size (bandwidth) </a:t>
            </a:r>
            <a:r>
              <a:rPr lang="en-US" b="0" i="0" dirty="0" err="1">
                <a:solidFill>
                  <a:srgbClr val="273239"/>
                </a:solidFill>
                <a:effectLst/>
                <a:highlight>
                  <a:srgbClr val="FFFFFF"/>
                </a:highlight>
                <a:latin typeface="Nunito" panose="020F0502020204030204" pitchFamily="2" charset="0"/>
              </a:rPr>
              <a:t>selecHon</a:t>
            </a:r>
            <a:r>
              <a:rPr lang="en-US" b="0" i="0" dirty="0">
                <a:solidFill>
                  <a:srgbClr val="273239"/>
                </a:solidFill>
                <a:effectLst/>
                <a:highlight>
                  <a:srgbClr val="FFFFFF"/>
                </a:highlight>
                <a:latin typeface="Nunito" panose="020F0502020204030204" pitchFamily="2" charset="0"/>
              </a:rPr>
              <a:t> is not trivial</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Computationally (relatively) expensive (</a:t>
            </a:r>
            <a:r>
              <a:rPr lang="en-US" b="0" i="0" dirty="0" err="1">
                <a:solidFill>
                  <a:srgbClr val="273239"/>
                </a:solidFill>
                <a:effectLst/>
                <a:highlight>
                  <a:srgbClr val="FFFFFF"/>
                </a:highlight>
                <a:latin typeface="Nunito" panose="020F0502020204030204" pitchFamily="2" charset="0"/>
              </a:rPr>
              <a:t>approx</a:t>
            </a:r>
            <a:r>
              <a:rPr lang="en-US" b="0" i="0" dirty="0">
                <a:solidFill>
                  <a:srgbClr val="273239"/>
                </a:solidFill>
                <a:effectLst/>
                <a:highlight>
                  <a:srgbClr val="FFFFFF"/>
                </a:highlight>
                <a:latin typeface="Nunito" panose="020F0502020204030204" pitchFamily="2" charset="0"/>
              </a:rPr>
              <a:t> 2s/image)</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Doesn’t scale well with dimension of feature space.</a:t>
            </a:r>
          </a:p>
          <a:p>
            <a:endParaRPr lang="en-IN" dirty="0"/>
          </a:p>
        </p:txBody>
      </p:sp>
    </p:spTree>
    <p:extLst>
      <p:ext uri="{BB962C8B-B14F-4D97-AF65-F5344CB8AC3E}">
        <p14:creationId xmlns:p14="http://schemas.microsoft.com/office/powerpoint/2010/main" val="111239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066488-CA12-FE0F-2C07-F5E72986AA52}"/>
              </a:ext>
            </a:extLst>
          </p:cNvPr>
          <p:cNvSpPr txBox="1"/>
          <p:nvPr/>
        </p:nvSpPr>
        <p:spPr>
          <a:xfrm>
            <a:off x="573931" y="486384"/>
            <a:ext cx="11186809" cy="1754326"/>
          </a:xfrm>
          <a:prstGeom prst="rect">
            <a:avLst/>
          </a:prstGeom>
          <a:noFill/>
        </p:spPr>
        <p:txBody>
          <a:bodyPr wrap="square" rtlCol="0">
            <a:spAutoFit/>
          </a:bodyPr>
          <a:lstStyle/>
          <a:p>
            <a:r>
              <a:rPr lang="en-US" b="1" dirty="0"/>
              <a:t>Spectral Clustering</a:t>
            </a:r>
          </a:p>
          <a:p>
            <a:r>
              <a:rPr lang="en-US" dirty="0"/>
              <a:t>   - Uses eigenvalues of a similarity matrix to reduce dimensionality before clustering.</a:t>
            </a:r>
          </a:p>
          <a:p>
            <a:r>
              <a:rPr lang="en-US" dirty="0"/>
              <a:t>   - Effective for non-convex clusters and when the data has complex relationships.</a:t>
            </a:r>
          </a:p>
          <a:p>
            <a:r>
              <a:rPr lang="en-US" dirty="0"/>
              <a:t>   - Computationally expensive for large datasets.</a:t>
            </a:r>
          </a:p>
          <a:p>
            <a:endParaRPr lang="en-US" dirty="0"/>
          </a:p>
          <a:p>
            <a:endParaRPr lang="en-IN" dirty="0"/>
          </a:p>
        </p:txBody>
      </p:sp>
      <p:pic>
        <p:nvPicPr>
          <p:cNvPr id="3074" name="Picture 2" descr="plot segmentation toy">
            <a:extLst>
              <a:ext uri="{FF2B5EF4-FFF2-40B4-BE49-F238E27FC236}">
                <a16:creationId xmlns:a16="http://schemas.microsoft.com/office/drawing/2014/main" id="{EACDEE9E-BC7D-B828-3FE6-4B4EE1153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921" y="2438804"/>
            <a:ext cx="9525000" cy="393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001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F3175-754E-29AA-BAD5-24DDC9865F09}"/>
              </a:ext>
            </a:extLst>
          </p:cNvPr>
          <p:cNvSpPr txBox="1"/>
          <p:nvPr/>
        </p:nvSpPr>
        <p:spPr>
          <a:xfrm>
            <a:off x="583660" y="651753"/>
            <a:ext cx="11264629" cy="2862322"/>
          </a:xfrm>
          <a:prstGeom prst="rect">
            <a:avLst/>
          </a:prstGeom>
          <a:noFill/>
        </p:spPr>
        <p:txBody>
          <a:bodyPr wrap="square" rtlCol="0">
            <a:spAutoFit/>
          </a:bodyPr>
          <a:lstStyle/>
          <a:p>
            <a:r>
              <a:rPr lang="en-US" b="1" dirty="0"/>
              <a:t>Advantages:</a:t>
            </a:r>
            <a:endParaRPr lang="en-US" dirty="0"/>
          </a:p>
          <a:p>
            <a:pPr>
              <a:buFont typeface="Arial" panose="020B0604020202020204" pitchFamily="34" charset="0"/>
              <a:buChar char="•"/>
            </a:pPr>
            <a:r>
              <a:rPr lang="en-US" b="1" dirty="0"/>
              <a:t>Effective for Non-Convex Clusters:</a:t>
            </a:r>
            <a:r>
              <a:rPr lang="en-US" dirty="0"/>
              <a:t> Can capture complex, non-linear relationships in data.</a:t>
            </a:r>
          </a:p>
          <a:p>
            <a:pPr>
              <a:buFont typeface="Arial" panose="020B0604020202020204" pitchFamily="34" charset="0"/>
              <a:buChar char="•"/>
            </a:pPr>
            <a:r>
              <a:rPr lang="en-US" b="1" dirty="0"/>
              <a:t>Good for Graph-Based Data:</a:t>
            </a:r>
            <a:r>
              <a:rPr lang="en-US" dirty="0"/>
              <a:t> Useful for problems involving graph-like structures or relationships.</a:t>
            </a:r>
          </a:p>
          <a:p>
            <a:pPr>
              <a:buFont typeface="Arial" panose="020B0604020202020204" pitchFamily="34" charset="0"/>
              <a:buChar char="•"/>
            </a:pPr>
            <a:r>
              <a:rPr lang="en-US" b="1" dirty="0"/>
              <a:t>No Need to Assume Cluster Shapes:</a:t>
            </a:r>
            <a:r>
              <a:rPr lang="en-US" dirty="0"/>
              <a:t> Can identify arbitrarily shaped clusters.</a:t>
            </a:r>
          </a:p>
          <a:p>
            <a:endParaRPr lang="en-US" dirty="0"/>
          </a:p>
          <a:p>
            <a:r>
              <a:rPr lang="en-US" b="1" dirty="0"/>
              <a:t>Disadvantages:</a:t>
            </a:r>
            <a:endParaRPr lang="en-US" dirty="0"/>
          </a:p>
          <a:p>
            <a:pPr>
              <a:buFont typeface="Arial" panose="020B0604020202020204" pitchFamily="34" charset="0"/>
              <a:buChar char="•"/>
            </a:pPr>
            <a:r>
              <a:rPr lang="en-US" b="1" dirty="0"/>
              <a:t>Computationally Expensive:</a:t>
            </a:r>
            <a:r>
              <a:rPr lang="en-US" dirty="0"/>
              <a:t> Can be slow, especially for large datasets due to eigenvalue decomposition.</a:t>
            </a:r>
          </a:p>
          <a:p>
            <a:pPr>
              <a:buFont typeface="Arial" panose="020B0604020202020204" pitchFamily="34" charset="0"/>
              <a:buChar char="•"/>
            </a:pPr>
            <a:r>
              <a:rPr lang="en-US" b="1" dirty="0"/>
              <a:t>Requires Similarity Matrix:</a:t>
            </a:r>
            <a:r>
              <a:rPr lang="en-US" dirty="0"/>
              <a:t> Performance depends on constructing a good similarity (affinity) matrix.</a:t>
            </a:r>
          </a:p>
          <a:p>
            <a:pPr>
              <a:buFont typeface="Arial" panose="020B0604020202020204" pitchFamily="34" charset="0"/>
              <a:buChar char="•"/>
            </a:pPr>
            <a:r>
              <a:rPr lang="en-US" b="1" dirty="0"/>
              <a:t>Not Scalable:</a:t>
            </a:r>
            <a:r>
              <a:rPr lang="en-US" dirty="0"/>
              <a:t> Typically not suitable for very large datasets.</a:t>
            </a:r>
          </a:p>
          <a:p>
            <a:endParaRPr lang="en-IN" dirty="0"/>
          </a:p>
        </p:txBody>
      </p:sp>
    </p:spTree>
    <p:extLst>
      <p:ext uri="{BB962C8B-B14F-4D97-AF65-F5344CB8AC3E}">
        <p14:creationId xmlns:p14="http://schemas.microsoft.com/office/powerpoint/2010/main" val="183019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37BB9-7A6E-9166-12BA-1E6C3CD24B67}"/>
              </a:ext>
            </a:extLst>
          </p:cNvPr>
          <p:cNvSpPr txBox="1"/>
          <p:nvPr/>
        </p:nvSpPr>
        <p:spPr>
          <a:xfrm>
            <a:off x="466929" y="437743"/>
            <a:ext cx="11079804" cy="1477328"/>
          </a:xfrm>
          <a:prstGeom prst="rect">
            <a:avLst/>
          </a:prstGeom>
          <a:noFill/>
        </p:spPr>
        <p:txBody>
          <a:bodyPr wrap="square" rtlCol="0">
            <a:spAutoFit/>
          </a:bodyPr>
          <a:lstStyle/>
          <a:p>
            <a:r>
              <a:rPr lang="en-US" b="1" dirty="0"/>
              <a:t>Bisecting K-Means</a:t>
            </a:r>
          </a:p>
          <a:p>
            <a:r>
              <a:rPr lang="en-US" dirty="0"/>
              <a:t>   - A variant of K-Means that recursively splits clusters into two until the desired number of clusters is achieved.</a:t>
            </a:r>
          </a:p>
          <a:p>
            <a:r>
              <a:rPr lang="en-US" dirty="0"/>
              <a:t>   - Often yields better results than standard K-Means.</a:t>
            </a:r>
          </a:p>
          <a:p>
            <a:endParaRPr lang="en-US" dirty="0"/>
          </a:p>
          <a:p>
            <a:r>
              <a:rPr lang="en-US" dirty="0"/>
              <a:t>visually.</a:t>
            </a:r>
          </a:p>
        </p:txBody>
      </p:sp>
      <p:pic>
        <p:nvPicPr>
          <p:cNvPr id="2050" name="Picture 2" descr="Bisecting K-Means : 4 clusters, Bisecting K-Means : 8 clusters, Bisecting K-Means : 16 clusters, K-Means : 4 clusters, K-Means : 8 clusters, K-Means : 16 clusters">
            <a:extLst>
              <a:ext uri="{FF2B5EF4-FFF2-40B4-BE49-F238E27FC236}">
                <a16:creationId xmlns:a16="http://schemas.microsoft.com/office/drawing/2014/main" id="{F7FA9DB0-4D74-A2EF-9517-E78A89EEF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29" y="1806507"/>
            <a:ext cx="1143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1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BDF459-94AE-6AEB-468B-229C4CFB8276}"/>
              </a:ext>
            </a:extLst>
          </p:cNvPr>
          <p:cNvSpPr txBox="1"/>
          <p:nvPr/>
        </p:nvSpPr>
        <p:spPr>
          <a:xfrm>
            <a:off x="719847" y="778213"/>
            <a:ext cx="11011710" cy="5355312"/>
          </a:xfrm>
          <a:prstGeom prst="rect">
            <a:avLst/>
          </a:prstGeom>
          <a:noFill/>
        </p:spPr>
        <p:txBody>
          <a:bodyPr wrap="square" rtlCol="0">
            <a:spAutoFit/>
          </a:bodyPr>
          <a:lstStyle/>
          <a:p>
            <a:r>
              <a:rPr lang="en-US" b="1" dirty="0"/>
              <a:t>Advantages:</a:t>
            </a:r>
            <a:endParaRPr lang="en-US" dirty="0"/>
          </a:p>
          <a:p>
            <a:pPr>
              <a:buFont typeface="Arial" panose="020B0604020202020204" pitchFamily="34" charset="0"/>
              <a:buChar char="•"/>
            </a:pPr>
            <a:r>
              <a:rPr lang="en-US" b="1" dirty="0"/>
              <a:t>Hierarchical Approach:</a:t>
            </a:r>
            <a:r>
              <a:rPr lang="en-US" dirty="0"/>
              <a:t> Combines the benefits of both K-Means and hierarchical clustering.</a:t>
            </a:r>
          </a:p>
          <a:p>
            <a:pPr>
              <a:buFont typeface="Arial" panose="020B0604020202020204" pitchFamily="34" charset="0"/>
              <a:buChar char="•"/>
            </a:pPr>
            <a:r>
              <a:rPr lang="en-US" b="1" dirty="0"/>
              <a:t>Better Accuracy than K-Means:</a:t>
            </a:r>
            <a:r>
              <a:rPr lang="en-US" dirty="0"/>
              <a:t> Often yields better clustering results than standard K-Means.</a:t>
            </a:r>
          </a:p>
          <a:p>
            <a:pPr>
              <a:buFont typeface="Arial" panose="020B0604020202020204" pitchFamily="34" charset="0"/>
              <a:buChar char="•"/>
            </a:pPr>
            <a:r>
              <a:rPr lang="en-US" b="1" dirty="0"/>
              <a:t>Scalable:</a:t>
            </a:r>
            <a:r>
              <a:rPr lang="en-US" dirty="0"/>
              <a:t> Maintains the scalability of K-Means while improving performance.</a:t>
            </a:r>
          </a:p>
          <a:p>
            <a:r>
              <a:rPr lang="en-US" b="1" dirty="0"/>
              <a:t>Disadvantages:</a:t>
            </a:r>
            <a:endParaRPr lang="en-US" dirty="0"/>
          </a:p>
          <a:p>
            <a:pPr>
              <a:buFont typeface="Arial" panose="020B0604020202020204" pitchFamily="34" charset="0"/>
              <a:buChar char="•"/>
            </a:pPr>
            <a:r>
              <a:rPr lang="en-US" b="1" dirty="0"/>
              <a:t>Requires Pre-Specification of k:</a:t>
            </a:r>
            <a:r>
              <a:rPr lang="en-US" dirty="0"/>
              <a:t> Still needs the number of clusters to be specified.</a:t>
            </a:r>
          </a:p>
          <a:p>
            <a:pPr>
              <a:buFont typeface="Arial" panose="020B0604020202020204" pitchFamily="34" charset="0"/>
              <a:buChar char="•"/>
            </a:pPr>
            <a:r>
              <a:rPr lang="en-US" b="1" dirty="0"/>
              <a:t>Sensitive to Initial Split:</a:t>
            </a:r>
            <a:r>
              <a:rPr lang="en-US" dirty="0"/>
              <a:t> The first split can heavily influence the final clusters.</a:t>
            </a:r>
          </a:p>
          <a:p>
            <a:endParaRPr lang="en-US" dirty="0"/>
          </a:p>
          <a:p>
            <a:endParaRPr lang="en-US" dirty="0"/>
          </a:p>
          <a:p>
            <a:r>
              <a:rPr lang="en-US" dirty="0"/>
              <a:t>When to Use Clustering</a:t>
            </a:r>
          </a:p>
          <a:p>
            <a:r>
              <a:rPr lang="en-US" dirty="0"/>
              <a:t>- **Exploratory Data Analysis**: Discover natural groupings within your data.</a:t>
            </a:r>
          </a:p>
          <a:p>
            <a:r>
              <a:rPr lang="en-US" dirty="0"/>
              <a:t>- **Market Segmentation**: Group customers based on purchasing behavior or demographics.</a:t>
            </a:r>
          </a:p>
          <a:p>
            <a:r>
              <a:rPr lang="en-US" dirty="0"/>
              <a:t>- **Anomaly Detection**: Identify unusual patterns or outliers in data.</a:t>
            </a:r>
          </a:p>
          <a:p>
            <a:r>
              <a:rPr lang="en-US" dirty="0"/>
              <a:t>- **Image Segmentation**: Partition images into regions based on pixel similarity.</a:t>
            </a:r>
          </a:p>
          <a:p>
            <a:endParaRPr lang="en-US" dirty="0"/>
          </a:p>
          <a:p>
            <a:r>
              <a:rPr lang="en-US" dirty="0"/>
              <a:t>### Visualization of Clustering</a:t>
            </a:r>
          </a:p>
          <a:p>
            <a:r>
              <a:rPr lang="en-US" dirty="0"/>
              <a:t>When working with clustering, it’s often useful to visualize the results to understand the quality and characteristics of the clusters. Scatter plots, dendrograms (for hierarchical clustering), and heatmaps are commonly used to represent clusters</a:t>
            </a:r>
            <a:endParaRPr lang="en-IN" dirty="0"/>
          </a:p>
        </p:txBody>
      </p:sp>
    </p:spTree>
    <p:extLst>
      <p:ext uri="{BB962C8B-B14F-4D97-AF65-F5344CB8AC3E}">
        <p14:creationId xmlns:p14="http://schemas.microsoft.com/office/powerpoint/2010/main" val="87195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49" name="Freeform: Shape 10248">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251" name="Freeform: Shape 10250">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3" name="Rectangle 1025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55" name="Rectangle 1025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6973F1D7-97C8-D86B-0B9D-82CE4BC95059}"/>
              </a:ext>
            </a:extLst>
          </p:cNvPr>
          <p:cNvSpPr txBox="1"/>
          <p:nvPr/>
        </p:nvSpPr>
        <p:spPr>
          <a:xfrm>
            <a:off x="667261" y="2552683"/>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BIRTCH</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Birch (Balanced Iterative Reducing and Clustering using Hierarchies) is a hierarchical clustering algorithm designed to handle large datasets efficiently. It incrementally and dynamically clusters incoming data points, making it particularly well-suited for very large datasets.</a:t>
            </a:r>
          </a:p>
          <a:p>
            <a:pPr indent="-228600">
              <a:lnSpc>
                <a:spcPct val="90000"/>
              </a:lnSpc>
              <a:spcAft>
                <a:spcPts val="600"/>
              </a:spcAft>
              <a:buFont typeface="Arial" panose="020B0604020202020204" pitchFamily="34" charset="0"/>
              <a:buChar char="•"/>
            </a:pPr>
            <a:endParaRPr lang="en-US" sz="1700"/>
          </a:p>
        </p:txBody>
      </p:sp>
      <p:pic>
        <p:nvPicPr>
          <p:cNvPr id="10242" name="Picture 2" descr="Birch Balanced Iterative Reducing and Clustering using Hierarchies">
            <a:extLst>
              <a:ext uri="{FF2B5EF4-FFF2-40B4-BE49-F238E27FC236}">
                <a16:creationId xmlns:a16="http://schemas.microsoft.com/office/drawing/2014/main" id="{2930A07D-1DDC-BA41-CE0A-42D53145FC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887893"/>
            <a:ext cx="6921940" cy="519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08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FD6FC-F9F3-7013-1BEC-4700C46F4FF2}"/>
              </a:ext>
            </a:extLst>
          </p:cNvPr>
          <p:cNvSpPr txBox="1"/>
          <p:nvPr/>
        </p:nvSpPr>
        <p:spPr>
          <a:xfrm>
            <a:off x="667965" y="690663"/>
            <a:ext cx="10856069" cy="3970318"/>
          </a:xfrm>
          <a:prstGeom prst="rect">
            <a:avLst/>
          </a:prstGeom>
          <a:noFill/>
        </p:spPr>
        <p:txBody>
          <a:bodyPr wrap="square" rtlCol="0">
            <a:spAutoFit/>
          </a:bodyPr>
          <a:lstStyle/>
          <a:p>
            <a:r>
              <a:rPr lang="en-US" b="1" dirty="0"/>
              <a:t>Advantage:</a:t>
            </a:r>
          </a:p>
          <a:p>
            <a:endParaRPr lang="en-US" dirty="0"/>
          </a:p>
          <a:p>
            <a:r>
              <a:rPr lang="en-US" dirty="0"/>
              <a:t>Scalability</a:t>
            </a:r>
          </a:p>
          <a:p>
            <a:r>
              <a:rPr lang="en-US" dirty="0"/>
              <a:t>Low memory usage</a:t>
            </a:r>
          </a:p>
          <a:p>
            <a:r>
              <a:rPr lang="en-US" dirty="0"/>
              <a:t>Handle noiseless</a:t>
            </a:r>
          </a:p>
          <a:p>
            <a:r>
              <a:rPr lang="en-US" dirty="0"/>
              <a:t>Incremental clustering</a:t>
            </a:r>
          </a:p>
          <a:p>
            <a:endParaRPr lang="en-US" dirty="0"/>
          </a:p>
          <a:p>
            <a:r>
              <a:rPr lang="en-US" b="1" dirty="0"/>
              <a:t>Disadvantage:</a:t>
            </a:r>
          </a:p>
          <a:p>
            <a:endParaRPr lang="en-US" dirty="0"/>
          </a:p>
          <a:p>
            <a:r>
              <a:rPr lang="en-US" dirty="0"/>
              <a:t>Sensitive to input order</a:t>
            </a:r>
          </a:p>
          <a:p>
            <a:r>
              <a:rPr lang="en-US" dirty="0"/>
              <a:t>Parameter sensitivity</a:t>
            </a:r>
          </a:p>
          <a:p>
            <a:endParaRPr lang="en-US" dirty="0"/>
          </a:p>
          <a:p>
            <a:endParaRPr lang="en-US" dirty="0"/>
          </a:p>
          <a:p>
            <a:endParaRPr lang="en-IN" dirty="0"/>
          </a:p>
        </p:txBody>
      </p:sp>
    </p:spTree>
    <p:extLst>
      <p:ext uri="{BB962C8B-B14F-4D97-AF65-F5344CB8AC3E}">
        <p14:creationId xmlns:p14="http://schemas.microsoft.com/office/powerpoint/2010/main" val="223225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TextBox 509">
            <a:extLst>
              <a:ext uri="{FF2B5EF4-FFF2-40B4-BE49-F238E27FC236}">
                <a16:creationId xmlns:a16="http://schemas.microsoft.com/office/drawing/2014/main" id="{DF18B7E2-F925-C775-A220-2ABF5DA6B8B6}"/>
              </a:ext>
            </a:extLst>
          </p:cNvPr>
          <p:cNvSpPr txBox="1"/>
          <p:nvPr/>
        </p:nvSpPr>
        <p:spPr>
          <a:xfrm>
            <a:off x="1285240" y="1108953"/>
            <a:ext cx="8074815" cy="4660911"/>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r>
              <a:rPr lang="en-US" sz="1600" b="1" dirty="0"/>
              <a:t>CLUSTERING:</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Clustering is an unsupervised machine learning technique used to group similar data points into clusters based on their features. The goal is to organize data into meaningful structures, where points within a cluster are more similar to each other than to points in other clusters. Clustering is commonly used in exploratory data analysis, image segmentation, anomaly detection, and other areas where pattern recognition is important.</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DBSCAN: </a:t>
            </a:r>
          </a:p>
          <a:p>
            <a:pPr>
              <a:lnSpc>
                <a:spcPct val="90000"/>
              </a:lnSpc>
              <a:spcAft>
                <a:spcPts val="600"/>
              </a:spcAft>
            </a:pPr>
            <a:endParaRPr lang="en-US" sz="1600" dirty="0"/>
          </a:p>
          <a:p>
            <a:pPr indent="-228600">
              <a:lnSpc>
                <a:spcPct val="90000"/>
              </a:lnSpc>
              <a:spcAft>
                <a:spcPts val="600"/>
              </a:spcAft>
              <a:buFont typeface="Arial" panose="020B0604020202020204" pitchFamily="34" charset="0"/>
              <a:buChar char="•"/>
            </a:pPr>
            <a:r>
              <a:rPr lang="en-US" sz="1600" dirty="0"/>
              <a:t>     DBSCAN (Density-Based Spatial Clustering of Applications with Noise)</a:t>
            </a:r>
          </a:p>
          <a:p>
            <a:pPr indent="-228600">
              <a:lnSpc>
                <a:spcPct val="90000"/>
              </a:lnSpc>
              <a:spcAft>
                <a:spcPts val="600"/>
              </a:spcAft>
              <a:buFont typeface="Arial" panose="020B0604020202020204" pitchFamily="34" charset="0"/>
              <a:buChar char="•"/>
            </a:pPr>
            <a:r>
              <a:rPr lang="en-US" sz="1600" dirty="0"/>
              <a:t>   - Groups data points that are closely packed together, while marking points in low-        density regions as outliers.</a:t>
            </a:r>
          </a:p>
          <a:p>
            <a:pPr indent="-228600">
              <a:lnSpc>
                <a:spcPct val="90000"/>
              </a:lnSpc>
              <a:spcAft>
                <a:spcPts val="600"/>
              </a:spcAft>
              <a:buFont typeface="Arial" panose="020B0604020202020204" pitchFamily="34" charset="0"/>
              <a:buChar char="•"/>
            </a:pPr>
            <a:r>
              <a:rPr lang="en-US" sz="1600" dirty="0"/>
              <a:t>   - Does not require the number of clusters to be specified.</a:t>
            </a:r>
          </a:p>
          <a:p>
            <a:pPr indent="-228600">
              <a:lnSpc>
                <a:spcPct val="90000"/>
              </a:lnSpc>
              <a:spcAft>
                <a:spcPts val="600"/>
              </a:spcAft>
              <a:buFont typeface="Arial" panose="020B0604020202020204" pitchFamily="34" charset="0"/>
              <a:buChar char="•"/>
            </a:pPr>
            <a:r>
              <a:rPr lang="en-US" sz="1600" dirty="0"/>
              <a:t>   - Effective for data with varying densities but may struggle with varying cluster sizes.</a:t>
            </a:r>
          </a:p>
          <a:p>
            <a:pPr indent="-228600">
              <a:lnSpc>
                <a:spcPct val="90000"/>
              </a:lnSpc>
              <a:spcAft>
                <a:spcPts val="600"/>
              </a:spcAft>
              <a:buFont typeface="Arial" panose="020B0604020202020204" pitchFamily="34" charset="0"/>
              <a:buChar char="•"/>
            </a:pPr>
            <a:endParaRPr lang="en-US" sz="800" dirty="0"/>
          </a:p>
        </p:txBody>
      </p:sp>
    </p:spTree>
    <p:extLst>
      <p:ext uri="{BB962C8B-B14F-4D97-AF65-F5344CB8AC3E}">
        <p14:creationId xmlns:p14="http://schemas.microsoft.com/office/powerpoint/2010/main" val="96426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lot dbscan">
            <a:extLst>
              <a:ext uri="{FF2B5EF4-FFF2-40B4-BE49-F238E27FC236}">
                <a16:creationId xmlns:a16="http://schemas.microsoft.com/office/drawing/2014/main" id="{39A654C3-9AFF-CFC2-91E9-4F0AA7105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110" y="627434"/>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693A04-C289-8084-8DC4-2EF9E469CF0A}"/>
              </a:ext>
            </a:extLst>
          </p:cNvPr>
          <p:cNvSpPr txBox="1"/>
          <p:nvPr/>
        </p:nvSpPr>
        <p:spPr>
          <a:xfrm>
            <a:off x="476655" y="651753"/>
            <a:ext cx="5058383" cy="7848302"/>
          </a:xfrm>
          <a:prstGeom prst="rect">
            <a:avLst/>
          </a:prstGeom>
          <a:noFill/>
        </p:spPr>
        <p:txBody>
          <a:bodyPr wrap="square" rtlCol="0">
            <a:spAutoFit/>
          </a:bodyPr>
          <a:lstStyle/>
          <a:p>
            <a:endParaRPr lang="en-US" b="1" dirty="0"/>
          </a:p>
          <a:p>
            <a:r>
              <a:rPr lang="en-IN" b="1" dirty="0"/>
              <a:t>Advantages:</a:t>
            </a:r>
          </a:p>
          <a:p>
            <a:endParaRPr lang="en-IN" dirty="0"/>
          </a:p>
          <a:p>
            <a:r>
              <a:rPr lang="en-IN" dirty="0"/>
              <a:t>Handles noise:</a:t>
            </a:r>
            <a:r>
              <a:rPr lang="en-US" dirty="0"/>
              <a:t>DBSCAN automatically determines the number of clusters based on the data density. There is no need to predefine the number of clusters, which is required by algorithms like K-Means.</a:t>
            </a:r>
          </a:p>
          <a:p>
            <a:endParaRPr lang="en-US" dirty="0"/>
          </a:p>
          <a:p>
            <a:r>
              <a:rPr lang="en-IN" dirty="0"/>
              <a:t>Unlike algorithms that assume spherical shape clusters, </a:t>
            </a:r>
          </a:p>
          <a:p>
            <a:endParaRPr lang="en-IN" dirty="0"/>
          </a:p>
          <a:p>
            <a:r>
              <a:rPr lang="en-IN" dirty="0"/>
              <a:t>DBSCAN can handle noise and </a:t>
            </a:r>
            <a:r>
              <a:rPr lang="en-IN" dirty="0" err="1"/>
              <a:t>outilers</a:t>
            </a:r>
            <a:r>
              <a:rPr lang="en-IN" dirty="0"/>
              <a:t> by making points</a:t>
            </a:r>
          </a:p>
          <a:p>
            <a:endParaRPr lang="en-IN" dirty="0"/>
          </a:p>
          <a:p>
            <a:r>
              <a:rPr lang="en-IN" b="1" dirty="0"/>
              <a:t>Disadvantage:</a:t>
            </a:r>
          </a:p>
          <a:p>
            <a:r>
              <a:rPr lang="en-US" dirty="0"/>
              <a:t>While DBSCAN is scalable, its performance can degrade with very large datasets</a:t>
            </a:r>
            <a:r>
              <a:rPr lang="en-IN" dirty="0"/>
              <a:t>.</a:t>
            </a:r>
          </a:p>
          <a:p>
            <a:endParaRPr lang="en-IN" dirty="0"/>
          </a:p>
          <a:p>
            <a:r>
              <a:rPr lang="en-US" dirty="0"/>
              <a:t>Poor choices can lead to poor clustering results.</a:t>
            </a:r>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296924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Freeform: Shape 820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06" name="Freeform: Shape 820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5" name="Rectangle 820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7" name="Rectangle 820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3D8EA9B-D2FD-068D-E9E8-06F9EDF8AB60}"/>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dirty="0"/>
              <a:t>HDBSCAN</a:t>
            </a:r>
            <a:r>
              <a:rPr lang="en-US" sz="1700" dirty="0"/>
              <a:t> (Hierarchical DBSCAN)</a:t>
            </a:r>
          </a:p>
          <a:p>
            <a:pPr indent="-228600">
              <a:lnSpc>
                <a:spcPct val="90000"/>
              </a:lnSpc>
              <a:spcAft>
                <a:spcPts val="600"/>
              </a:spcAft>
              <a:buFont typeface="Arial" panose="020B0604020202020204" pitchFamily="34" charset="0"/>
              <a:buChar char="•"/>
            </a:pPr>
            <a:r>
              <a:rPr lang="en-US" sz="1700" dirty="0"/>
              <a:t>   - An extension of DBSCAN that produces a hierarchy of clusters.</a:t>
            </a:r>
          </a:p>
          <a:p>
            <a:pPr indent="-228600">
              <a:lnSpc>
                <a:spcPct val="90000"/>
              </a:lnSpc>
              <a:spcAft>
                <a:spcPts val="600"/>
              </a:spcAft>
              <a:buFont typeface="Arial" panose="020B0604020202020204" pitchFamily="34" charset="0"/>
              <a:buChar char="•"/>
            </a:pPr>
            <a:r>
              <a:rPr lang="en-US" sz="1700" dirty="0"/>
              <a:t>   - Allows for varying densities and automatically finds the optimal number of clusters.</a:t>
            </a:r>
          </a:p>
          <a:p>
            <a:pPr indent="-228600">
              <a:lnSpc>
                <a:spcPct val="90000"/>
              </a:lnSpc>
              <a:spcAft>
                <a:spcPts val="600"/>
              </a:spcAft>
              <a:buFont typeface="Arial" panose="020B0604020202020204" pitchFamily="34" charset="0"/>
              <a:buChar char="•"/>
            </a:pPr>
            <a:r>
              <a:rPr lang="en-US" sz="1700" dirty="0"/>
              <a:t>   - Suitable for noisy and complex datasets.</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pic>
        <p:nvPicPr>
          <p:cNvPr id="8194" name="Picture 2" descr="HDBSCAN Clustering with Neo4j | Joffrey baratheon, Cersei lannister ...">
            <a:extLst>
              <a:ext uri="{FF2B5EF4-FFF2-40B4-BE49-F238E27FC236}">
                <a16:creationId xmlns:a16="http://schemas.microsoft.com/office/drawing/2014/main" id="{7E6C76AB-1407-BABC-7CD9-CFCA1F2400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0885" y="841248"/>
            <a:ext cx="6742605"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5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67FCF7A-E158-5DE2-4A1E-1F076A414FA8}"/>
              </a:ext>
            </a:extLst>
          </p:cNvPr>
          <p:cNvSpPr>
            <a:spLocks noChangeArrowheads="1"/>
          </p:cNvSpPr>
          <p:nvPr/>
        </p:nvSpPr>
        <p:spPr bwMode="auto">
          <a:xfrm>
            <a:off x="583659" y="859704"/>
            <a:ext cx="110114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Automatic Cluster Selection:</a:t>
            </a:r>
            <a:r>
              <a:rPr kumimoji="0" lang="en-US" altLang="en-US" sz="1800" b="0" i="0" u="none" strike="noStrike" cap="none" normalizeH="0" baseline="0" dirty="0">
                <a:ln>
                  <a:noFill/>
                </a:ln>
                <a:solidFill>
                  <a:schemeClr val="tx1"/>
                </a:solidFill>
                <a:effectLst/>
                <a:latin typeface="Arial" panose="020B0604020202020204" pitchFamily="34" charset="0"/>
              </a:rPr>
              <a:t> No need to specify the number of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Handles Varying Densities:</a:t>
            </a:r>
            <a:r>
              <a:rPr kumimoji="0" lang="en-US" altLang="en-US" sz="1800" b="0" i="0" u="none" strike="noStrike" cap="none" normalizeH="0" baseline="0" dirty="0">
                <a:ln>
                  <a:noFill/>
                </a:ln>
                <a:solidFill>
                  <a:schemeClr val="tx1"/>
                </a:solidFill>
                <a:effectLst/>
                <a:latin typeface="Arial" panose="020B0604020202020204" pitchFamily="34" charset="0"/>
              </a:rPr>
              <a:t> Better suited for datasets with clusters of varying densities.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to Noise:</a:t>
            </a:r>
            <a:r>
              <a:rPr kumimoji="0" lang="en-US" altLang="en-US" sz="1800" b="0" i="0" u="none" strike="noStrike" cap="none" normalizeH="0" baseline="0" dirty="0">
                <a:ln>
                  <a:noFill/>
                </a:ln>
                <a:solidFill>
                  <a:schemeClr val="tx1"/>
                </a:solidFill>
                <a:effectLst/>
                <a:latin typeface="Arial" panose="020B0604020202020204" pitchFamily="34" charset="0"/>
              </a:rPr>
              <a:t> Effectively detects and labels outliers.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Disadvantages: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Complexity:</a:t>
            </a:r>
            <a:r>
              <a:rPr kumimoji="0" lang="en-US" altLang="en-US" sz="1800" b="0" i="0" u="none" strike="noStrike" cap="none" normalizeH="0" baseline="0" dirty="0">
                <a:ln>
                  <a:noFill/>
                </a:ln>
                <a:solidFill>
                  <a:schemeClr val="tx1"/>
                </a:solidFill>
                <a:effectLst/>
                <a:latin typeface="Arial" panose="020B0604020202020204" pitchFamily="34" charset="0"/>
              </a:rPr>
              <a:t> More complex and computationally intensive than DBSCAN.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Sensitive to Hyperparameters:</a:t>
            </a:r>
            <a:r>
              <a:rPr kumimoji="0" lang="en-US" altLang="en-US" sz="1800" b="0" i="0" u="none" strike="noStrike" cap="none" normalizeH="0" baseline="0" dirty="0">
                <a:ln>
                  <a:noFill/>
                </a:ln>
                <a:solidFill>
                  <a:schemeClr val="tx1"/>
                </a:solidFill>
                <a:effectLst/>
                <a:latin typeface="Arial" panose="020B0604020202020204" pitchFamily="34" charset="0"/>
              </a:rPr>
              <a:t> Although more robust, the choice of </a:t>
            </a:r>
            <a:r>
              <a:rPr lang="en-US" altLang="en-US" dirty="0" err="1">
                <a:latin typeface="Arial" panose="020B0604020202020204" pitchFamily="34" charset="0"/>
              </a:rPr>
              <a:t>min_cluster_size</a:t>
            </a:r>
            <a:r>
              <a:rPr lang="en-US" altLang="en-US" dirty="0">
                <a:latin typeface="Arial" panose="020B0604020202020204" pitchFamily="34" charset="0"/>
              </a:rPr>
              <a:t> and </a:t>
            </a:r>
            <a:r>
              <a:rPr lang="en-US" altLang="en-US" dirty="0" err="1">
                <a:latin typeface="Arial" panose="020B0604020202020204" pitchFamily="34" charset="0"/>
              </a:rPr>
              <a:t>min_samples</a:t>
            </a:r>
            <a:r>
              <a:rPr lang="en-US" altLang="en-US"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still impacts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41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9C910-0E5A-8C65-918F-E5381E7A640D}"/>
              </a:ext>
            </a:extLst>
          </p:cNvPr>
          <p:cNvSpPr txBox="1"/>
          <p:nvPr/>
        </p:nvSpPr>
        <p:spPr>
          <a:xfrm>
            <a:off x="525294" y="632298"/>
            <a:ext cx="11303540" cy="4524315"/>
          </a:xfrm>
          <a:prstGeom prst="rect">
            <a:avLst/>
          </a:prstGeom>
          <a:noFill/>
        </p:spPr>
        <p:txBody>
          <a:bodyPr wrap="square" rtlCol="0">
            <a:spAutoFit/>
          </a:bodyPr>
          <a:lstStyle/>
          <a:p>
            <a:pPr algn="ctr"/>
            <a:r>
              <a:rPr lang="en-US" b="1" dirty="0"/>
              <a:t>OPTICS</a:t>
            </a:r>
          </a:p>
          <a:p>
            <a:endParaRPr lang="en-US" dirty="0"/>
          </a:p>
          <a:p>
            <a:r>
              <a:rPr lang="en-US" dirty="0"/>
              <a:t>OPTICS (Ordering Points To Identify the Clustering Structure) is a density-based clustering algorithm that is similar to DBSCAN but provides more flexibility. It works well with datasets containing clusters of varying densities and sizes.</a:t>
            </a:r>
          </a:p>
          <a:p>
            <a:endParaRPr lang="en-US" dirty="0"/>
          </a:p>
          <a:p>
            <a:r>
              <a:rPr lang="en-US" b="1" dirty="0"/>
              <a:t>How OPTICS Works</a:t>
            </a:r>
          </a:p>
          <a:p>
            <a:pPr>
              <a:buFont typeface="Arial" panose="020B0604020202020204" pitchFamily="34" charset="0"/>
              <a:buChar char="•"/>
            </a:pPr>
            <a:r>
              <a:rPr lang="en-US" b="1" dirty="0"/>
              <a:t>Ordering</a:t>
            </a:r>
            <a:r>
              <a:rPr lang="en-US" dirty="0"/>
              <a:t>: OPTICS creates an ordering of the data points based on their density-reachability. Points that are close to each other and in high-density regions are clustered together.</a:t>
            </a:r>
          </a:p>
          <a:p>
            <a:pPr>
              <a:buFont typeface="Arial" panose="020B0604020202020204" pitchFamily="34" charset="0"/>
              <a:buChar char="•"/>
            </a:pPr>
            <a:r>
              <a:rPr lang="en-US" b="1" dirty="0"/>
              <a:t>Reachability Distance</a:t>
            </a:r>
            <a:r>
              <a:rPr lang="en-US" dirty="0"/>
              <a:t>: This is a measure of how close a point is to another point, given the density. It helps determine whether points belong to the same cluster or different clusters.</a:t>
            </a:r>
          </a:p>
          <a:p>
            <a:pPr>
              <a:buFont typeface="Arial" panose="020B0604020202020204" pitchFamily="34" charset="0"/>
              <a:buChar char="•"/>
            </a:pPr>
            <a:r>
              <a:rPr lang="en-US" b="1" dirty="0"/>
              <a:t>Core Distance</a:t>
            </a:r>
            <a:r>
              <a:rPr lang="en-US" dirty="0"/>
              <a:t>: For each point, OPTICS calculates a core distance, which is the smallest distance required for the point to be considered dense.</a:t>
            </a:r>
          </a:p>
          <a:p>
            <a:pPr>
              <a:buFont typeface="Arial" panose="020B0604020202020204" pitchFamily="34" charset="0"/>
              <a:buChar char="•"/>
            </a:pPr>
            <a:r>
              <a:rPr lang="en-US" b="1" dirty="0"/>
              <a:t>Cluster Extraction</a:t>
            </a:r>
            <a:r>
              <a:rPr lang="en-US" dirty="0"/>
              <a:t>: Clusters are extracted by analyzing the reachability plot, which shows the reachability distances of points in the order they were processed.</a:t>
            </a:r>
          </a:p>
          <a:p>
            <a:endParaRPr lang="en-IN" dirty="0"/>
          </a:p>
        </p:txBody>
      </p:sp>
    </p:spTree>
    <p:extLst>
      <p:ext uri="{BB962C8B-B14F-4D97-AF65-F5344CB8AC3E}">
        <p14:creationId xmlns:p14="http://schemas.microsoft.com/office/powerpoint/2010/main" val="126973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achability Plot, Automatic Clustering OPTICS, Clustering at 0.5 epsilon cut DBSCAN, Clustering at 2.0 epsilon cut DBSCAN">
            <a:extLst>
              <a:ext uri="{FF2B5EF4-FFF2-40B4-BE49-F238E27FC236}">
                <a16:creationId xmlns:a16="http://schemas.microsoft.com/office/drawing/2014/main" id="{24683AC0-3967-8A46-9311-7A2E6315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95250"/>
            <a:ext cx="952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7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C1705-29DC-9DA2-80CE-44F0708E85D1}"/>
              </a:ext>
            </a:extLst>
          </p:cNvPr>
          <p:cNvSpPr txBox="1"/>
          <p:nvPr/>
        </p:nvSpPr>
        <p:spPr>
          <a:xfrm>
            <a:off x="700391" y="661481"/>
            <a:ext cx="11254903" cy="3693319"/>
          </a:xfrm>
          <a:prstGeom prst="rect">
            <a:avLst/>
          </a:prstGeom>
          <a:noFill/>
        </p:spPr>
        <p:txBody>
          <a:bodyPr wrap="square" rtlCol="0">
            <a:spAutoFit/>
          </a:bodyPr>
          <a:lstStyle/>
          <a:p>
            <a:r>
              <a:rPr lang="en-US" b="1" dirty="0"/>
              <a:t>Advantage:</a:t>
            </a:r>
          </a:p>
          <a:p>
            <a:endParaRPr lang="en-US" b="1" dirty="0"/>
          </a:p>
          <a:p>
            <a:r>
              <a:rPr lang="en-US" b="1" dirty="0"/>
              <a:t>Extracts a Hierarchical Structure</a:t>
            </a:r>
            <a:r>
              <a:rPr lang="en-US" dirty="0"/>
              <a:t>: OPTICS provides a reachability plot that can be used to visualize the hierarchical structure of the clusters.</a:t>
            </a:r>
          </a:p>
          <a:p>
            <a:r>
              <a:rPr lang="en-US" b="1" dirty="0"/>
              <a:t>Handles Varying Densities</a:t>
            </a:r>
            <a:r>
              <a:rPr lang="en-US" dirty="0"/>
              <a:t>: Unlike DBSCAN, OPTICS can identify clusters of varying densities in the same dataset.</a:t>
            </a:r>
            <a:endParaRPr lang="en-US" b="1" dirty="0"/>
          </a:p>
          <a:p>
            <a:endParaRPr lang="en-US" b="1" dirty="0"/>
          </a:p>
          <a:p>
            <a:endParaRPr lang="en-US" b="1" dirty="0"/>
          </a:p>
          <a:p>
            <a:r>
              <a:rPr lang="en-US" b="1" dirty="0"/>
              <a:t>Disadvantage:</a:t>
            </a:r>
          </a:p>
          <a:p>
            <a:r>
              <a:rPr lang="en-US" b="1" dirty="0"/>
              <a:t>Computationally Intensive</a:t>
            </a:r>
            <a:r>
              <a:rPr lang="en-US" dirty="0"/>
              <a:t>: OPTICS is more computationally expensive than DBSCAN, especially for large datasets.</a:t>
            </a:r>
          </a:p>
          <a:p>
            <a:r>
              <a:rPr lang="en-US" b="1" dirty="0"/>
              <a:t>No Clear-Cut Clusters</a:t>
            </a:r>
            <a:r>
              <a:rPr lang="en-US" dirty="0"/>
              <a:t>: Unlike DBSCAN, OPTICS does not always produce a clear-cut assignment of points to clusters, which can make interpretation more complex.</a:t>
            </a:r>
            <a:endParaRPr lang="en-IN" dirty="0"/>
          </a:p>
        </p:txBody>
      </p:sp>
    </p:spTree>
    <p:extLst>
      <p:ext uri="{BB962C8B-B14F-4D97-AF65-F5344CB8AC3E}">
        <p14:creationId xmlns:p14="http://schemas.microsoft.com/office/powerpoint/2010/main" val="400916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Estimated number of clusters: 3">
            <a:extLst>
              <a:ext uri="{FF2B5EF4-FFF2-40B4-BE49-F238E27FC236}">
                <a16:creationId xmlns:a16="http://schemas.microsoft.com/office/drawing/2014/main" id="{D978ED1A-57AC-E648-36D1-5E4F76FBA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04" b="4732"/>
          <a:stretch/>
        </p:blipFill>
        <p:spPr bwMode="auto">
          <a:xfrm>
            <a:off x="3268494" y="10"/>
            <a:ext cx="8923504" cy="685799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566205C-62C8-709A-E101-8063659CB6E3}"/>
              </a:ext>
            </a:extLst>
          </p:cNvPr>
          <p:cNvSpPr txBox="1"/>
          <p:nvPr/>
        </p:nvSpPr>
        <p:spPr>
          <a:xfrm>
            <a:off x="486383" y="622570"/>
            <a:ext cx="4027251" cy="5554393"/>
          </a:xfrm>
          <a:prstGeom prst="rect">
            <a:avLst/>
          </a:prstGeom>
        </p:spPr>
        <p:txBody>
          <a:bodyPr vert="horz" lIns="91440" tIns="45720" rIns="91440" bIns="45720" rtlCol="0">
            <a:normAutofit lnSpcReduction="10000"/>
          </a:bodyPr>
          <a:lstStyle/>
          <a:p>
            <a:pPr>
              <a:lnSpc>
                <a:spcPct val="90000"/>
              </a:lnSpc>
              <a:spcAft>
                <a:spcPts val="600"/>
              </a:spcAft>
            </a:pPr>
            <a:r>
              <a:rPr lang="en-US" sz="1600" b="1" dirty="0"/>
              <a:t>Affinity propagation</a:t>
            </a:r>
          </a:p>
          <a:p>
            <a:pPr>
              <a:lnSpc>
                <a:spcPct val="90000"/>
              </a:lnSpc>
              <a:spcAft>
                <a:spcPts val="600"/>
              </a:spcAft>
            </a:pPr>
            <a:r>
              <a:rPr lang="en-US" sz="1600" dirty="0"/>
              <a:t>Affinity Propagation is a clustering algorithm that identifies exemplars (data points that are representative of clusters) and forms clusters based on the similarities between data points.</a:t>
            </a:r>
          </a:p>
          <a:p>
            <a:pPr>
              <a:lnSpc>
                <a:spcPct val="90000"/>
              </a:lnSpc>
              <a:spcAft>
                <a:spcPts val="600"/>
              </a:spcAft>
            </a:pPr>
            <a:endParaRPr lang="en-US" sz="1600" dirty="0"/>
          </a:p>
          <a:p>
            <a:pPr>
              <a:lnSpc>
                <a:spcPct val="90000"/>
              </a:lnSpc>
              <a:spcAft>
                <a:spcPts val="600"/>
              </a:spcAft>
            </a:pPr>
            <a:r>
              <a:rPr lang="en-US" sz="1600" b="1" dirty="0"/>
              <a:t>Advantages</a:t>
            </a:r>
          </a:p>
          <a:p>
            <a:pPr indent="-228600">
              <a:lnSpc>
                <a:spcPct val="90000"/>
              </a:lnSpc>
              <a:spcAft>
                <a:spcPts val="600"/>
              </a:spcAft>
              <a:buFont typeface="Arial" panose="020B0604020202020204" pitchFamily="34" charset="0"/>
              <a:buChar char="•"/>
            </a:pPr>
            <a:r>
              <a:rPr lang="en-US" sz="1600" b="1" dirty="0"/>
              <a:t>No Need to Specify Number of Clusters</a:t>
            </a:r>
            <a:r>
              <a:rPr lang="en-US" sz="1600" dirty="0"/>
              <a:t>: The algorithm automatically determines the number of clusters.</a:t>
            </a:r>
          </a:p>
          <a:p>
            <a:pPr indent="-228600">
              <a:lnSpc>
                <a:spcPct val="90000"/>
              </a:lnSpc>
              <a:spcAft>
                <a:spcPts val="600"/>
              </a:spcAft>
              <a:buFont typeface="Arial" panose="020B0604020202020204" pitchFamily="34" charset="0"/>
              <a:buChar char="•"/>
            </a:pPr>
            <a:r>
              <a:rPr lang="en-US" sz="1600" b="1" dirty="0"/>
              <a:t>Identifies Exemplars</a:t>
            </a:r>
            <a:r>
              <a:rPr lang="en-US" sz="1600" dirty="0"/>
              <a:t>: Provides representative points (exemplars) for each cluster, which can be useful for interpretability.</a:t>
            </a:r>
          </a:p>
          <a:p>
            <a:pPr indent="-228600">
              <a:lnSpc>
                <a:spcPct val="90000"/>
              </a:lnSpc>
              <a:spcAft>
                <a:spcPts val="600"/>
              </a:spcAft>
              <a:buFont typeface="Arial" panose="020B0604020202020204" pitchFamily="34" charset="0"/>
              <a:buChar char="•"/>
            </a:pPr>
            <a:r>
              <a:rPr lang="en-US" sz="1600" b="1" dirty="0"/>
              <a:t>Works Well with Non-Spherical Clusters</a:t>
            </a:r>
            <a:r>
              <a:rPr lang="en-US" sz="1600" dirty="0"/>
              <a:t>: Can identify arbitrarily shaped clusters, unlike K-Means.</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Disadvantage:</a:t>
            </a:r>
          </a:p>
          <a:p>
            <a:pPr indent="-228600">
              <a:lnSpc>
                <a:spcPct val="90000"/>
              </a:lnSpc>
              <a:spcAft>
                <a:spcPts val="600"/>
              </a:spcAft>
              <a:buFont typeface="Arial" panose="020B0604020202020204" pitchFamily="34" charset="0"/>
              <a:buChar char="•"/>
            </a:pPr>
            <a:r>
              <a:rPr lang="en-US" sz="1600" dirty="0"/>
              <a:t>Memory intensive: storing and preprocessing the similarity matrix</a:t>
            </a:r>
          </a:p>
          <a:p>
            <a:pPr indent="-228600">
              <a:lnSpc>
                <a:spcPct val="90000"/>
              </a:lnSpc>
              <a:spcAft>
                <a:spcPts val="600"/>
              </a:spcAft>
              <a:buFont typeface="Arial" panose="020B0604020202020204" pitchFamily="34" charset="0"/>
              <a:buChar char="•"/>
            </a:pPr>
            <a:endParaRPr lang="en-US" sz="1000" dirty="0"/>
          </a:p>
          <a:p>
            <a:pPr indent="-228600">
              <a:lnSpc>
                <a:spcPct val="90000"/>
              </a:lnSpc>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34570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513</TotalTime>
  <Words>1269</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Nunito</vt:lpstr>
      <vt:lpstr>Office Theme</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Gajalakshmi G</dc:creator>
  <cp:lastModifiedBy>Gajalakshmi G</cp:lastModifiedBy>
  <cp:revision>23</cp:revision>
  <dcterms:created xsi:type="dcterms:W3CDTF">2024-08-26T06:22:01Z</dcterms:created>
  <dcterms:modified xsi:type="dcterms:W3CDTF">2024-08-26T14:55:33Z</dcterms:modified>
</cp:coreProperties>
</file>