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59" r:id="rId5"/>
    <p:sldId id="260" r:id="rId6"/>
    <p:sldId id="281" r:id="rId7"/>
    <p:sldId id="261" r:id="rId8"/>
    <p:sldId id="282" r:id="rId9"/>
    <p:sldId id="271" r:id="rId10"/>
    <p:sldId id="266" r:id="rId11"/>
    <p:sldId id="267" r:id="rId12"/>
    <p:sldId id="268" r:id="rId13"/>
    <p:sldId id="269" r:id="rId14"/>
    <p:sldId id="270" r:id="rId15"/>
    <p:sldId id="280" r:id="rId16"/>
    <p:sldId id="274" r:id="rId17"/>
    <p:sldId id="275" r:id="rId18"/>
    <p:sldId id="276" r:id="rId19"/>
    <p:sldId id="262" r:id="rId20"/>
    <p:sldId id="277" r:id="rId21"/>
    <p:sldId id="278" r:id="rId22"/>
    <p:sldId id="279" r:id="rId23"/>
    <p:sldId id="299" r:id="rId24"/>
    <p:sldId id="305" r:id="rId25"/>
    <p:sldId id="296" r:id="rId26"/>
    <p:sldId id="304" r:id="rId27"/>
    <p:sldId id="300" r:id="rId28"/>
    <p:sldId id="295" r:id="rId29"/>
    <p:sldId id="285" r:id="rId30"/>
    <p:sldId id="286" r:id="rId31"/>
    <p:sldId id="287" r:id="rId32"/>
    <p:sldId id="288" r:id="rId33"/>
    <p:sldId id="289" r:id="rId34"/>
    <p:sldId id="290" r:id="rId35"/>
    <p:sldId id="291" r:id="rId36"/>
    <p:sldId id="293" r:id="rId37"/>
    <p:sldId id="273" r:id="rId38"/>
    <p:sldId id="272" r:id="rId39"/>
    <p:sldId id="264" r:id="rId40"/>
    <p:sldId id="30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A6EC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4D2FF1-1B98-4846-964E-240C97D580A6}" type="datetimeFigureOut">
              <a:rPr lang="en-IN" smtClean="0"/>
              <a:t>20-10-2023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7517C6-8111-47EB-B0C1-61C7232FA88A}" type="slidenum">
              <a:rPr lang="en-IN" smtClean="0"/>
              <a:t>‹#›</a:t>
            </a:fld>
            <a:endParaRPr lang="en-IN"/>
          </a:p>
        </p:txBody>
      </p:sp>
    </p:spTree>
    <p:extLst>
      <p:ext uri="{BB962C8B-B14F-4D97-AF65-F5344CB8AC3E}">
        <p14:creationId xmlns:p14="http://schemas.microsoft.com/office/powerpoint/2010/main" val="3195433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16×2 LCD, have two rows or lines, In Each row we can display 16 character</a:t>
            </a:r>
          </a:p>
          <a:p>
            <a:r>
              <a:rPr lang="en-US" dirty="0"/>
              <a:t>The address of the first character of line1/ row1 or  is start at 80H,next one is 81H and so on</a:t>
            </a:r>
          </a:p>
          <a:p>
            <a:r>
              <a:rPr lang="en-US" dirty="0"/>
              <a:t>The address of the first character of line 2/row2 is start at c0H,next one is c1H and so on</a:t>
            </a:r>
          </a:p>
          <a:p>
            <a:r>
              <a:rPr lang="en-US" dirty="0"/>
              <a:t>For e.g. I want to display PICT on first row &amp; starting to display from character address 81H,so at 81H address character P is display ,and 82h address  character I is display and so on</a:t>
            </a:r>
          </a:p>
          <a:p>
            <a:endParaRPr lang="en-US" dirty="0"/>
          </a:p>
          <a:p>
            <a:endParaRPr lang="en-US" dirty="0"/>
          </a:p>
        </p:txBody>
      </p:sp>
      <p:sp>
        <p:nvSpPr>
          <p:cNvPr id="4" name="Footer Placeholder 3"/>
          <p:cNvSpPr>
            <a:spLocks noGrp="1"/>
          </p:cNvSpPr>
          <p:nvPr>
            <p:ph type="ftr" sz="quarter" idx="10"/>
          </p:nvPr>
        </p:nvSpPr>
        <p:spPr/>
        <p:txBody>
          <a:bodyPr/>
          <a:lstStyle/>
          <a:p>
            <a:r>
              <a:rPr lang="en-US"/>
              <a:t>DSA-V B Vaijapurkar For inetrnal circulation only</a:t>
            </a:r>
          </a:p>
        </p:txBody>
      </p:sp>
      <p:sp>
        <p:nvSpPr>
          <p:cNvPr id="5" name="Slide Number Placeholder 4"/>
          <p:cNvSpPr>
            <a:spLocks noGrp="1"/>
          </p:cNvSpPr>
          <p:nvPr>
            <p:ph type="sldNum" sz="quarter" idx="11"/>
          </p:nvPr>
        </p:nvSpPr>
        <p:spPr/>
        <p:txBody>
          <a:bodyPr/>
          <a:lstStyle/>
          <a:p>
            <a:fld id="{F5DB4DCE-2C43-47A3-9342-37B18C8571EA}" type="slidenum">
              <a:rPr lang="en-US" smtClean="0"/>
              <a:pPr/>
              <a:t>16</a:t>
            </a:fld>
            <a:endParaRPr lang="en-US"/>
          </a:p>
        </p:txBody>
      </p:sp>
    </p:spTree>
    <p:extLst>
      <p:ext uri="{BB962C8B-B14F-4D97-AF65-F5344CB8AC3E}">
        <p14:creationId xmlns:p14="http://schemas.microsoft.com/office/powerpoint/2010/main" val="1389890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LCD have two internal register ,The first register is command register and second register is data register</a:t>
            </a:r>
          </a:p>
          <a:p>
            <a:r>
              <a:rPr lang="en-US" dirty="0"/>
              <a:t>LCD have three control signal RS-Register </a:t>
            </a:r>
            <a:r>
              <a:rPr lang="en-US" dirty="0" err="1"/>
              <a:t>select,R</a:t>
            </a:r>
            <a:r>
              <a:rPr lang="en-US" dirty="0"/>
              <a:t>/W bar  and E Enable </a:t>
            </a:r>
          </a:p>
          <a:p>
            <a:r>
              <a:rPr lang="en-US" dirty="0"/>
              <a:t>In command register, user can stored the command such as clear the display, display on cursor blinking etc.</a:t>
            </a:r>
          </a:p>
          <a:p>
            <a:r>
              <a:rPr lang="en-US" dirty="0"/>
              <a:t>In Data register, user has stored the ASCII value of the character we want to display</a:t>
            </a:r>
          </a:p>
          <a:p>
            <a:r>
              <a:rPr lang="en-US" dirty="0"/>
              <a:t>The selection of command </a:t>
            </a:r>
            <a:r>
              <a:rPr lang="en-US" dirty="0" err="1"/>
              <a:t>reg.or</a:t>
            </a:r>
            <a:r>
              <a:rPr lang="en-US" dirty="0"/>
              <a:t> data register depends on status of RS control signal</a:t>
            </a:r>
          </a:p>
          <a:p>
            <a:r>
              <a:rPr lang="en-US" dirty="0"/>
              <a:t>If RS is zero ,The command register is </a:t>
            </a:r>
            <a:r>
              <a:rPr lang="en-US" dirty="0" err="1"/>
              <a:t>selected;If</a:t>
            </a:r>
            <a:r>
              <a:rPr lang="en-US" dirty="0"/>
              <a:t> RS is </a:t>
            </a:r>
            <a:r>
              <a:rPr lang="en-US" dirty="0" err="1"/>
              <a:t>one,The</a:t>
            </a:r>
            <a:r>
              <a:rPr lang="en-US" dirty="0"/>
              <a:t> Data register is selected.</a:t>
            </a:r>
          </a:p>
          <a:p>
            <a:r>
              <a:rPr lang="en-US" dirty="0"/>
              <a:t>So whenever we want to write command or data ,first we have to select an appropriate register.</a:t>
            </a:r>
          </a:p>
          <a:p>
            <a:r>
              <a:rPr lang="en-US" dirty="0"/>
              <a:t>The second control signal of LCD that is R/W </a:t>
            </a:r>
            <a:r>
              <a:rPr lang="en-US" dirty="0" err="1"/>
              <a:t>bar;When</a:t>
            </a:r>
            <a:r>
              <a:rPr lang="en-US" dirty="0"/>
              <a:t> it is zero ,we can write the data on the LCD module</a:t>
            </a:r>
          </a:p>
          <a:p>
            <a:r>
              <a:rPr lang="en-US" dirty="0"/>
              <a:t>When it is one , we can read the data from LCD module</a:t>
            </a:r>
          </a:p>
          <a:p>
            <a:r>
              <a:rPr lang="en-US" dirty="0"/>
              <a:t>The third control signal is latch </a:t>
            </a:r>
            <a:r>
              <a:rPr lang="en-US" dirty="0" err="1"/>
              <a:t>enable;Whenever</a:t>
            </a:r>
            <a:r>
              <a:rPr lang="en-US" dirty="0"/>
              <a:t> we want to latch a data i.e. first we will place data or command on data bus d0-d7 ;</a:t>
            </a:r>
          </a:p>
          <a:p>
            <a:r>
              <a:rPr lang="en-US" dirty="0"/>
              <a:t>after that we </a:t>
            </a:r>
            <a:r>
              <a:rPr lang="en-US" dirty="0" err="1"/>
              <a:t>we</a:t>
            </a:r>
            <a:r>
              <a:rPr lang="en-US" dirty="0"/>
              <a:t> have to send enable </a:t>
            </a:r>
            <a:r>
              <a:rPr lang="en-US" dirty="0" err="1"/>
              <a:t>signal.The</a:t>
            </a:r>
            <a:r>
              <a:rPr lang="en-US" dirty="0"/>
              <a:t> enable signal for the write operation is high to low pulse ;</a:t>
            </a:r>
          </a:p>
          <a:p>
            <a:r>
              <a:rPr lang="en-US" dirty="0"/>
              <a:t>so we have to make this terminal high for some delay or immediately we can send logic zero pulse on this enable signal</a:t>
            </a:r>
          </a:p>
          <a:p>
            <a:endParaRPr lang="en-US" dirty="0"/>
          </a:p>
          <a:p>
            <a:endParaRPr lang="en-US" dirty="0"/>
          </a:p>
          <a:p>
            <a:endParaRPr lang="en-US" dirty="0"/>
          </a:p>
          <a:p>
            <a:endParaRPr lang="en-US" dirty="0"/>
          </a:p>
        </p:txBody>
      </p:sp>
      <p:sp>
        <p:nvSpPr>
          <p:cNvPr id="4" name="Footer Placeholder 3"/>
          <p:cNvSpPr>
            <a:spLocks noGrp="1"/>
          </p:cNvSpPr>
          <p:nvPr>
            <p:ph type="ftr" sz="quarter" idx="10"/>
          </p:nvPr>
        </p:nvSpPr>
        <p:spPr/>
        <p:txBody>
          <a:bodyPr/>
          <a:lstStyle/>
          <a:p>
            <a:r>
              <a:rPr lang="en-US"/>
              <a:t>DSA-V B Vaijapurkar For inetrnal circulation only</a:t>
            </a:r>
          </a:p>
        </p:txBody>
      </p:sp>
      <p:sp>
        <p:nvSpPr>
          <p:cNvPr id="5" name="Slide Number Placeholder 4"/>
          <p:cNvSpPr>
            <a:spLocks noGrp="1"/>
          </p:cNvSpPr>
          <p:nvPr>
            <p:ph type="sldNum" sz="quarter" idx="11"/>
          </p:nvPr>
        </p:nvSpPr>
        <p:spPr/>
        <p:txBody>
          <a:bodyPr/>
          <a:lstStyle/>
          <a:p>
            <a:fld id="{F5DB4DCE-2C43-47A3-9342-37B18C8571EA}" type="slidenum">
              <a:rPr lang="en-US" smtClean="0"/>
              <a:pPr/>
              <a:t>17</a:t>
            </a:fld>
            <a:endParaRPr lang="en-US"/>
          </a:p>
        </p:txBody>
      </p:sp>
    </p:spTree>
    <p:extLst>
      <p:ext uri="{BB962C8B-B14F-4D97-AF65-F5344CB8AC3E}">
        <p14:creationId xmlns:p14="http://schemas.microsoft.com/office/powerpoint/2010/main" val="315568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no.of</a:t>
            </a:r>
            <a:r>
              <a:rPr lang="en-US" dirty="0"/>
              <a:t> commands are available for </a:t>
            </a:r>
            <a:r>
              <a:rPr lang="en-US" dirty="0" err="1"/>
              <a:t>LCD,but</a:t>
            </a:r>
            <a:r>
              <a:rPr lang="en-US" dirty="0"/>
              <a:t> generally we used four commands</a:t>
            </a:r>
          </a:p>
          <a:p>
            <a:r>
              <a:rPr lang="en-US" dirty="0"/>
              <a:t>First command is 38H which is used to select LCD of 16×2,5×7 matrix </a:t>
            </a:r>
            <a:r>
              <a:rPr lang="en-US" dirty="0" err="1"/>
              <a:t>display,i.e</a:t>
            </a:r>
            <a:r>
              <a:rPr lang="en-US" dirty="0"/>
              <a:t>. to display each character on </a:t>
            </a:r>
            <a:r>
              <a:rPr lang="en-US" dirty="0" err="1"/>
              <a:t>LCd</a:t>
            </a:r>
            <a:r>
              <a:rPr lang="en-US" dirty="0"/>
              <a:t> dot matrix pattern 5×7 is used</a:t>
            </a:r>
          </a:p>
          <a:p>
            <a:r>
              <a:rPr lang="en-US" dirty="0"/>
              <a:t>Second command 0EH which is used to display </a:t>
            </a:r>
            <a:r>
              <a:rPr lang="en-US" dirty="0" err="1"/>
              <a:t>on,cursor</a:t>
            </a:r>
            <a:r>
              <a:rPr lang="en-US" dirty="0"/>
              <a:t> blinking</a:t>
            </a:r>
          </a:p>
          <a:p>
            <a:r>
              <a:rPr lang="en-US" dirty="0"/>
              <a:t>Third command is 01H which is used to clear the </a:t>
            </a:r>
            <a:r>
              <a:rPr lang="en-US" dirty="0" err="1"/>
              <a:t>display;before</a:t>
            </a:r>
            <a:r>
              <a:rPr lang="en-US" dirty="0"/>
              <a:t> displaying any data on LCD we can sent this command to clear the previous data on LCD</a:t>
            </a:r>
          </a:p>
          <a:p>
            <a:r>
              <a:rPr lang="en-US" dirty="0"/>
              <a:t>Important command  to the LCD  is relating to the addressing of the character ;In 16×2 </a:t>
            </a:r>
            <a:r>
              <a:rPr lang="en-US" dirty="0" err="1"/>
              <a:t>LCD,in</a:t>
            </a:r>
            <a:r>
              <a:rPr lang="en-US" dirty="0"/>
              <a:t> each line there are 16 character .</a:t>
            </a:r>
          </a:p>
          <a:p>
            <a:r>
              <a:rPr lang="en-US" dirty="0"/>
              <a:t>The address of the first character is 80H</a:t>
            </a:r>
          </a:p>
          <a:p>
            <a:r>
              <a:rPr lang="en-US" dirty="0"/>
              <a:t>The address of the first character is C0H</a:t>
            </a:r>
          </a:p>
          <a:p>
            <a:endParaRPr lang="en-US" dirty="0"/>
          </a:p>
        </p:txBody>
      </p:sp>
      <p:sp>
        <p:nvSpPr>
          <p:cNvPr id="4" name="Footer Placeholder 3"/>
          <p:cNvSpPr>
            <a:spLocks noGrp="1"/>
          </p:cNvSpPr>
          <p:nvPr>
            <p:ph type="ftr" sz="quarter" idx="10"/>
          </p:nvPr>
        </p:nvSpPr>
        <p:spPr/>
        <p:txBody>
          <a:bodyPr/>
          <a:lstStyle/>
          <a:p>
            <a:r>
              <a:rPr lang="en-US"/>
              <a:t>DSA-V B Vaijapurkar For inetrnal circulation only</a:t>
            </a:r>
          </a:p>
        </p:txBody>
      </p:sp>
      <p:sp>
        <p:nvSpPr>
          <p:cNvPr id="5" name="Slide Number Placeholder 4"/>
          <p:cNvSpPr>
            <a:spLocks noGrp="1"/>
          </p:cNvSpPr>
          <p:nvPr>
            <p:ph type="sldNum" sz="quarter" idx="11"/>
          </p:nvPr>
        </p:nvSpPr>
        <p:spPr/>
        <p:txBody>
          <a:bodyPr/>
          <a:lstStyle/>
          <a:p>
            <a:fld id="{F5DB4DCE-2C43-47A3-9342-37B18C8571EA}" type="slidenum">
              <a:rPr lang="en-US" smtClean="0"/>
              <a:pPr/>
              <a:t>18</a:t>
            </a:fld>
            <a:endParaRPr lang="en-US"/>
          </a:p>
        </p:txBody>
      </p:sp>
    </p:spTree>
    <p:extLst>
      <p:ext uri="{BB962C8B-B14F-4D97-AF65-F5344CB8AC3E}">
        <p14:creationId xmlns:p14="http://schemas.microsoft.com/office/powerpoint/2010/main" val="2454191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A151443-6BC3-46CF-A476-A83A701B8295}" type="slidenum">
              <a:rPr lang="en-US" smtClean="0"/>
              <a:pPr/>
              <a:t>29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D8211-65FE-F1D6-33C6-1130FC44E1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5E7BB46-4D0B-C9BC-27A9-DE57AC53D4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E012BF-BA46-4273-E459-0B445BE3E709}"/>
              </a:ext>
            </a:extLst>
          </p:cNvPr>
          <p:cNvSpPr>
            <a:spLocks noGrp="1"/>
          </p:cNvSpPr>
          <p:nvPr>
            <p:ph type="dt" sz="half" idx="10"/>
          </p:nvPr>
        </p:nvSpPr>
        <p:spPr/>
        <p:txBody>
          <a:bodyPr/>
          <a:lstStyle/>
          <a:p>
            <a:fld id="{8A734540-7BA1-45D2-8480-2B5B1E5B96F8}" type="datetimeFigureOut">
              <a:rPr lang="en-IN" smtClean="0"/>
              <a:t>20-10-2023</a:t>
            </a:fld>
            <a:endParaRPr lang="en-IN"/>
          </a:p>
        </p:txBody>
      </p:sp>
      <p:sp>
        <p:nvSpPr>
          <p:cNvPr id="5" name="Footer Placeholder 4">
            <a:extLst>
              <a:ext uri="{FF2B5EF4-FFF2-40B4-BE49-F238E27FC236}">
                <a16:creationId xmlns:a16="http://schemas.microsoft.com/office/drawing/2014/main" id="{171F6A0B-A940-EABB-D71A-56B58265FA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C4A067-85C0-A22C-5A65-A054006EAE4E}"/>
              </a:ext>
            </a:extLst>
          </p:cNvPr>
          <p:cNvSpPr>
            <a:spLocks noGrp="1"/>
          </p:cNvSpPr>
          <p:nvPr>
            <p:ph type="sldNum" sz="quarter" idx="12"/>
          </p:nvPr>
        </p:nvSpPr>
        <p:spPr/>
        <p:txBody>
          <a:bodyPr/>
          <a:lstStyle/>
          <a:p>
            <a:fld id="{4E863E92-075C-4294-AAE2-FB5FC8E388E8}" type="slidenum">
              <a:rPr lang="en-IN" smtClean="0"/>
              <a:t>‹#›</a:t>
            </a:fld>
            <a:endParaRPr lang="en-IN"/>
          </a:p>
        </p:txBody>
      </p:sp>
    </p:spTree>
    <p:extLst>
      <p:ext uri="{BB962C8B-B14F-4D97-AF65-F5344CB8AC3E}">
        <p14:creationId xmlns:p14="http://schemas.microsoft.com/office/powerpoint/2010/main" val="631594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D12C1-8F88-334C-5822-718767CF82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1F7CA5-C67A-35A9-8A31-F517DC3F32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D82A65-7C23-D144-E6AD-0FB815D92F21}"/>
              </a:ext>
            </a:extLst>
          </p:cNvPr>
          <p:cNvSpPr>
            <a:spLocks noGrp="1"/>
          </p:cNvSpPr>
          <p:nvPr>
            <p:ph type="dt" sz="half" idx="10"/>
          </p:nvPr>
        </p:nvSpPr>
        <p:spPr/>
        <p:txBody>
          <a:bodyPr/>
          <a:lstStyle/>
          <a:p>
            <a:fld id="{8A734540-7BA1-45D2-8480-2B5B1E5B96F8}" type="datetimeFigureOut">
              <a:rPr lang="en-IN" smtClean="0"/>
              <a:t>20-10-2023</a:t>
            </a:fld>
            <a:endParaRPr lang="en-IN"/>
          </a:p>
        </p:txBody>
      </p:sp>
      <p:sp>
        <p:nvSpPr>
          <p:cNvPr id="5" name="Footer Placeholder 4">
            <a:extLst>
              <a:ext uri="{FF2B5EF4-FFF2-40B4-BE49-F238E27FC236}">
                <a16:creationId xmlns:a16="http://schemas.microsoft.com/office/drawing/2014/main" id="{A63C83D8-4C32-26F9-250C-6E12DD2256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F5B111-1ED7-4A18-E5FF-624971F7626F}"/>
              </a:ext>
            </a:extLst>
          </p:cNvPr>
          <p:cNvSpPr>
            <a:spLocks noGrp="1"/>
          </p:cNvSpPr>
          <p:nvPr>
            <p:ph type="sldNum" sz="quarter" idx="12"/>
          </p:nvPr>
        </p:nvSpPr>
        <p:spPr/>
        <p:txBody>
          <a:bodyPr/>
          <a:lstStyle/>
          <a:p>
            <a:fld id="{4E863E92-075C-4294-AAE2-FB5FC8E388E8}" type="slidenum">
              <a:rPr lang="en-IN" smtClean="0"/>
              <a:t>‹#›</a:t>
            </a:fld>
            <a:endParaRPr lang="en-IN"/>
          </a:p>
        </p:txBody>
      </p:sp>
    </p:spTree>
    <p:extLst>
      <p:ext uri="{BB962C8B-B14F-4D97-AF65-F5344CB8AC3E}">
        <p14:creationId xmlns:p14="http://schemas.microsoft.com/office/powerpoint/2010/main" val="800374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7428E1-5424-0F73-1725-AC8144AD23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518125-E745-985A-0C0F-FAC718D78B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2BED27-D076-6611-15E6-3C0E47E562F6}"/>
              </a:ext>
            </a:extLst>
          </p:cNvPr>
          <p:cNvSpPr>
            <a:spLocks noGrp="1"/>
          </p:cNvSpPr>
          <p:nvPr>
            <p:ph type="dt" sz="half" idx="10"/>
          </p:nvPr>
        </p:nvSpPr>
        <p:spPr/>
        <p:txBody>
          <a:bodyPr/>
          <a:lstStyle/>
          <a:p>
            <a:fld id="{8A734540-7BA1-45D2-8480-2B5B1E5B96F8}" type="datetimeFigureOut">
              <a:rPr lang="en-IN" smtClean="0"/>
              <a:t>20-10-2023</a:t>
            </a:fld>
            <a:endParaRPr lang="en-IN"/>
          </a:p>
        </p:txBody>
      </p:sp>
      <p:sp>
        <p:nvSpPr>
          <p:cNvPr id="5" name="Footer Placeholder 4">
            <a:extLst>
              <a:ext uri="{FF2B5EF4-FFF2-40B4-BE49-F238E27FC236}">
                <a16:creationId xmlns:a16="http://schemas.microsoft.com/office/drawing/2014/main" id="{1CA77E60-F83F-3C80-54FB-A30A0CE166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8868BB-C4AA-C0F6-2722-5B8CF4BEFAD2}"/>
              </a:ext>
            </a:extLst>
          </p:cNvPr>
          <p:cNvSpPr>
            <a:spLocks noGrp="1"/>
          </p:cNvSpPr>
          <p:nvPr>
            <p:ph type="sldNum" sz="quarter" idx="12"/>
          </p:nvPr>
        </p:nvSpPr>
        <p:spPr/>
        <p:txBody>
          <a:bodyPr/>
          <a:lstStyle/>
          <a:p>
            <a:fld id="{4E863E92-075C-4294-AAE2-FB5FC8E388E8}" type="slidenum">
              <a:rPr lang="en-IN" smtClean="0"/>
              <a:t>‹#›</a:t>
            </a:fld>
            <a:endParaRPr lang="en-IN"/>
          </a:p>
        </p:txBody>
      </p:sp>
    </p:spTree>
    <p:extLst>
      <p:ext uri="{BB962C8B-B14F-4D97-AF65-F5344CB8AC3E}">
        <p14:creationId xmlns:p14="http://schemas.microsoft.com/office/powerpoint/2010/main" val="354703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B89DB-4C17-5A4A-3388-1185CAA732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18F709-D8C6-2E85-113B-5C80D4B0BB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F231E5-DC30-4204-D112-3B75E76D300F}"/>
              </a:ext>
            </a:extLst>
          </p:cNvPr>
          <p:cNvSpPr>
            <a:spLocks noGrp="1"/>
          </p:cNvSpPr>
          <p:nvPr>
            <p:ph type="dt" sz="half" idx="10"/>
          </p:nvPr>
        </p:nvSpPr>
        <p:spPr/>
        <p:txBody>
          <a:bodyPr/>
          <a:lstStyle/>
          <a:p>
            <a:fld id="{8A734540-7BA1-45D2-8480-2B5B1E5B96F8}" type="datetimeFigureOut">
              <a:rPr lang="en-IN" smtClean="0"/>
              <a:t>20-10-2023</a:t>
            </a:fld>
            <a:endParaRPr lang="en-IN"/>
          </a:p>
        </p:txBody>
      </p:sp>
      <p:sp>
        <p:nvSpPr>
          <p:cNvPr id="5" name="Footer Placeholder 4">
            <a:extLst>
              <a:ext uri="{FF2B5EF4-FFF2-40B4-BE49-F238E27FC236}">
                <a16:creationId xmlns:a16="http://schemas.microsoft.com/office/drawing/2014/main" id="{F842F77F-13CA-DAE3-1DA7-D453AFFDB6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A2AFB5-E9F4-8EDA-134F-D2805AFCA6C3}"/>
              </a:ext>
            </a:extLst>
          </p:cNvPr>
          <p:cNvSpPr>
            <a:spLocks noGrp="1"/>
          </p:cNvSpPr>
          <p:nvPr>
            <p:ph type="sldNum" sz="quarter" idx="12"/>
          </p:nvPr>
        </p:nvSpPr>
        <p:spPr/>
        <p:txBody>
          <a:bodyPr/>
          <a:lstStyle/>
          <a:p>
            <a:fld id="{4E863E92-075C-4294-AAE2-FB5FC8E388E8}" type="slidenum">
              <a:rPr lang="en-IN" smtClean="0"/>
              <a:t>‹#›</a:t>
            </a:fld>
            <a:endParaRPr lang="en-IN"/>
          </a:p>
        </p:txBody>
      </p:sp>
    </p:spTree>
    <p:extLst>
      <p:ext uri="{BB962C8B-B14F-4D97-AF65-F5344CB8AC3E}">
        <p14:creationId xmlns:p14="http://schemas.microsoft.com/office/powerpoint/2010/main" val="339510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140C7-25A7-2DCB-9E2E-513A97B81B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9786770-CF6F-AF86-C96C-5942B1EB67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892C73-2C3A-4655-7D1B-1AE3AB5006C0}"/>
              </a:ext>
            </a:extLst>
          </p:cNvPr>
          <p:cNvSpPr>
            <a:spLocks noGrp="1"/>
          </p:cNvSpPr>
          <p:nvPr>
            <p:ph type="dt" sz="half" idx="10"/>
          </p:nvPr>
        </p:nvSpPr>
        <p:spPr/>
        <p:txBody>
          <a:bodyPr/>
          <a:lstStyle/>
          <a:p>
            <a:fld id="{8A734540-7BA1-45D2-8480-2B5B1E5B96F8}" type="datetimeFigureOut">
              <a:rPr lang="en-IN" smtClean="0"/>
              <a:t>20-10-2023</a:t>
            </a:fld>
            <a:endParaRPr lang="en-IN"/>
          </a:p>
        </p:txBody>
      </p:sp>
      <p:sp>
        <p:nvSpPr>
          <p:cNvPr id="5" name="Footer Placeholder 4">
            <a:extLst>
              <a:ext uri="{FF2B5EF4-FFF2-40B4-BE49-F238E27FC236}">
                <a16:creationId xmlns:a16="http://schemas.microsoft.com/office/drawing/2014/main" id="{EB5D8033-3B4C-13EF-0A4E-82D8E2AC17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EE6670-EE57-1E8B-D254-2E3D6E1C30BD}"/>
              </a:ext>
            </a:extLst>
          </p:cNvPr>
          <p:cNvSpPr>
            <a:spLocks noGrp="1"/>
          </p:cNvSpPr>
          <p:nvPr>
            <p:ph type="sldNum" sz="quarter" idx="12"/>
          </p:nvPr>
        </p:nvSpPr>
        <p:spPr/>
        <p:txBody>
          <a:bodyPr/>
          <a:lstStyle/>
          <a:p>
            <a:fld id="{4E863E92-075C-4294-AAE2-FB5FC8E388E8}" type="slidenum">
              <a:rPr lang="en-IN" smtClean="0"/>
              <a:t>‹#›</a:t>
            </a:fld>
            <a:endParaRPr lang="en-IN"/>
          </a:p>
        </p:txBody>
      </p:sp>
    </p:spTree>
    <p:extLst>
      <p:ext uri="{BB962C8B-B14F-4D97-AF65-F5344CB8AC3E}">
        <p14:creationId xmlns:p14="http://schemas.microsoft.com/office/powerpoint/2010/main" val="1636172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AACF0-AC37-8EB1-37EB-734C4EBEB9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E219E0-A3C8-DA06-5BBA-2544139A9B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752A221-E0C3-8412-284F-8E17DBFCCC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C9D17FD-248B-BD5D-02B9-A6DC8644C718}"/>
              </a:ext>
            </a:extLst>
          </p:cNvPr>
          <p:cNvSpPr>
            <a:spLocks noGrp="1"/>
          </p:cNvSpPr>
          <p:nvPr>
            <p:ph type="dt" sz="half" idx="10"/>
          </p:nvPr>
        </p:nvSpPr>
        <p:spPr/>
        <p:txBody>
          <a:bodyPr/>
          <a:lstStyle/>
          <a:p>
            <a:fld id="{8A734540-7BA1-45D2-8480-2B5B1E5B96F8}" type="datetimeFigureOut">
              <a:rPr lang="en-IN" smtClean="0"/>
              <a:t>20-10-2023</a:t>
            </a:fld>
            <a:endParaRPr lang="en-IN"/>
          </a:p>
        </p:txBody>
      </p:sp>
      <p:sp>
        <p:nvSpPr>
          <p:cNvPr id="6" name="Footer Placeholder 5">
            <a:extLst>
              <a:ext uri="{FF2B5EF4-FFF2-40B4-BE49-F238E27FC236}">
                <a16:creationId xmlns:a16="http://schemas.microsoft.com/office/drawing/2014/main" id="{55A1CAB9-921A-2B28-FE82-F7786A6758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1C85B3-EA5B-07F9-A3FD-C7E962F3B546}"/>
              </a:ext>
            </a:extLst>
          </p:cNvPr>
          <p:cNvSpPr>
            <a:spLocks noGrp="1"/>
          </p:cNvSpPr>
          <p:nvPr>
            <p:ph type="sldNum" sz="quarter" idx="12"/>
          </p:nvPr>
        </p:nvSpPr>
        <p:spPr/>
        <p:txBody>
          <a:bodyPr/>
          <a:lstStyle/>
          <a:p>
            <a:fld id="{4E863E92-075C-4294-AAE2-FB5FC8E388E8}" type="slidenum">
              <a:rPr lang="en-IN" smtClean="0"/>
              <a:t>‹#›</a:t>
            </a:fld>
            <a:endParaRPr lang="en-IN"/>
          </a:p>
        </p:txBody>
      </p:sp>
    </p:spTree>
    <p:extLst>
      <p:ext uri="{BB962C8B-B14F-4D97-AF65-F5344CB8AC3E}">
        <p14:creationId xmlns:p14="http://schemas.microsoft.com/office/powerpoint/2010/main" val="1964071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3170-6AF3-70E3-0307-7B4A0FD7C12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EFD61C-EB96-39E3-72BB-BAC2636EC5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5D5604-DBDF-FFD2-DCAF-A485113B01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9702C13-357D-6E0D-80D7-102D248D80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847B7D-42F6-2359-C774-4EFCE009D3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043BA27-1193-53F4-0544-DE153C0A35AC}"/>
              </a:ext>
            </a:extLst>
          </p:cNvPr>
          <p:cNvSpPr>
            <a:spLocks noGrp="1"/>
          </p:cNvSpPr>
          <p:nvPr>
            <p:ph type="dt" sz="half" idx="10"/>
          </p:nvPr>
        </p:nvSpPr>
        <p:spPr/>
        <p:txBody>
          <a:bodyPr/>
          <a:lstStyle/>
          <a:p>
            <a:fld id="{8A734540-7BA1-45D2-8480-2B5B1E5B96F8}" type="datetimeFigureOut">
              <a:rPr lang="en-IN" smtClean="0"/>
              <a:t>20-10-2023</a:t>
            </a:fld>
            <a:endParaRPr lang="en-IN"/>
          </a:p>
        </p:txBody>
      </p:sp>
      <p:sp>
        <p:nvSpPr>
          <p:cNvPr id="8" name="Footer Placeholder 7">
            <a:extLst>
              <a:ext uri="{FF2B5EF4-FFF2-40B4-BE49-F238E27FC236}">
                <a16:creationId xmlns:a16="http://schemas.microsoft.com/office/drawing/2014/main" id="{62ACA086-B53A-867A-98D2-F07C26ED9E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9B278B-B298-D6F4-E1E1-4832016839C7}"/>
              </a:ext>
            </a:extLst>
          </p:cNvPr>
          <p:cNvSpPr>
            <a:spLocks noGrp="1"/>
          </p:cNvSpPr>
          <p:nvPr>
            <p:ph type="sldNum" sz="quarter" idx="12"/>
          </p:nvPr>
        </p:nvSpPr>
        <p:spPr/>
        <p:txBody>
          <a:bodyPr/>
          <a:lstStyle/>
          <a:p>
            <a:fld id="{4E863E92-075C-4294-AAE2-FB5FC8E388E8}" type="slidenum">
              <a:rPr lang="en-IN" smtClean="0"/>
              <a:t>‹#›</a:t>
            </a:fld>
            <a:endParaRPr lang="en-IN"/>
          </a:p>
        </p:txBody>
      </p:sp>
    </p:spTree>
    <p:extLst>
      <p:ext uri="{BB962C8B-B14F-4D97-AF65-F5344CB8AC3E}">
        <p14:creationId xmlns:p14="http://schemas.microsoft.com/office/powerpoint/2010/main" val="463745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4521A-A74C-AA35-1056-8E3A74F315C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AFF35F6-3C5D-B925-D08C-85F52FEAA87A}"/>
              </a:ext>
            </a:extLst>
          </p:cNvPr>
          <p:cNvSpPr>
            <a:spLocks noGrp="1"/>
          </p:cNvSpPr>
          <p:nvPr>
            <p:ph type="dt" sz="half" idx="10"/>
          </p:nvPr>
        </p:nvSpPr>
        <p:spPr/>
        <p:txBody>
          <a:bodyPr/>
          <a:lstStyle/>
          <a:p>
            <a:fld id="{8A734540-7BA1-45D2-8480-2B5B1E5B96F8}" type="datetimeFigureOut">
              <a:rPr lang="en-IN" smtClean="0"/>
              <a:t>20-10-2023</a:t>
            </a:fld>
            <a:endParaRPr lang="en-IN"/>
          </a:p>
        </p:txBody>
      </p:sp>
      <p:sp>
        <p:nvSpPr>
          <p:cNvPr id="4" name="Footer Placeholder 3">
            <a:extLst>
              <a:ext uri="{FF2B5EF4-FFF2-40B4-BE49-F238E27FC236}">
                <a16:creationId xmlns:a16="http://schemas.microsoft.com/office/drawing/2014/main" id="{4C5FE3E2-E718-BC6B-C95F-DF40D225D48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0038F2-C409-8147-79C3-54E81C6B03C0}"/>
              </a:ext>
            </a:extLst>
          </p:cNvPr>
          <p:cNvSpPr>
            <a:spLocks noGrp="1"/>
          </p:cNvSpPr>
          <p:nvPr>
            <p:ph type="sldNum" sz="quarter" idx="12"/>
          </p:nvPr>
        </p:nvSpPr>
        <p:spPr/>
        <p:txBody>
          <a:bodyPr/>
          <a:lstStyle/>
          <a:p>
            <a:fld id="{4E863E92-075C-4294-AAE2-FB5FC8E388E8}" type="slidenum">
              <a:rPr lang="en-IN" smtClean="0"/>
              <a:t>‹#›</a:t>
            </a:fld>
            <a:endParaRPr lang="en-IN"/>
          </a:p>
        </p:txBody>
      </p:sp>
    </p:spTree>
    <p:extLst>
      <p:ext uri="{BB962C8B-B14F-4D97-AF65-F5344CB8AC3E}">
        <p14:creationId xmlns:p14="http://schemas.microsoft.com/office/powerpoint/2010/main" val="435817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E66882-7B1F-36CD-CF6E-2218C4BF6C58}"/>
              </a:ext>
            </a:extLst>
          </p:cNvPr>
          <p:cNvSpPr>
            <a:spLocks noGrp="1"/>
          </p:cNvSpPr>
          <p:nvPr>
            <p:ph type="dt" sz="half" idx="10"/>
          </p:nvPr>
        </p:nvSpPr>
        <p:spPr/>
        <p:txBody>
          <a:bodyPr/>
          <a:lstStyle/>
          <a:p>
            <a:fld id="{8A734540-7BA1-45D2-8480-2B5B1E5B96F8}" type="datetimeFigureOut">
              <a:rPr lang="en-IN" smtClean="0"/>
              <a:t>20-10-2023</a:t>
            </a:fld>
            <a:endParaRPr lang="en-IN"/>
          </a:p>
        </p:txBody>
      </p:sp>
      <p:sp>
        <p:nvSpPr>
          <p:cNvPr id="3" name="Footer Placeholder 2">
            <a:extLst>
              <a:ext uri="{FF2B5EF4-FFF2-40B4-BE49-F238E27FC236}">
                <a16:creationId xmlns:a16="http://schemas.microsoft.com/office/drawing/2014/main" id="{D8F22980-AE20-5CDC-0F8B-61D22159C13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19DA63D-E212-F1DA-BE20-33EE3215B707}"/>
              </a:ext>
            </a:extLst>
          </p:cNvPr>
          <p:cNvSpPr>
            <a:spLocks noGrp="1"/>
          </p:cNvSpPr>
          <p:nvPr>
            <p:ph type="sldNum" sz="quarter" idx="12"/>
          </p:nvPr>
        </p:nvSpPr>
        <p:spPr/>
        <p:txBody>
          <a:bodyPr/>
          <a:lstStyle/>
          <a:p>
            <a:fld id="{4E863E92-075C-4294-AAE2-FB5FC8E388E8}" type="slidenum">
              <a:rPr lang="en-IN" smtClean="0"/>
              <a:t>‹#›</a:t>
            </a:fld>
            <a:endParaRPr lang="en-IN"/>
          </a:p>
        </p:txBody>
      </p:sp>
    </p:spTree>
    <p:extLst>
      <p:ext uri="{BB962C8B-B14F-4D97-AF65-F5344CB8AC3E}">
        <p14:creationId xmlns:p14="http://schemas.microsoft.com/office/powerpoint/2010/main" val="2332348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9CD03-C258-13F6-D4BB-04871DC471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E92EDAB-3ED3-6A37-2290-2339018B9E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8D005B9-F80F-4891-C2F9-8325929A08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B505F0-3635-49A7-D114-D66B3FC64027}"/>
              </a:ext>
            </a:extLst>
          </p:cNvPr>
          <p:cNvSpPr>
            <a:spLocks noGrp="1"/>
          </p:cNvSpPr>
          <p:nvPr>
            <p:ph type="dt" sz="half" idx="10"/>
          </p:nvPr>
        </p:nvSpPr>
        <p:spPr/>
        <p:txBody>
          <a:bodyPr/>
          <a:lstStyle/>
          <a:p>
            <a:fld id="{8A734540-7BA1-45D2-8480-2B5B1E5B96F8}" type="datetimeFigureOut">
              <a:rPr lang="en-IN" smtClean="0"/>
              <a:t>20-10-2023</a:t>
            </a:fld>
            <a:endParaRPr lang="en-IN"/>
          </a:p>
        </p:txBody>
      </p:sp>
      <p:sp>
        <p:nvSpPr>
          <p:cNvPr id="6" name="Footer Placeholder 5">
            <a:extLst>
              <a:ext uri="{FF2B5EF4-FFF2-40B4-BE49-F238E27FC236}">
                <a16:creationId xmlns:a16="http://schemas.microsoft.com/office/drawing/2014/main" id="{81318F31-3453-416F-1974-839935ECBB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86BA01-55BF-54E5-936B-B621C51ACB98}"/>
              </a:ext>
            </a:extLst>
          </p:cNvPr>
          <p:cNvSpPr>
            <a:spLocks noGrp="1"/>
          </p:cNvSpPr>
          <p:nvPr>
            <p:ph type="sldNum" sz="quarter" idx="12"/>
          </p:nvPr>
        </p:nvSpPr>
        <p:spPr/>
        <p:txBody>
          <a:bodyPr/>
          <a:lstStyle/>
          <a:p>
            <a:fld id="{4E863E92-075C-4294-AAE2-FB5FC8E388E8}" type="slidenum">
              <a:rPr lang="en-IN" smtClean="0"/>
              <a:t>‹#›</a:t>
            </a:fld>
            <a:endParaRPr lang="en-IN"/>
          </a:p>
        </p:txBody>
      </p:sp>
    </p:spTree>
    <p:extLst>
      <p:ext uri="{BB962C8B-B14F-4D97-AF65-F5344CB8AC3E}">
        <p14:creationId xmlns:p14="http://schemas.microsoft.com/office/powerpoint/2010/main" val="3461612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75492-9762-D1F7-6F1B-125C1E13B5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44328D4-19B2-B94D-D7A5-3647391F20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3BF626F-EF43-3ED2-7383-53B9FFE6D2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1584B6-1C5D-E1EB-3DC9-23F7E2AA0B89}"/>
              </a:ext>
            </a:extLst>
          </p:cNvPr>
          <p:cNvSpPr>
            <a:spLocks noGrp="1"/>
          </p:cNvSpPr>
          <p:nvPr>
            <p:ph type="dt" sz="half" idx="10"/>
          </p:nvPr>
        </p:nvSpPr>
        <p:spPr/>
        <p:txBody>
          <a:bodyPr/>
          <a:lstStyle/>
          <a:p>
            <a:fld id="{8A734540-7BA1-45D2-8480-2B5B1E5B96F8}" type="datetimeFigureOut">
              <a:rPr lang="en-IN" smtClean="0"/>
              <a:t>20-10-2023</a:t>
            </a:fld>
            <a:endParaRPr lang="en-IN"/>
          </a:p>
        </p:txBody>
      </p:sp>
      <p:sp>
        <p:nvSpPr>
          <p:cNvPr id="6" name="Footer Placeholder 5">
            <a:extLst>
              <a:ext uri="{FF2B5EF4-FFF2-40B4-BE49-F238E27FC236}">
                <a16:creationId xmlns:a16="http://schemas.microsoft.com/office/drawing/2014/main" id="{574A2E68-1339-CD63-FF4D-DC2BDD199A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0F936A-0E0F-268E-A6FE-E28F11F7920F}"/>
              </a:ext>
            </a:extLst>
          </p:cNvPr>
          <p:cNvSpPr>
            <a:spLocks noGrp="1"/>
          </p:cNvSpPr>
          <p:nvPr>
            <p:ph type="sldNum" sz="quarter" idx="12"/>
          </p:nvPr>
        </p:nvSpPr>
        <p:spPr/>
        <p:txBody>
          <a:bodyPr/>
          <a:lstStyle/>
          <a:p>
            <a:fld id="{4E863E92-075C-4294-AAE2-FB5FC8E388E8}" type="slidenum">
              <a:rPr lang="en-IN" smtClean="0"/>
              <a:t>‹#›</a:t>
            </a:fld>
            <a:endParaRPr lang="en-IN"/>
          </a:p>
        </p:txBody>
      </p:sp>
    </p:spTree>
    <p:extLst>
      <p:ext uri="{BB962C8B-B14F-4D97-AF65-F5344CB8AC3E}">
        <p14:creationId xmlns:p14="http://schemas.microsoft.com/office/powerpoint/2010/main" val="1242244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9A8177-7FEC-AC0C-6FA0-1318BE4964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CB5D89-10B5-4776-E2C5-6CB3504A71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4BCEC9-5882-C4A6-36C8-0815561D77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734540-7BA1-45D2-8480-2B5B1E5B96F8}" type="datetimeFigureOut">
              <a:rPr lang="en-IN" smtClean="0"/>
              <a:t>20-10-2023</a:t>
            </a:fld>
            <a:endParaRPr lang="en-IN"/>
          </a:p>
        </p:txBody>
      </p:sp>
      <p:sp>
        <p:nvSpPr>
          <p:cNvPr id="5" name="Footer Placeholder 4">
            <a:extLst>
              <a:ext uri="{FF2B5EF4-FFF2-40B4-BE49-F238E27FC236}">
                <a16:creationId xmlns:a16="http://schemas.microsoft.com/office/drawing/2014/main" id="{642665E9-9831-2233-BC80-036A7C7FC3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95681EC-8771-7133-CE3C-E3B75E4800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863E92-075C-4294-AAE2-FB5FC8E388E8}" type="slidenum">
              <a:rPr lang="en-IN" smtClean="0"/>
              <a:t>‹#›</a:t>
            </a:fld>
            <a:endParaRPr lang="en-IN"/>
          </a:p>
        </p:txBody>
      </p:sp>
    </p:spTree>
    <p:extLst>
      <p:ext uri="{BB962C8B-B14F-4D97-AF65-F5344CB8AC3E}">
        <p14:creationId xmlns:p14="http://schemas.microsoft.com/office/powerpoint/2010/main" val="924135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 name="TextBox 8">
            <a:extLst>
              <a:ext uri="{FF2B5EF4-FFF2-40B4-BE49-F238E27FC236}">
                <a16:creationId xmlns:a16="http://schemas.microsoft.com/office/drawing/2014/main" id="{2E6DBF2D-F96B-CC14-3985-965856DD4409}"/>
              </a:ext>
            </a:extLst>
          </p:cNvPr>
          <p:cNvSpPr txBox="1"/>
          <p:nvPr/>
        </p:nvSpPr>
        <p:spPr>
          <a:xfrm>
            <a:off x="3048801" y="1600136"/>
            <a:ext cx="6999973" cy="2923877"/>
          </a:xfrm>
          <a:prstGeom prst="rect">
            <a:avLst/>
          </a:prstGeom>
          <a:noFill/>
        </p:spPr>
        <p:txBody>
          <a:bodyPr wrap="square">
            <a:spAutoFit/>
          </a:bodyPr>
          <a:lstStyle/>
          <a:p>
            <a:pPr algn="ctr"/>
            <a:r>
              <a:rPr kumimoji="0" lang="en-US" sz="4800" b="0" i="0" u="none" strike="noStrike" kern="1200" cap="none" spc="0" normalizeH="0" baseline="0" noProof="0" dirty="0">
                <a:ln>
                  <a:noFill/>
                </a:ln>
                <a:solidFill>
                  <a:prstClr val="black">
                    <a:lumMod val="85000"/>
                    <a:lumOff val="15000"/>
                  </a:prstClr>
                </a:solidFill>
                <a:effectLst/>
                <a:uLnTx/>
                <a:uFillTx/>
                <a:latin typeface="Algerian" panose="04020705040A02060702" pitchFamily="82" charset="0"/>
                <a:ea typeface="+mj-ea"/>
                <a:cs typeface="+mj-cs"/>
              </a:rPr>
              <a:t>PIC MICROCONTROLLER </a:t>
            </a:r>
            <a:br>
              <a:rPr kumimoji="0" lang="en-US" sz="4800" b="0" i="0" u="none" strike="noStrike" kern="1200" cap="none" spc="0" normalizeH="0" baseline="0" noProof="0" dirty="0">
                <a:ln>
                  <a:noFill/>
                </a:ln>
                <a:solidFill>
                  <a:prstClr val="black"/>
                </a:solidFill>
                <a:effectLst/>
                <a:uLnTx/>
                <a:uFillTx/>
                <a:latin typeface="Calibri Light" panose="020F0302020204030204"/>
                <a:ea typeface="+mj-ea"/>
                <a:cs typeface="+mj-cs"/>
              </a:rPr>
            </a:br>
            <a:r>
              <a:rPr kumimoji="0" lang="en-US" sz="4800" b="0" i="0" u="none" strike="noStrike" kern="1200" cap="none" spc="0" normalizeH="0" baseline="0" noProof="0" dirty="0">
                <a:ln>
                  <a:noFill/>
                </a:ln>
                <a:solidFill>
                  <a:prstClr val="black"/>
                </a:solidFill>
                <a:effectLst/>
                <a:uLnTx/>
                <a:uFillTx/>
                <a:latin typeface="Calibri Light" panose="020F0302020204030204"/>
                <a:ea typeface="+mj-ea"/>
                <a:cs typeface="+mj-cs"/>
              </a:rPr>
              <a:t>UNIT-V </a:t>
            </a:r>
            <a:br>
              <a:rPr kumimoji="0" lang="en-US" sz="4800" b="0" i="0" u="none" strike="noStrike" kern="1200" cap="none" spc="0" normalizeH="0" baseline="0" noProof="0" dirty="0">
                <a:ln>
                  <a:noFill/>
                </a:ln>
                <a:solidFill>
                  <a:prstClr val="black"/>
                </a:solidFill>
                <a:effectLst/>
                <a:uLnTx/>
                <a:uFillTx/>
                <a:latin typeface="Calibri Light" panose="020F0302020204030204"/>
                <a:ea typeface="+mj-ea"/>
                <a:cs typeface="+mj-cs"/>
              </a:rPr>
            </a:br>
            <a:r>
              <a:rPr kumimoji="0" lang="en-US" sz="4400" b="1" i="0" u="none" strike="noStrike" kern="1200" cap="none" spc="0" normalizeH="0" baseline="0" noProof="0" dirty="0">
                <a:ln>
                  <a:noFill/>
                </a:ln>
                <a:solidFill>
                  <a:srgbClr val="7030A0"/>
                </a:solidFill>
                <a:effectLst/>
                <a:uLnTx/>
                <a:uFillTx/>
                <a:latin typeface="Calibri Light" panose="020F0302020204030204"/>
                <a:ea typeface="+mj-ea"/>
                <a:cs typeface="+mj-cs"/>
              </a:rPr>
              <a:t>Real Word Interfacing With 18FXXXX</a:t>
            </a:r>
            <a:endParaRPr lang="en-IN" dirty="0"/>
          </a:p>
        </p:txBody>
      </p:sp>
      <p:pic>
        <p:nvPicPr>
          <p:cNvPr id="2" name="Picture 1">
            <a:extLst>
              <a:ext uri="{FF2B5EF4-FFF2-40B4-BE49-F238E27FC236}">
                <a16:creationId xmlns:a16="http://schemas.microsoft.com/office/drawing/2014/main" id="{2BE3F3D7-A4FF-A481-2A23-E2F2B9E2DA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384" y="227071"/>
            <a:ext cx="1017587"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C833CCE3-3B9A-CCDF-C4EB-8D55D8E62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925" y="389304"/>
            <a:ext cx="1017587"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BB11EC54-D7DE-8361-FEB9-2451DA078A8E}"/>
              </a:ext>
            </a:extLst>
          </p:cNvPr>
          <p:cNvSpPr txBox="1"/>
          <p:nvPr/>
        </p:nvSpPr>
        <p:spPr>
          <a:xfrm>
            <a:off x="2287330" y="551992"/>
            <a:ext cx="8437688" cy="523220"/>
          </a:xfrm>
          <a:prstGeom prst="rect">
            <a:avLst/>
          </a:prstGeom>
          <a:noFill/>
        </p:spPr>
        <p:txBody>
          <a:bodyPr wrap="square">
            <a:spAutoFit/>
          </a:bodyPr>
          <a:lstStyle/>
          <a:p>
            <a:r>
              <a:rPr lang="en-US" sz="2800" dirty="0"/>
              <a:t>PUNE INSTITUTE OF COMPUTER TECHNOLOGY PUNE</a:t>
            </a:r>
          </a:p>
        </p:txBody>
      </p:sp>
      <p:sp>
        <p:nvSpPr>
          <p:cNvPr id="7" name="TextBox 6">
            <a:extLst>
              <a:ext uri="{FF2B5EF4-FFF2-40B4-BE49-F238E27FC236}">
                <a16:creationId xmlns:a16="http://schemas.microsoft.com/office/drawing/2014/main" id="{03D4C5C9-3FB3-9A1B-B1C5-512DBC4F1F8F}"/>
              </a:ext>
            </a:extLst>
          </p:cNvPr>
          <p:cNvSpPr txBox="1"/>
          <p:nvPr/>
        </p:nvSpPr>
        <p:spPr>
          <a:xfrm>
            <a:off x="3144242" y="4680606"/>
            <a:ext cx="6096000" cy="923330"/>
          </a:xfrm>
          <a:prstGeom prst="rect">
            <a:avLst/>
          </a:prstGeom>
          <a:noFill/>
        </p:spPr>
        <p:txBody>
          <a:bodyPr wrap="square">
            <a:spAutoFit/>
          </a:bodyPr>
          <a:lstStyle/>
          <a:p>
            <a:r>
              <a:rPr lang="en-US" dirty="0"/>
              <a:t>Department of Electronics and Telecommunication Engineering</a:t>
            </a:r>
          </a:p>
          <a:p>
            <a:r>
              <a:rPr lang="en-US" dirty="0" err="1">
                <a:solidFill>
                  <a:srgbClr val="00B050"/>
                </a:solidFill>
              </a:rPr>
              <a:t>Ass.Prof</a:t>
            </a:r>
            <a:r>
              <a:rPr lang="en-US" dirty="0">
                <a:solidFill>
                  <a:srgbClr val="00B050"/>
                </a:solidFill>
              </a:rPr>
              <a:t>. </a:t>
            </a:r>
            <a:r>
              <a:rPr lang="en-US" dirty="0" err="1">
                <a:solidFill>
                  <a:srgbClr val="00B050"/>
                </a:solidFill>
              </a:rPr>
              <a:t>P.B.Tathe</a:t>
            </a:r>
            <a:r>
              <a:rPr lang="en-US" dirty="0">
                <a:solidFill>
                  <a:srgbClr val="00B050"/>
                </a:solidFill>
              </a:rPr>
              <a:t> </a:t>
            </a:r>
          </a:p>
          <a:p>
            <a:r>
              <a:rPr lang="en-US" dirty="0">
                <a:solidFill>
                  <a:srgbClr val="00B0F0"/>
                </a:solidFill>
              </a:rPr>
              <a:t>Email Id: pbtathe@pict.edu </a:t>
            </a:r>
          </a:p>
        </p:txBody>
      </p:sp>
    </p:spTree>
    <p:extLst>
      <p:ext uri="{BB962C8B-B14F-4D97-AF65-F5344CB8AC3E}">
        <p14:creationId xmlns:p14="http://schemas.microsoft.com/office/powerpoint/2010/main" val="4194789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80" y="197485"/>
            <a:ext cx="10515600" cy="488315"/>
          </a:xfrm>
        </p:spPr>
        <p:txBody>
          <a:bodyPr>
            <a:noAutofit/>
          </a:bodyPr>
          <a:lstStyle/>
          <a:p>
            <a:r>
              <a:rPr lang="en-US" sz="2400" b="1" dirty="0">
                <a:latin typeface="Aharoni" panose="02010803020104030203" pitchFamily="2" charset="-79"/>
                <a:cs typeface="Aharoni" panose="02010803020104030203" pitchFamily="2" charset="-79"/>
              </a:rPr>
              <a:t>LED ,RELAY,S/W, Buzzer Interfacing with PIC18F4550</a:t>
            </a:r>
          </a:p>
        </p:txBody>
      </p:sp>
      <p:pic>
        <p:nvPicPr>
          <p:cNvPr id="5"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95601" y="1600200"/>
            <a:ext cx="7162799"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a:extLst>
              <a:ext uri="{FF2B5EF4-FFF2-40B4-BE49-F238E27FC236}">
                <a16:creationId xmlns:a16="http://schemas.microsoft.com/office/drawing/2014/main" id="{EA306FEE-8C9C-D59A-B8FB-1D8228771FCF}"/>
              </a:ext>
            </a:extLst>
          </p:cNvPr>
          <p:cNvPicPr>
            <a:picLocks noChangeAspect="1"/>
          </p:cNvPicPr>
          <p:nvPr/>
        </p:nvPicPr>
        <p:blipFill>
          <a:blip r:embed="rId3"/>
          <a:stretch>
            <a:fillRect/>
          </a:stretch>
        </p:blipFill>
        <p:spPr>
          <a:xfrm>
            <a:off x="1117600" y="853440"/>
            <a:ext cx="9956799" cy="5918455"/>
          </a:xfrm>
          <a:prstGeom prst="rect">
            <a:avLst/>
          </a:prstGeom>
        </p:spPr>
      </p:pic>
    </p:spTree>
    <p:extLst>
      <p:ext uri="{BB962C8B-B14F-4D97-AF65-F5344CB8AC3E}">
        <p14:creationId xmlns:p14="http://schemas.microsoft.com/office/powerpoint/2010/main" val="1427604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solidFill>
                  <a:srgbClr val="FFFF00"/>
                </a:solidFill>
              </a:rPr>
              <a:t>Algorithm for LED ,RELAY,S/</a:t>
            </a:r>
            <a:r>
              <a:rPr lang="en-US" sz="2400" dirty="0" err="1">
                <a:solidFill>
                  <a:srgbClr val="FFFF00"/>
                </a:solidFill>
              </a:rPr>
              <a:t>W,Buzzer</a:t>
            </a:r>
            <a:r>
              <a:rPr lang="en-US" sz="2400" dirty="0">
                <a:solidFill>
                  <a:srgbClr val="FFFF00"/>
                </a:solidFill>
              </a:rPr>
              <a:t> Interfacing with PIC18F4550</a:t>
            </a:r>
          </a:p>
        </p:txBody>
      </p:sp>
      <p:sp>
        <p:nvSpPr>
          <p:cNvPr id="3" name="Content Placeholder 2"/>
          <p:cNvSpPr>
            <a:spLocks noGrp="1"/>
          </p:cNvSpPr>
          <p:nvPr>
            <p:ph idx="1"/>
          </p:nvPr>
        </p:nvSpPr>
        <p:spPr/>
        <p:txBody>
          <a:bodyPr>
            <a:normAutofit fontScale="92500"/>
          </a:bodyPr>
          <a:lstStyle/>
          <a:p>
            <a:r>
              <a:rPr lang="en-US" dirty="0">
                <a:solidFill>
                  <a:schemeClr val="bg1"/>
                </a:solidFill>
              </a:rPr>
              <a:t>Activate the internal Pullup on PORTB.</a:t>
            </a:r>
          </a:p>
          <a:p>
            <a:r>
              <a:rPr lang="en-US" dirty="0">
                <a:solidFill>
                  <a:schemeClr val="bg1"/>
                </a:solidFill>
              </a:rPr>
              <a:t>Disable the all-analog inputs.</a:t>
            </a:r>
          </a:p>
          <a:p>
            <a:r>
              <a:rPr lang="en-US" dirty="0">
                <a:solidFill>
                  <a:schemeClr val="bg1"/>
                </a:solidFill>
              </a:rPr>
              <a:t>Configured RB0 and RB1 as input for sensing Sw0 and Sw1 respectively.</a:t>
            </a:r>
          </a:p>
          <a:p>
            <a:r>
              <a:rPr lang="en-US" dirty="0">
                <a:solidFill>
                  <a:schemeClr val="bg1"/>
                </a:solidFill>
              </a:rPr>
              <a:t>Configured:</a:t>
            </a:r>
          </a:p>
          <a:p>
            <a:r>
              <a:rPr lang="en-US" dirty="0">
                <a:solidFill>
                  <a:schemeClr val="bg1"/>
                </a:solidFill>
              </a:rPr>
              <a:t>RC1 (Relay) as Output.</a:t>
            </a:r>
          </a:p>
          <a:p>
            <a:r>
              <a:rPr lang="en-US" dirty="0">
                <a:solidFill>
                  <a:schemeClr val="bg1"/>
                </a:solidFill>
              </a:rPr>
              <a:t>RC2(Buzzer) as Output.</a:t>
            </a:r>
          </a:p>
          <a:p>
            <a:r>
              <a:rPr lang="en-US" dirty="0">
                <a:solidFill>
                  <a:schemeClr val="bg1"/>
                </a:solidFill>
              </a:rPr>
              <a:t>PORTD (LED) as Output.</a:t>
            </a:r>
          </a:p>
          <a:p>
            <a:r>
              <a:rPr lang="en-US" dirty="0">
                <a:solidFill>
                  <a:schemeClr val="bg1"/>
                </a:solidFill>
              </a:rPr>
              <a:t>Initialize the value for LED’s, Buzzer &amp; Relay.</a:t>
            </a:r>
          </a:p>
          <a:p>
            <a:pPr marL="0" indent="0">
              <a:buNone/>
            </a:pPr>
            <a:r>
              <a:rPr lang="en-US" dirty="0">
                <a:solidFill>
                  <a:schemeClr val="bg1"/>
                </a:solidFill>
              </a:rPr>
              <a:t>    Keep them off on Power-on or on Reset.</a:t>
            </a:r>
          </a:p>
        </p:txBody>
      </p:sp>
    </p:spTree>
    <p:extLst>
      <p:ext uri="{BB962C8B-B14F-4D97-AF65-F5344CB8AC3E}">
        <p14:creationId xmlns:p14="http://schemas.microsoft.com/office/powerpoint/2010/main" val="2855794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solidFill>
                  <a:srgbClr val="FFFF00"/>
                </a:solidFill>
              </a:rPr>
              <a:t>Algorithm for LED ,RELAY,S/</a:t>
            </a:r>
            <a:r>
              <a:rPr lang="en-US" sz="2400" dirty="0" err="1">
                <a:solidFill>
                  <a:srgbClr val="FFFF00"/>
                </a:solidFill>
              </a:rPr>
              <a:t>W,Buzzer</a:t>
            </a:r>
            <a:r>
              <a:rPr lang="en-US" sz="2400" dirty="0">
                <a:solidFill>
                  <a:srgbClr val="FFFF00"/>
                </a:solidFill>
              </a:rPr>
              <a:t> Interfacing with PIC18F4550</a:t>
            </a:r>
          </a:p>
        </p:txBody>
      </p:sp>
      <p:sp>
        <p:nvSpPr>
          <p:cNvPr id="3" name="Content Placeholder 2"/>
          <p:cNvSpPr>
            <a:spLocks noGrp="1"/>
          </p:cNvSpPr>
          <p:nvPr>
            <p:ph idx="1"/>
          </p:nvPr>
        </p:nvSpPr>
        <p:spPr/>
        <p:txBody>
          <a:bodyPr>
            <a:normAutofit/>
          </a:bodyPr>
          <a:lstStyle/>
          <a:p>
            <a:r>
              <a:rPr lang="en-US" sz="3000" dirty="0">
                <a:solidFill>
                  <a:schemeClr val="bg1"/>
                </a:solidFill>
              </a:rPr>
              <a:t>Check the status of RB0 for switch (SW0) press. Chase the LEDs from left to right on PORTD, turn on the Buzzer and Relay.</a:t>
            </a:r>
          </a:p>
          <a:p>
            <a:r>
              <a:rPr lang="en-US" sz="3000" dirty="0">
                <a:solidFill>
                  <a:schemeClr val="bg1"/>
                </a:solidFill>
              </a:rPr>
              <a:t>Check the status of RB1 for switch (SW1) press. Chase the LEDs from right to left on PORTD, turn off the Buzzer and Relay.</a:t>
            </a:r>
          </a:p>
        </p:txBody>
      </p:sp>
    </p:spTree>
    <p:extLst>
      <p:ext uri="{BB962C8B-B14F-4D97-AF65-F5344CB8AC3E}">
        <p14:creationId xmlns:p14="http://schemas.microsoft.com/office/powerpoint/2010/main" val="941755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949155"/>
          </a:xfrm>
        </p:spPr>
        <p:txBody>
          <a:bodyPr>
            <a:noAutofit/>
          </a:bodyPr>
          <a:lstStyle/>
          <a:p>
            <a:r>
              <a:rPr lang="en-US" sz="2400" dirty="0">
                <a:solidFill>
                  <a:srgbClr val="FFFF00"/>
                </a:solidFill>
              </a:rPr>
              <a:t>Code  for LED ,RELAY,S/</a:t>
            </a:r>
            <a:r>
              <a:rPr lang="en-US" sz="2400" dirty="0" err="1">
                <a:solidFill>
                  <a:srgbClr val="FFFF00"/>
                </a:solidFill>
              </a:rPr>
              <a:t>W,Buzzer</a:t>
            </a:r>
            <a:r>
              <a:rPr lang="en-US" sz="2400" dirty="0">
                <a:solidFill>
                  <a:srgbClr val="FFFF00"/>
                </a:solidFill>
              </a:rPr>
              <a:t> Interfacing with PIC18F4550</a:t>
            </a:r>
          </a:p>
        </p:txBody>
      </p:sp>
      <p:sp>
        <p:nvSpPr>
          <p:cNvPr id="3" name="Content Placeholder 2"/>
          <p:cNvSpPr>
            <a:spLocks noGrp="1"/>
          </p:cNvSpPr>
          <p:nvPr>
            <p:ph idx="1"/>
          </p:nvPr>
        </p:nvSpPr>
        <p:spPr>
          <a:xfrm>
            <a:off x="1981200" y="1600201"/>
            <a:ext cx="8686800" cy="4525963"/>
          </a:xfrm>
        </p:spPr>
        <p:txBody>
          <a:bodyPr>
            <a:normAutofit/>
          </a:bodyPr>
          <a:lstStyle/>
          <a:p>
            <a:endParaRPr lang="en-US" sz="3000" dirty="0">
              <a:solidFill>
                <a:schemeClr val="bg1"/>
              </a:solidFill>
            </a:endParaRPr>
          </a:p>
          <a:p>
            <a:endParaRPr lang="en-US" sz="3000" dirty="0">
              <a:solidFill>
                <a:schemeClr val="bg1"/>
              </a:solidFill>
            </a:endParaRPr>
          </a:p>
        </p:txBody>
      </p:sp>
      <p:sp>
        <p:nvSpPr>
          <p:cNvPr id="4" name="Footer Placeholder 3"/>
          <p:cNvSpPr>
            <a:spLocks noGrp="1"/>
          </p:cNvSpPr>
          <p:nvPr>
            <p:ph type="ftr" sz="quarter" idx="11"/>
          </p:nvPr>
        </p:nvSpPr>
        <p:spPr/>
        <p:txBody>
          <a:bodyPr/>
          <a:lstStyle/>
          <a:p>
            <a:r>
              <a:rPr lang="fi-FI"/>
              <a:t>MC-    Mr.D.M.Shinde</a:t>
            </a:r>
            <a:endParaRPr lang="en-US"/>
          </a:p>
        </p:txBody>
      </p:sp>
      <p:sp>
        <p:nvSpPr>
          <p:cNvPr id="5" name="Content Placeholder 2">
            <a:extLst>
              <a:ext uri="{FF2B5EF4-FFF2-40B4-BE49-F238E27FC236}">
                <a16:creationId xmlns:a16="http://schemas.microsoft.com/office/drawing/2014/main" id="{0EEAB368-731F-CDA1-9E14-CFB45441834F}"/>
              </a:ext>
            </a:extLst>
          </p:cNvPr>
          <p:cNvSpPr txBox="1">
            <a:spLocks/>
          </p:cNvSpPr>
          <p:nvPr/>
        </p:nvSpPr>
        <p:spPr>
          <a:xfrm>
            <a:off x="6477000" y="1453980"/>
            <a:ext cx="3962400" cy="490237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solidFill>
                  <a:schemeClr val="bg1"/>
                </a:solidFill>
              </a:rPr>
              <a:t>TRISCbits.TRISC2=0;</a:t>
            </a:r>
          </a:p>
          <a:p>
            <a:pPr marL="0" indent="0">
              <a:buNone/>
            </a:pPr>
            <a:r>
              <a:rPr lang="en-US" sz="2400" dirty="0">
                <a:solidFill>
                  <a:schemeClr val="bg1"/>
                </a:solidFill>
              </a:rPr>
              <a:t>PORTCbits.RC1=0;</a:t>
            </a:r>
          </a:p>
          <a:p>
            <a:pPr marL="0" indent="0">
              <a:buNone/>
            </a:pPr>
            <a:r>
              <a:rPr lang="en-US" sz="2400" dirty="0">
                <a:solidFill>
                  <a:schemeClr val="bg1"/>
                </a:solidFill>
              </a:rPr>
              <a:t>PORTCbits.RC2=0;</a:t>
            </a:r>
          </a:p>
          <a:p>
            <a:pPr marL="0" indent="0">
              <a:buNone/>
            </a:pPr>
            <a:r>
              <a:rPr lang="en-US" sz="2400" dirty="0">
                <a:solidFill>
                  <a:schemeClr val="bg1"/>
                </a:solidFill>
              </a:rPr>
              <a:t>while(1)  {</a:t>
            </a:r>
          </a:p>
          <a:p>
            <a:pPr marL="0" indent="0">
              <a:buNone/>
            </a:pPr>
            <a:r>
              <a:rPr lang="en-US" sz="2400" dirty="0">
                <a:solidFill>
                  <a:schemeClr val="bg1"/>
                </a:solidFill>
              </a:rPr>
              <a:t>If(PORTBbits.RB0==0)</a:t>
            </a:r>
          </a:p>
          <a:p>
            <a:pPr marL="0" indent="0">
              <a:buNone/>
            </a:pPr>
            <a:r>
              <a:rPr lang="en-US" sz="2400" dirty="0">
                <a:solidFill>
                  <a:schemeClr val="bg1"/>
                </a:solidFill>
              </a:rPr>
              <a:t>{</a:t>
            </a:r>
          </a:p>
          <a:p>
            <a:pPr marL="0" indent="0">
              <a:buNone/>
            </a:pPr>
            <a:r>
              <a:rPr lang="en-US" sz="2400" dirty="0">
                <a:solidFill>
                  <a:schemeClr val="bg1"/>
                </a:solidFill>
              </a:rPr>
              <a:t>Val=1; </a:t>
            </a:r>
            <a:br>
              <a:rPr lang="en-US" sz="2400" dirty="0">
                <a:solidFill>
                  <a:schemeClr val="bg1"/>
                </a:solidFill>
              </a:rPr>
            </a:br>
            <a:r>
              <a:rPr lang="en-US" sz="2400" dirty="0">
                <a:solidFill>
                  <a:schemeClr val="bg1"/>
                </a:solidFill>
              </a:rPr>
              <a:t>}</a:t>
            </a:r>
          </a:p>
          <a:p>
            <a:pPr marL="0" indent="0">
              <a:buNone/>
            </a:pPr>
            <a:r>
              <a:rPr lang="en-US" sz="2400" dirty="0">
                <a:solidFill>
                  <a:srgbClr val="FFC000"/>
                </a:solidFill>
              </a:rPr>
              <a:t>If(PORTBbits.RB1==0)</a:t>
            </a:r>
          </a:p>
          <a:p>
            <a:pPr marL="0" indent="0">
              <a:buNone/>
            </a:pPr>
            <a:r>
              <a:rPr lang="en-US" sz="2400" dirty="0">
                <a:solidFill>
                  <a:srgbClr val="FFC000"/>
                </a:solidFill>
              </a:rPr>
              <a:t>{</a:t>
            </a:r>
          </a:p>
          <a:p>
            <a:pPr marL="0" indent="0">
              <a:buNone/>
            </a:pPr>
            <a:r>
              <a:rPr lang="en-US" sz="2400" dirty="0">
                <a:solidFill>
                  <a:srgbClr val="FFC000"/>
                </a:solidFill>
              </a:rPr>
              <a:t>Val=2;</a:t>
            </a:r>
          </a:p>
          <a:p>
            <a:pPr marL="0" indent="0">
              <a:buNone/>
            </a:pPr>
            <a:r>
              <a:rPr lang="en-US" sz="2400" dirty="0">
                <a:solidFill>
                  <a:srgbClr val="FFC000"/>
                </a:solidFill>
              </a:rPr>
              <a:t>}</a:t>
            </a:r>
          </a:p>
          <a:p>
            <a:pPr marL="0" indent="0">
              <a:buNone/>
            </a:pPr>
            <a:endParaRPr lang="en-US" sz="2400"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p:txBody>
      </p:sp>
      <p:sp>
        <p:nvSpPr>
          <p:cNvPr id="6" name="Content Placeholder 2">
            <a:extLst>
              <a:ext uri="{FF2B5EF4-FFF2-40B4-BE49-F238E27FC236}">
                <a16:creationId xmlns:a16="http://schemas.microsoft.com/office/drawing/2014/main" id="{17208468-F2D9-B997-6729-6EE169AD589A}"/>
              </a:ext>
            </a:extLst>
          </p:cNvPr>
          <p:cNvSpPr txBox="1">
            <a:spLocks/>
          </p:cNvSpPr>
          <p:nvPr/>
        </p:nvSpPr>
        <p:spPr>
          <a:xfrm>
            <a:off x="1990578" y="1370014"/>
            <a:ext cx="4334022" cy="4986337"/>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solidFill>
                  <a:schemeClr val="bg1"/>
                </a:solidFill>
              </a:rPr>
              <a:t>#include&lt;p18f4550.h&gt;</a:t>
            </a:r>
          </a:p>
          <a:p>
            <a:pPr marL="0" indent="0">
              <a:buNone/>
            </a:pPr>
            <a:r>
              <a:rPr lang="en-US" sz="2400" dirty="0">
                <a:solidFill>
                  <a:schemeClr val="bg1"/>
                </a:solidFill>
              </a:rPr>
              <a:t>#include </a:t>
            </a:r>
            <a:r>
              <a:rPr lang="en-US" sz="2400" b="1" dirty="0">
                <a:solidFill>
                  <a:srgbClr val="00B0F0"/>
                </a:solidFill>
              </a:rPr>
              <a:t>“</a:t>
            </a:r>
            <a:r>
              <a:rPr lang="en-US" sz="2400" b="1" dirty="0" err="1">
                <a:solidFill>
                  <a:srgbClr val="00B0F0"/>
                </a:solidFill>
              </a:rPr>
              <a:t>vector_relocate.h</a:t>
            </a:r>
            <a:r>
              <a:rPr lang="en-US" sz="2400" b="1" dirty="0">
                <a:solidFill>
                  <a:srgbClr val="00B0F0"/>
                </a:solidFill>
              </a:rPr>
              <a:t>”</a:t>
            </a:r>
          </a:p>
          <a:p>
            <a:pPr marL="0" indent="0">
              <a:buNone/>
            </a:pPr>
            <a:r>
              <a:rPr lang="en-US" sz="2400" dirty="0">
                <a:solidFill>
                  <a:schemeClr val="bg1"/>
                </a:solidFill>
              </a:rPr>
              <a:t>void </a:t>
            </a:r>
            <a:r>
              <a:rPr lang="en-US" sz="2400" dirty="0" err="1">
                <a:solidFill>
                  <a:schemeClr val="bg1"/>
                </a:solidFill>
              </a:rPr>
              <a:t>msdelay</a:t>
            </a:r>
            <a:r>
              <a:rPr lang="en-US" sz="2400" dirty="0">
                <a:solidFill>
                  <a:schemeClr val="bg1"/>
                </a:solidFill>
              </a:rPr>
              <a:t> (unsigned int time)</a:t>
            </a:r>
          </a:p>
          <a:p>
            <a:pPr marL="0" indent="0">
              <a:buNone/>
            </a:pPr>
            <a:r>
              <a:rPr lang="en-US" sz="2400" dirty="0">
                <a:solidFill>
                  <a:schemeClr val="bg1"/>
                </a:solidFill>
              </a:rPr>
              <a:t>Void main(  )    {</a:t>
            </a:r>
          </a:p>
          <a:p>
            <a:pPr marL="0" indent="0">
              <a:buNone/>
            </a:pPr>
            <a:r>
              <a:rPr lang="en-US" sz="2400" dirty="0">
                <a:solidFill>
                  <a:schemeClr val="bg1"/>
                </a:solidFill>
              </a:rPr>
              <a:t>unsigned int </a:t>
            </a:r>
            <a:r>
              <a:rPr lang="en-US" sz="2400" dirty="0" err="1">
                <a:solidFill>
                  <a:schemeClr val="bg1"/>
                </a:solidFill>
              </a:rPr>
              <a:t>i</a:t>
            </a:r>
            <a:r>
              <a:rPr lang="en-US" sz="2400" dirty="0">
                <a:solidFill>
                  <a:schemeClr val="bg1"/>
                </a:solidFill>
              </a:rPr>
              <a:t>; unsigned char </a:t>
            </a:r>
            <a:r>
              <a:rPr lang="en-US" sz="2400" dirty="0" err="1">
                <a:solidFill>
                  <a:schemeClr val="bg1"/>
                </a:solidFill>
              </a:rPr>
              <a:t>va</a:t>
            </a:r>
            <a:r>
              <a:rPr lang="en-US" sz="2400" dirty="0">
                <a:solidFill>
                  <a:schemeClr val="bg1"/>
                </a:solidFill>
              </a:rPr>
              <a:t> l= 0;</a:t>
            </a:r>
          </a:p>
          <a:p>
            <a:pPr marL="0" indent="0">
              <a:buNone/>
            </a:pPr>
            <a:r>
              <a:rPr lang="en-US" sz="2400" dirty="0">
                <a:solidFill>
                  <a:srgbClr val="FF0000"/>
                </a:solidFill>
              </a:rPr>
              <a:t>INTCON2bits.RPBU=0</a:t>
            </a:r>
            <a:r>
              <a:rPr lang="en-US" sz="2400" dirty="0">
                <a:solidFill>
                  <a:schemeClr val="bg1"/>
                </a:solidFill>
              </a:rPr>
              <a:t>;</a:t>
            </a:r>
          </a:p>
          <a:p>
            <a:pPr marL="0" indent="0">
              <a:buNone/>
            </a:pPr>
            <a:r>
              <a:rPr lang="en-US" sz="2400" dirty="0">
                <a:solidFill>
                  <a:srgbClr val="FFC000"/>
                </a:solidFill>
              </a:rPr>
              <a:t>ADCON1=0x0F; </a:t>
            </a:r>
          </a:p>
          <a:p>
            <a:pPr marL="0" indent="0">
              <a:buNone/>
            </a:pPr>
            <a:r>
              <a:rPr lang="en-US" sz="2400" dirty="0">
                <a:solidFill>
                  <a:srgbClr val="FFC000"/>
                </a:solidFill>
              </a:rPr>
              <a:t>TRSID=0x00;</a:t>
            </a:r>
          </a:p>
          <a:p>
            <a:pPr marL="0" indent="0">
              <a:buNone/>
            </a:pPr>
            <a:r>
              <a:rPr lang="en-US" sz="2400" dirty="0">
                <a:solidFill>
                  <a:srgbClr val="00B0F0"/>
                </a:solidFill>
              </a:rPr>
              <a:t>TRISBbits.TRISB0=1</a:t>
            </a:r>
            <a:r>
              <a:rPr lang="en-US" sz="2400" dirty="0">
                <a:solidFill>
                  <a:schemeClr val="bg1"/>
                </a:solidFill>
              </a:rPr>
              <a:t>;</a:t>
            </a:r>
          </a:p>
          <a:p>
            <a:pPr marL="0" indent="0">
              <a:buNone/>
            </a:pPr>
            <a:r>
              <a:rPr lang="en-US" sz="2400" dirty="0">
                <a:solidFill>
                  <a:srgbClr val="00B0F0"/>
                </a:solidFill>
              </a:rPr>
              <a:t>TRISBbits.TRISB1=1</a:t>
            </a:r>
            <a:r>
              <a:rPr lang="en-US" sz="2400" dirty="0">
                <a:solidFill>
                  <a:schemeClr val="bg1"/>
                </a:solidFill>
              </a:rPr>
              <a:t>;</a:t>
            </a:r>
          </a:p>
          <a:p>
            <a:pPr marL="0" indent="0">
              <a:buNone/>
            </a:pPr>
            <a:r>
              <a:rPr lang="en-US" sz="2400" dirty="0">
                <a:solidFill>
                  <a:srgbClr val="FFFF00"/>
                </a:solidFill>
              </a:rPr>
              <a:t>TRISCbits.TRISC1=0</a:t>
            </a:r>
            <a:r>
              <a:rPr lang="en-US" sz="2400" dirty="0">
                <a:solidFill>
                  <a:schemeClr val="bg1"/>
                </a:solidFill>
              </a:rPr>
              <a:t>;</a:t>
            </a:r>
          </a:p>
          <a:p>
            <a:pPr marL="0" indent="0">
              <a:buNone/>
            </a:pPr>
            <a:endParaRPr lang="en-US" sz="2400" dirty="0">
              <a:solidFill>
                <a:schemeClr val="bg1"/>
              </a:solidFill>
            </a:endParaRPr>
          </a:p>
          <a:p>
            <a:pPr marL="0" indent="0">
              <a:buNone/>
            </a:pPr>
            <a:endParaRPr lang="en-US" sz="2400" dirty="0">
              <a:solidFill>
                <a:schemeClr val="bg1"/>
              </a:solidFill>
            </a:endParaRPr>
          </a:p>
          <a:p>
            <a:pPr marL="0" indent="0">
              <a:buNone/>
            </a:pPr>
            <a:endParaRPr lang="en-US" sz="2400" dirty="0">
              <a:solidFill>
                <a:schemeClr val="bg1"/>
              </a:solidFill>
            </a:endParaRPr>
          </a:p>
          <a:p>
            <a:pPr marL="0" indent="0">
              <a:buNone/>
            </a:pPr>
            <a:endParaRPr lang="en-US" sz="2400" dirty="0">
              <a:solidFill>
                <a:schemeClr val="bg1"/>
              </a:solidFill>
            </a:endParaRPr>
          </a:p>
          <a:p>
            <a:endParaRPr lang="en-US" sz="3000" dirty="0">
              <a:solidFill>
                <a:schemeClr val="bg1"/>
              </a:solidFill>
            </a:endParaRPr>
          </a:p>
        </p:txBody>
      </p:sp>
    </p:spTree>
    <p:extLst>
      <p:ext uri="{BB962C8B-B14F-4D97-AF65-F5344CB8AC3E}">
        <p14:creationId xmlns:p14="http://schemas.microsoft.com/office/powerpoint/2010/main" val="367269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949155"/>
          </a:xfrm>
        </p:spPr>
        <p:txBody>
          <a:bodyPr>
            <a:noAutofit/>
          </a:bodyPr>
          <a:lstStyle/>
          <a:p>
            <a:r>
              <a:rPr lang="en-US" sz="2400" dirty="0">
                <a:solidFill>
                  <a:srgbClr val="FFFF00"/>
                </a:solidFill>
              </a:rPr>
              <a:t>Code  for LED ,RELAY,S/</a:t>
            </a:r>
            <a:r>
              <a:rPr lang="en-US" sz="2400" dirty="0" err="1">
                <a:solidFill>
                  <a:srgbClr val="FFFF00"/>
                </a:solidFill>
              </a:rPr>
              <a:t>W,Buzzer</a:t>
            </a:r>
            <a:r>
              <a:rPr lang="en-US" sz="2400" dirty="0">
                <a:solidFill>
                  <a:srgbClr val="FFFF00"/>
                </a:solidFill>
              </a:rPr>
              <a:t> Interfacing with PIC18F4550</a:t>
            </a:r>
          </a:p>
        </p:txBody>
      </p:sp>
      <p:sp>
        <p:nvSpPr>
          <p:cNvPr id="3" name="Content Placeholder 2"/>
          <p:cNvSpPr>
            <a:spLocks noGrp="1"/>
          </p:cNvSpPr>
          <p:nvPr>
            <p:ph idx="1"/>
          </p:nvPr>
        </p:nvSpPr>
        <p:spPr>
          <a:xfrm>
            <a:off x="1981200" y="1600201"/>
            <a:ext cx="8686800" cy="4525963"/>
          </a:xfrm>
        </p:spPr>
        <p:txBody>
          <a:bodyPr>
            <a:normAutofit/>
          </a:bodyPr>
          <a:lstStyle/>
          <a:p>
            <a:endParaRPr lang="en-US" sz="3000" dirty="0">
              <a:solidFill>
                <a:schemeClr val="bg1"/>
              </a:solidFill>
            </a:endParaRPr>
          </a:p>
          <a:p>
            <a:endParaRPr lang="en-US" sz="3000" dirty="0">
              <a:solidFill>
                <a:schemeClr val="bg1"/>
              </a:solidFill>
            </a:endParaRPr>
          </a:p>
        </p:txBody>
      </p:sp>
      <p:sp>
        <p:nvSpPr>
          <p:cNvPr id="4" name="Footer Placeholder 3"/>
          <p:cNvSpPr>
            <a:spLocks noGrp="1"/>
          </p:cNvSpPr>
          <p:nvPr>
            <p:ph type="ftr" sz="quarter" idx="11"/>
          </p:nvPr>
        </p:nvSpPr>
        <p:spPr/>
        <p:txBody>
          <a:bodyPr/>
          <a:lstStyle/>
          <a:p>
            <a:r>
              <a:rPr lang="fi-FI"/>
              <a:t>MC-    Mr.D.M.Shinde</a:t>
            </a:r>
            <a:endParaRPr lang="en-US"/>
          </a:p>
        </p:txBody>
      </p:sp>
      <p:sp>
        <p:nvSpPr>
          <p:cNvPr id="5" name="Content Placeholder 2">
            <a:extLst>
              <a:ext uri="{FF2B5EF4-FFF2-40B4-BE49-F238E27FC236}">
                <a16:creationId xmlns:a16="http://schemas.microsoft.com/office/drawing/2014/main" id="{0EEAB368-731F-CDA1-9E14-CFB45441834F}"/>
              </a:ext>
            </a:extLst>
          </p:cNvPr>
          <p:cNvSpPr txBox="1">
            <a:spLocks/>
          </p:cNvSpPr>
          <p:nvPr/>
        </p:nvSpPr>
        <p:spPr>
          <a:xfrm>
            <a:off x="6477000" y="1453980"/>
            <a:ext cx="3962400" cy="490237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solidFill>
                  <a:srgbClr val="FF0000"/>
                </a:solidFill>
              </a:rPr>
              <a:t>If(</a:t>
            </a:r>
            <a:r>
              <a:rPr lang="en-US" sz="2400" dirty="0" err="1">
                <a:solidFill>
                  <a:srgbClr val="FF0000"/>
                </a:solidFill>
              </a:rPr>
              <a:t>val</a:t>
            </a:r>
            <a:r>
              <a:rPr lang="en-US" sz="2400" dirty="0">
                <a:solidFill>
                  <a:srgbClr val="FF0000"/>
                </a:solidFill>
              </a:rPr>
              <a:t>==2)</a:t>
            </a:r>
          </a:p>
          <a:p>
            <a:pPr marL="0" indent="0">
              <a:buNone/>
            </a:pPr>
            <a:r>
              <a:rPr lang="en-US" sz="2400" dirty="0">
                <a:solidFill>
                  <a:schemeClr val="bg1"/>
                </a:solidFill>
              </a:rPr>
              <a:t>{</a:t>
            </a:r>
          </a:p>
          <a:p>
            <a:pPr marL="0" indent="0">
              <a:buNone/>
            </a:pPr>
            <a:r>
              <a:rPr lang="en-US" sz="2400" dirty="0">
                <a:solidFill>
                  <a:srgbClr val="00B0F0"/>
                </a:solidFill>
              </a:rPr>
              <a:t>PORTCbits.RC1=0</a:t>
            </a:r>
            <a:r>
              <a:rPr lang="en-US" sz="2400" dirty="0">
                <a:solidFill>
                  <a:schemeClr val="bg1"/>
                </a:solidFill>
              </a:rPr>
              <a:t>;</a:t>
            </a:r>
            <a:r>
              <a:rPr lang="en-US" sz="2400" dirty="0">
                <a:solidFill>
                  <a:srgbClr val="00B0F0"/>
                </a:solidFill>
              </a:rPr>
              <a:t> </a:t>
            </a:r>
          </a:p>
          <a:p>
            <a:pPr marL="0" indent="0">
              <a:buNone/>
            </a:pPr>
            <a:r>
              <a:rPr lang="en-US" sz="2400" dirty="0">
                <a:solidFill>
                  <a:srgbClr val="00B0F0"/>
                </a:solidFill>
              </a:rPr>
              <a:t>PORTCbits.RC2=0</a:t>
            </a:r>
            <a:r>
              <a:rPr lang="en-US" sz="2400" dirty="0">
                <a:solidFill>
                  <a:schemeClr val="bg1"/>
                </a:solidFill>
              </a:rPr>
              <a:t>;</a:t>
            </a:r>
          </a:p>
          <a:p>
            <a:pPr marL="0" indent="0">
              <a:buNone/>
            </a:pPr>
            <a:r>
              <a:rPr lang="en-US" sz="2400" dirty="0">
                <a:solidFill>
                  <a:schemeClr val="bg1"/>
                </a:solidFill>
              </a:rPr>
              <a:t>PORTD=0x01;</a:t>
            </a:r>
          </a:p>
          <a:p>
            <a:pPr marL="0" indent="0">
              <a:buNone/>
            </a:pPr>
            <a:r>
              <a:rPr lang="en-US" sz="2400" dirty="0" err="1">
                <a:solidFill>
                  <a:schemeClr val="bg1"/>
                </a:solidFill>
              </a:rPr>
              <a:t>msdelay</a:t>
            </a:r>
            <a:r>
              <a:rPr lang="en-US" sz="2400" dirty="0">
                <a:solidFill>
                  <a:schemeClr val="bg1"/>
                </a:solidFill>
              </a:rPr>
              <a:t>(100);</a:t>
            </a:r>
          </a:p>
          <a:p>
            <a:pPr marL="0" indent="0">
              <a:buNone/>
            </a:pPr>
            <a:r>
              <a:rPr lang="en-US" sz="2400" dirty="0">
                <a:solidFill>
                  <a:schemeClr val="bg1"/>
                </a:solidFill>
              </a:rPr>
              <a:t>For(</a:t>
            </a:r>
            <a:r>
              <a:rPr lang="en-US" sz="2400" dirty="0" err="1">
                <a:solidFill>
                  <a:schemeClr val="bg1"/>
                </a:solidFill>
              </a:rPr>
              <a:t>i</a:t>
            </a:r>
            <a:r>
              <a:rPr lang="en-US" sz="2400" dirty="0">
                <a:solidFill>
                  <a:schemeClr val="bg1"/>
                </a:solidFill>
              </a:rPr>
              <a:t>=0;i&lt;8;i++)</a:t>
            </a:r>
          </a:p>
          <a:p>
            <a:pPr marL="0" indent="0">
              <a:buNone/>
            </a:pPr>
            <a:r>
              <a:rPr lang="en-US" sz="2400" dirty="0">
                <a:solidFill>
                  <a:schemeClr val="bg1"/>
                </a:solidFill>
              </a:rPr>
              <a:t>{</a:t>
            </a:r>
          </a:p>
          <a:p>
            <a:pPr marL="0" indent="0">
              <a:buNone/>
            </a:pPr>
            <a:r>
              <a:rPr lang="en-US" sz="2400" dirty="0">
                <a:solidFill>
                  <a:schemeClr val="bg1"/>
                </a:solidFill>
              </a:rPr>
              <a:t>PORTD=PORTD&lt;&lt;1;</a:t>
            </a:r>
          </a:p>
          <a:p>
            <a:pPr marL="0" indent="0">
              <a:buNone/>
            </a:pPr>
            <a:r>
              <a:rPr lang="en-US" sz="2400" dirty="0" err="1">
                <a:solidFill>
                  <a:schemeClr val="bg1"/>
                </a:solidFill>
              </a:rPr>
              <a:t>Msdelay</a:t>
            </a:r>
            <a:r>
              <a:rPr lang="en-US" sz="2400" dirty="0">
                <a:solidFill>
                  <a:schemeClr val="bg1"/>
                </a:solidFill>
              </a:rPr>
              <a:t>(100)</a:t>
            </a:r>
            <a:br>
              <a:rPr lang="en-US" sz="2400" dirty="0">
                <a:solidFill>
                  <a:schemeClr val="bg1"/>
                </a:solidFill>
              </a:rPr>
            </a:br>
            <a:r>
              <a:rPr lang="en-US" sz="2400" dirty="0">
                <a:solidFill>
                  <a:schemeClr val="bg1"/>
                </a:solidFill>
              </a:rPr>
              <a:t>}</a:t>
            </a:r>
          </a:p>
          <a:p>
            <a:pPr marL="0" indent="0">
              <a:buNone/>
            </a:pPr>
            <a:r>
              <a:rPr lang="en-US" sz="2400" dirty="0">
                <a:solidFill>
                  <a:schemeClr val="bg1"/>
                </a:solidFill>
              </a:rPr>
              <a:t>}</a:t>
            </a:r>
          </a:p>
          <a:p>
            <a:pPr marL="0" indent="0">
              <a:buNone/>
            </a:pPr>
            <a:r>
              <a:rPr lang="en-US" sz="2400" dirty="0">
                <a:solidFill>
                  <a:schemeClr val="bg1"/>
                </a:solidFill>
              </a:rPr>
              <a:t>}</a:t>
            </a:r>
          </a:p>
          <a:p>
            <a:pPr marL="0" indent="0">
              <a:buNone/>
            </a:pPr>
            <a:endParaRPr lang="en-US" sz="2400"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p:txBody>
      </p:sp>
      <p:sp>
        <p:nvSpPr>
          <p:cNvPr id="6" name="Content Placeholder 2">
            <a:extLst>
              <a:ext uri="{FF2B5EF4-FFF2-40B4-BE49-F238E27FC236}">
                <a16:creationId xmlns:a16="http://schemas.microsoft.com/office/drawing/2014/main" id="{17208468-F2D9-B997-6729-6EE169AD589A}"/>
              </a:ext>
            </a:extLst>
          </p:cNvPr>
          <p:cNvSpPr txBox="1">
            <a:spLocks/>
          </p:cNvSpPr>
          <p:nvPr/>
        </p:nvSpPr>
        <p:spPr>
          <a:xfrm>
            <a:off x="1990578" y="1370014"/>
            <a:ext cx="4334022" cy="49863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solidFill>
                <a:schemeClr val="bg1"/>
              </a:solidFill>
            </a:endParaRPr>
          </a:p>
          <a:p>
            <a:pPr marL="0" indent="0">
              <a:buNone/>
            </a:pPr>
            <a:endParaRPr lang="en-US" sz="2400" dirty="0">
              <a:solidFill>
                <a:schemeClr val="bg1"/>
              </a:solidFill>
            </a:endParaRPr>
          </a:p>
          <a:p>
            <a:pPr marL="0" indent="0">
              <a:buNone/>
            </a:pPr>
            <a:endParaRPr lang="en-US" sz="2400" dirty="0">
              <a:solidFill>
                <a:schemeClr val="bg1"/>
              </a:solidFill>
            </a:endParaRPr>
          </a:p>
          <a:p>
            <a:pPr marL="0" indent="0">
              <a:buNone/>
            </a:pPr>
            <a:endParaRPr lang="en-US" sz="2400" dirty="0">
              <a:solidFill>
                <a:schemeClr val="bg1"/>
              </a:solidFill>
            </a:endParaRPr>
          </a:p>
          <a:p>
            <a:endParaRPr lang="en-US" sz="3000" dirty="0">
              <a:solidFill>
                <a:schemeClr val="bg1"/>
              </a:solidFill>
            </a:endParaRPr>
          </a:p>
        </p:txBody>
      </p:sp>
      <p:sp>
        <p:nvSpPr>
          <p:cNvPr id="7" name="Content Placeholder 2">
            <a:extLst>
              <a:ext uri="{FF2B5EF4-FFF2-40B4-BE49-F238E27FC236}">
                <a16:creationId xmlns:a16="http://schemas.microsoft.com/office/drawing/2014/main" id="{A0C244EF-52FA-FEE9-AAD2-BC9C4D067CFD}"/>
              </a:ext>
            </a:extLst>
          </p:cNvPr>
          <p:cNvSpPr txBox="1">
            <a:spLocks/>
          </p:cNvSpPr>
          <p:nvPr/>
        </p:nvSpPr>
        <p:spPr>
          <a:xfrm>
            <a:off x="1838178" y="1338887"/>
            <a:ext cx="3962400" cy="490237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solidFill>
                  <a:srgbClr val="FF0000"/>
                </a:solidFill>
              </a:rPr>
              <a:t>If(</a:t>
            </a:r>
            <a:r>
              <a:rPr lang="en-US" sz="2400" dirty="0" err="1">
                <a:solidFill>
                  <a:srgbClr val="FF0000"/>
                </a:solidFill>
              </a:rPr>
              <a:t>val</a:t>
            </a:r>
            <a:r>
              <a:rPr lang="en-US" sz="2400" dirty="0">
                <a:solidFill>
                  <a:srgbClr val="FF0000"/>
                </a:solidFill>
              </a:rPr>
              <a:t>==1)</a:t>
            </a:r>
          </a:p>
          <a:p>
            <a:pPr marL="0" indent="0">
              <a:buNone/>
            </a:pPr>
            <a:r>
              <a:rPr lang="en-US" sz="2400" dirty="0">
                <a:solidFill>
                  <a:schemeClr val="bg1"/>
                </a:solidFill>
              </a:rPr>
              <a:t>{</a:t>
            </a:r>
          </a:p>
          <a:p>
            <a:pPr marL="0" indent="0">
              <a:buNone/>
            </a:pPr>
            <a:r>
              <a:rPr lang="en-US" sz="2400" dirty="0">
                <a:solidFill>
                  <a:srgbClr val="00B0F0"/>
                </a:solidFill>
              </a:rPr>
              <a:t>PORTCbits.RC1=1</a:t>
            </a:r>
            <a:r>
              <a:rPr lang="en-US" sz="2400" dirty="0">
                <a:solidFill>
                  <a:schemeClr val="bg1"/>
                </a:solidFill>
              </a:rPr>
              <a:t>;</a:t>
            </a:r>
            <a:r>
              <a:rPr lang="en-US" sz="2400" dirty="0">
                <a:solidFill>
                  <a:srgbClr val="00B0F0"/>
                </a:solidFill>
              </a:rPr>
              <a:t> </a:t>
            </a:r>
          </a:p>
          <a:p>
            <a:pPr marL="0" indent="0">
              <a:buNone/>
            </a:pPr>
            <a:r>
              <a:rPr lang="en-US" sz="2400" dirty="0">
                <a:solidFill>
                  <a:srgbClr val="00B0F0"/>
                </a:solidFill>
              </a:rPr>
              <a:t>PORTCbits.RC2=1</a:t>
            </a:r>
            <a:r>
              <a:rPr lang="en-US" sz="2400" dirty="0">
                <a:solidFill>
                  <a:schemeClr val="bg1"/>
                </a:solidFill>
              </a:rPr>
              <a:t>;</a:t>
            </a:r>
          </a:p>
          <a:p>
            <a:pPr marL="0" indent="0">
              <a:buNone/>
            </a:pPr>
            <a:r>
              <a:rPr lang="en-US" sz="2400" dirty="0">
                <a:solidFill>
                  <a:schemeClr val="bg1"/>
                </a:solidFill>
              </a:rPr>
              <a:t>PORTD=0x80;</a:t>
            </a:r>
          </a:p>
          <a:p>
            <a:pPr marL="0" indent="0">
              <a:buNone/>
            </a:pPr>
            <a:r>
              <a:rPr lang="en-US" sz="2400" dirty="0" err="1">
                <a:solidFill>
                  <a:schemeClr val="bg1"/>
                </a:solidFill>
              </a:rPr>
              <a:t>msdelay</a:t>
            </a:r>
            <a:r>
              <a:rPr lang="en-US" sz="2400" dirty="0">
                <a:solidFill>
                  <a:schemeClr val="bg1"/>
                </a:solidFill>
              </a:rPr>
              <a:t>(100);</a:t>
            </a:r>
          </a:p>
          <a:p>
            <a:pPr marL="0" indent="0">
              <a:buNone/>
            </a:pPr>
            <a:r>
              <a:rPr lang="en-US" sz="2400" dirty="0">
                <a:solidFill>
                  <a:schemeClr val="bg1"/>
                </a:solidFill>
              </a:rPr>
              <a:t>For(</a:t>
            </a:r>
            <a:r>
              <a:rPr lang="en-US" sz="2400" dirty="0" err="1">
                <a:solidFill>
                  <a:schemeClr val="bg1"/>
                </a:solidFill>
              </a:rPr>
              <a:t>i</a:t>
            </a:r>
            <a:r>
              <a:rPr lang="en-US" sz="2400" dirty="0">
                <a:solidFill>
                  <a:schemeClr val="bg1"/>
                </a:solidFill>
              </a:rPr>
              <a:t>=0;i&lt;8;i++)</a:t>
            </a:r>
          </a:p>
          <a:p>
            <a:pPr marL="0" indent="0">
              <a:buNone/>
            </a:pPr>
            <a:r>
              <a:rPr lang="en-US" sz="2400" dirty="0">
                <a:solidFill>
                  <a:schemeClr val="bg1"/>
                </a:solidFill>
              </a:rPr>
              <a:t>{</a:t>
            </a:r>
          </a:p>
          <a:p>
            <a:pPr marL="0" indent="0">
              <a:buNone/>
            </a:pPr>
            <a:r>
              <a:rPr lang="en-US" sz="2400" dirty="0">
                <a:solidFill>
                  <a:schemeClr val="bg1"/>
                </a:solidFill>
              </a:rPr>
              <a:t>PORTD=PORTD&gt;&gt;1;</a:t>
            </a:r>
          </a:p>
          <a:p>
            <a:pPr marL="0" indent="0">
              <a:buNone/>
            </a:pPr>
            <a:r>
              <a:rPr lang="en-US" sz="2400" dirty="0" err="1">
                <a:solidFill>
                  <a:schemeClr val="bg1"/>
                </a:solidFill>
              </a:rPr>
              <a:t>Msdelay</a:t>
            </a:r>
            <a:r>
              <a:rPr lang="en-US" sz="2400" dirty="0">
                <a:solidFill>
                  <a:schemeClr val="bg1"/>
                </a:solidFill>
              </a:rPr>
              <a:t>(100)</a:t>
            </a:r>
            <a:br>
              <a:rPr lang="en-US" sz="2400" dirty="0">
                <a:solidFill>
                  <a:schemeClr val="bg1"/>
                </a:solidFill>
              </a:rPr>
            </a:br>
            <a:r>
              <a:rPr lang="en-US" sz="2400" dirty="0">
                <a:solidFill>
                  <a:schemeClr val="bg1"/>
                </a:solidFill>
              </a:rPr>
              <a:t>}</a:t>
            </a:r>
          </a:p>
          <a:p>
            <a:pPr marL="0" indent="0">
              <a:buNone/>
            </a:pPr>
            <a:r>
              <a:rPr lang="en-US" sz="2400" dirty="0">
                <a:solidFill>
                  <a:schemeClr val="bg1"/>
                </a:solidFill>
              </a:rPr>
              <a:t>}</a:t>
            </a:r>
          </a:p>
          <a:p>
            <a:pPr marL="0" indent="0">
              <a:buNone/>
            </a:pPr>
            <a:endParaRPr lang="en-US" sz="2400"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320592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22"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txBody>
            <a:bodyPr/>
            <a:lstStyle/>
            <a:p>
              <a:endParaRPr lang="en-US"/>
            </a:p>
          </p:txBody>
        </p:sp>
        <p:sp>
          <p:nvSpPr>
            <p:cNvPr id="9" name="Oval 8">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txBody>
            <a:bodyPr/>
            <a:lstStyle/>
            <a:p>
              <a:endParaRPr lang="en-US"/>
            </a:p>
          </p:txBody>
        </p:sp>
        <p:sp>
          <p:nvSpPr>
            <p:cNvPr id="23"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txBody>
            <a:bodyPr/>
            <a:lstStyle/>
            <a:p>
              <a:endParaRPr lang="en-US"/>
            </a:p>
          </p:txBody>
        </p:sp>
      </p:grpSp>
      <p:sp>
        <p:nvSpPr>
          <p:cNvPr id="24" name="Rectangle 23">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3574A61-C1E3-0539-11A9-9A74B6D62F85}"/>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kern="1200" dirty="0">
                <a:solidFill>
                  <a:schemeClr val="bg2"/>
                </a:solidFill>
                <a:latin typeface="+mj-lt"/>
                <a:ea typeface="+mj-ea"/>
                <a:cs typeface="+mj-cs"/>
              </a:rPr>
              <a:t>2.LCD Interfacing</a:t>
            </a:r>
          </a:p>
        </p:txBody>
      </p:sp>
    </p:spTree>
    <p:extLst>
      <p:ext uri="{BB962C8B-B14F-4D97-AF65-F5344CB8AC3E}">
        <p14:creationId xmlns:p14="http://schemas.microsoft.com/office/powerpoint/2010/main" val="9657088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Basics of LCD</a:t>
            </a:r>
          </a:p>
        </p:txBody>
      </p:sp>
      <p:sp>
        <p:nvSpPr>
          <p:cNvPr id="3" name="Content Placeholder 2"/>
          <p:cNvSpPr>
            <a:spLocks noGrp="1"/>
          </p:cNvSpPr>
          <p:nvPr>
            <p:ph idx="1"/>
          </p:nvPr>
        </p:nvSpPr>
        <p:spPr>
          <a:xfrm>
            <a:off x="2438400" y="1447800"/>
            <a:ext cx="8019288" cy="5029200"/>
          </a:xfrm>
        </p:spPr>
        <p:txBody>
          <a:bodyPr/>
          <a:lstStyle/>
          <a:p>
            <a:r>
              <a:rPr lang="en-US" dirty="0">
                <a:solidFill>
                  <a:schemeClr val="bg1"/>
                </a:solidFill>
              </a:rPr>
              <a:t>16×2 LCD </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4446" y="2080033"/>
            <a:ext cx="3267075"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6" name="Table 25"/>
          <p:cNvGraphicFramePr>
            <a:graphicFrameLocks noGrp="1"/>
          </p:cNvGraphicFramePr>
          <p:nvPr/>
        </p:nvGraphicFramePr>
        <p:xfrm>
          <a:off x="3703192" y="4483535"/>
          <a:ext cx="6129580" cy="1280160"/>
        </p:xfrm>
        <a:graphic>
          <a:graphicData uri="http://schemas.openxmlformats.org/drawingml/2006/table">
            <a:tbl>
              <a:tblPr firstRow="1" bandRow="1">
                <a:tableStyleId>{5C22544A-7EE6-4342-B048-85BDC9FD1C3A}</a:tableStyleId>
              </a:tblPr>
              <a:tblGrid>
                <a:gridCol w="716408">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764972">
                  <a:extLst>
                    <a:ext uri="{9D8B030D-6E8A-4147-A177-3AD203B41FA5}">
                      <a16:colId xmlns:a16="http://schemas.microsoft.com/office/drawing/2014/main" val="20009"/>
                    </a:ext>
                  </a:extLst>
                </a:gridCol>
              </a:tblGrid>
              <a:tr h="602724">
                <a:tc>
                  <a:txBody>
                    <a:bodyPr/>
                    <a:lstStyle/>
                    <a:p>
                      <a:r>
                        <a:rPr lang="en-US" dirty="0">
                          <a:solidFill>
                            <a:srgbClr val="FFFF00"/>
                          </a:solidFill>
                        </a:rPr>
                        <a:t>80H</a:t>
                      </a:r>
                    </a:p>
                  </a:txBody>
                  <a:tcPr/>
                </a:tc>
                <a:tc>
                  <a:txBody>
                    <a:bodyPr/>
                    <a:lstStyle/>
                    <a:p>
                      <a:r>
                        <a:rPr lang="en-US" dirty="0">
                          <a:solidFill>
                            <a:srgbClr val="FFFF00"/>
                          </a:solidFill>
                        </a:rPr>
                        <a:t>81H</a:t>
                      </a:r>
                    </a:p>
                  </a:txBody>
                  <a:tcPr/>
                </a:tc>
                <a:tc>
                  <a:txBody>
                    <a:bodyPr/>
                    <a:lstStyle/>
                    <a:p>
                      <a:r>
                        <a:rPr lang="en-US" dirty="0">
                          <a:solidFill>
                            <a:srgbClr val="FFFF00"/>
                          </a:solidFill>
                        </a:rPr>
                        <a:t>82H</a:t>
                      </a:r>
                    </a:p>
                  </a:txBody>
                  <a:tcPr/>
                </a:tc>
                <a:tc>
                  <a:txBody>
                    <a:bodyPr/>
                    <a:lstStyle/>
                    <a:p>
                      <a:r>
                        <a:rPr lang="en-US" dirty="0">
                          <a:solidFill>
                            <a:srgbClr val="FFFF00"/>
                          </a:solidFill>
                        </a:rPr>
                        <a:t>83H</a:t>
                      </a:r>
                    </a:p>
                  </a:txBody>
                  <a:tcPr/>
                </a:tc>
                <a:tc>
                  <a:txBody>
                    <a:bodyPr/>
                    <a:lstStyle/>
                    <a:p>
                      <a:endParaRPr lang="en-US" dirty="0">
                        <a:solidFill>
                          <a:srgbClr val="FFFF00"/>
                        </a:solidFill>
                      </a:endParaRPr>
                    </a:p>
                  </a:txBody>
                  <a:tcPr/>
                </a:tc>
                <a:tc>
                  <a:txBody>
                    <a:bodyPr/>
                    <a:lstStyle/>
                    <a:p>
                      <a:endParaRPr lang="en-US">
                        <a:solidFill>
                          <a:schemeClr val="bg1"/>
                        </a:solidFill>
                      </a:endParaRPr>
                    </a:p>
                  </a:txBody>
                  <a:tcPr/>
                </a:tc>
                <a:tc>
                  <a:txBody>
                    <a:bodyPr/>
                    <a:lstStyle/>
                    <a:p>
                      <a:endParaRPr lang="en-US" dirty="0">
                        <a:solidFill>
                          <a:schemeClr val="bg1"/>
                        </a:solidFill>
                      </a:endParaRPr>
                    </a:p>
                  </a:txBody>
                  <a:tcPr/>
                </a:tc>
                <a:tc>
                  <a:txBody>
                    <a:bodyPr/>
                    <a:lstStyle/>
                    <a:p>
                      <a:endParaRPr lang="en-US">
                        <a:solidFill>
                          <a:schemeClr val="bg1"/>
                        </a:solidFill>
                      </a:endParaRPr>
                    </a:p>
                  </a:txBody>
                  <a:tcPr/>
                </a:tc>
                <a:tc>
                  <a:txBody>
                    <a:bodyPr/>
                    <a:lstStyle/>
                    <a:p>
                      <a:endParaRPr lang="en-US">
                        <a:solidFill>
                          <a:schemeClr val="bg1"/>
                        </a:solidFill>
                      </a:endParaRPr>
                    </a:p>
                  </a:txBody>
                  <a:tcPr/>
                </a:tc>
                <a:tc>
                  <a:txBody>
                    <a:bodyPr/>
                    <a:lstStyle/>
                    <a:p>
                      <a:endParaRPr lang="en-US" dirty="0">
                        <a:solidFill>
                          <a:schemeClr val="bg1"/>
                        </a:solidFill>
                      </a:endParaRPr>
                    </a:p>
                    <a:p>
                      <a:endParaRPr lang="en-US" dirty="0">
                        <a:solidFill>
                          <a:schemeClr val="bg1"/>
                        </a:solidFill>
                      </a:endParaRPr>
                    </a:p>
                  </a:txBody>
                  <a:tcPr/>
                </a:tc>
                <a:extLst>
                  <a:ext uri="{0D108BD9-81ED-4DB2-BD59-A6C34878D82A}">
                    <a16:rowId xmlns:a16="http://schemas.microsoft.com/office/drawing/2014/main" val="10000"/>
                  </a:ext>
                </a:extLst>
              </a:tr>
              <a:tr h="602724">
                <a:tc>
                  <a:txBody>
                    <a:bodyPr/>
                    <a:lstStyle/>
                    <a:p>
                      <a:r>
                        <a:rPr lang="en-US" b="1" dirty="0">
                          <a:solidFill>
                            <a:srgbClr val="FF0000"/>
                          </a:solidFill>
                        </a:rPr>
                        <a:t>C0H</a:t>
                      </a:r>
                    </a:p>
                  </a:txBody>
                  <a:tcPr/>
                </a:tc>
                <a:tc>
                  <a:txBody>
                    <a:bodyPr/>
                    <a:lstStyle/>
                    <a:p>
                      <a:r>
                        <a:rPr lang="en-US" b="1" dirty="0">
                          <a:solidFill>
                            <a:srgbClr val="FF0000"/>
                          </a:solidFill>
                        </a:rPr>
                        <a:t>C1H</a:t>
                      </a:r>
                    </a:p>
                  </a:txBody>
                  <a:tcPr/>
                </a:tc>
                <a:tc>
                  <a:txBody>
                    <a:bodyPr/>
                    <a:lstStyle/>
                    <a:p>
                      <a:r>
                        <a:rPr lang="en-US" b="1" dirty="0">
                          <a:solidFill>
                            <a:srgbClr val="FF0000"/>
                          </a:solidFill>
                        </a:rPr>
                        <a:t>C2H</a:t>
                      </a:r>
                    </a:p>
                  </a:txBody>
                  <a:tcPr/>
                </a:tc>
                <a:tc>
                  <a:txBody>
                    <a:bodyPr/>
                    <a:lstStyle/>
                    <a:p>
                      <a:r>
                        <a:rPr lang="en-US" b="1" dirty="0">
                          <a:solidFill>
                            <a:srgbClr val="FF0000"/>
                          </a:solidFill>
                        </a:rPr>
                        <a:t>C3H</a:t>
                      </a:r>
                    </a:p>
                  </a:txBody>
                  <a:tcPr/>
                </a:tc>
                <a:tc>
                  <a:txBody>
                    <a:bodyPr/>
                    <a:lstStyle/>
                    <a:p>
                      <a:endParaRPr lang="en-US" dirty="0">
                        <a:solidFill>
                          <a:schemeClr val="bg1"/>
                        </a:solidFill>
                      </a:endParaRPr>
                    </a:p>
                  </a:txBody>
                  <a:tcPr/>
                </a:tc>
                <a:tc>
                  <a:txBody>
                    <a:bodyPr/>
                    <a:lstStyle/>
                    <a:p>
                      <a:endParaRPr lang="en-US" dirty="0">
                        <a:solidFill>
                          <a:schemeClr val="bg1"/>
                        </a:solidFill>
                      </a:endParaRPr>
                    </a:p>
                  </a:txBody>
                  <a:tcPr/>
                </a:tc>
                <a:tc>
                  <a:txBody>
                    <a:bodyPr/>
                    <a:lstStyle/>
                    <a:p>
                      <a:endParaRPr lang="en-US" dirty="0">
                        <a:solidFill>
                          <a:schemeClr val="bg1"/>
                        </a:solidFill>
                      </a:endParaRPr>
                    </a:p>
                  </a:txBody>
                  <a:tcPr/>
                </a:tc>
                <a:tc>
                  <a:txBody>
                    <a:bodyPr/>
                    <a:lstStyle/>
                    <a:p>
                      <a:endParaRPr lang="en-US" dirty="0">
                        <a:solidFill>
                          <a:schemeClr val="bg1"/>
                        </a:solidFill>
                      </a:endParaRPr>
                    </a:p>
                  </a:txBody>
                  <a:tcPr/>
                </a:tc>
                <a:tc>
                  <a:txBody>
                    <a:bodyPr/>
                    <a:lstStyle/>
                    <a:p>
                      <a:endParaRPr lang="en-US" dirty="0">
                        <a:solidFill>
                          <a:schemeClr val="bg1"/>
                        </a:solidFill>
                      </a:endParaRPr>
                    </a:p>
                  </a:txBody>
                  <a:tcPr/>
                </a:tc>
                <a:tc>
                  <a:txBody>
                    <a:bodyPr/>
                    <a:lstStyle/>
                    <a:p>
                      <a:endParaRPr lang="en-US" dirty="0">
                        <a:solidFill>
                          <a:schemeClr val="bg1"/>
                        </a:solidFill>
                      </a:endParaRPr>
                    </a:p>
                    <a:p>
                      <a:endParaRPr lang="en-US"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29" name="Rectangle 28"/>
          <p:cNvSpPr/>
          <p:nvPr/>
        </p:nvSpPr>
        <p:spPr>
          <a:xfrm>
            <a:off x="2590799" y="4461854"/>
            <a:ext cx="1066800" cy="6582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effectLst>
                  <a:outerShdw blurRad="38100" dist="38100" dir="2700000" algn="tl">
                    <a:srgbClr val="000000">
                      <a:alpha val="43137"/>
                    </a:srgbClr>
                  </a:outerShdw>
                </a:effectLst>
              </a:rPr>
              <a:t>Line 1</a:t>
            </a:r>
          </a:p>
        </p:txBody>
      </p:sp>
      <p:sp>
        <p:nvSpPr>
          <p:cNvPr id="31" name="Rectangle 30"/>
          <p:cNvSpPr/>
          <p:nvPr/>
        </p:nvSpPr>
        <p:spPr>
          <a:xfrm>
            <a:off x="2590799" y="5149645"/>
            <a:ext cx="10668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effectLst>
                  <a:outerShdw blurRad="38100" dist="38100" dir="2700000" algn="tl">
                    <a:srgbClr val="000000">
                      <a:alpha val="43137"/>
                    </a:srgbClr>
                  </a:outerShdw>
                </a:effectLst>
              </a:rPr>
              <a:t>Line 2</a:t>
            </a:r>
          </a:p>
        </p:txBody>
      </p:sp>
    </p:spTree>
    <p:extLst>
      <p:ext uri="{BB962C8B-B14F-4D97-AF65-F5344CB8AC3E}">
        <p14:creationId xmlns:p14="http://schemas.microsoft.com/office/powerpoint/2010/main" val="3652379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2750" y="219834"/>
            <a:ext cx="7498080" cy="1143000"/>
          </a:xfrm>
        </p:spPr>
        <p:txBody>
          <a:bodyPr>
            <a:normAutofit/>
          </a:bodyPr>
          <a:lstStyle/>
          <a:p>
            <a:r>
              <a:rPr lang="en-US" sz="4000" dirty="0">
                <a:solidFill>
                  <a:srgbClr val="FFFF00"/>
                </a:solidFill>
              </a:rPr>
              <a:t>Structures of LCD</a:t>
            </a:r>
          </a:p>
        </p:txBody>
      </p:sp>
      <p:sp>
        <p:nvSpPr>
          <p:cNvPr id="3" name="Content Placeholder 2"/>
          <p:cNvSpPr>
            <a:spLocks noGrp="1"/>
          </p:cNvSpPr>
          <p:nvPr>
            <p:ph idx="1"/>
          </p:nvPr>
        </p:nvSpPr>
        <p:spPr/>
        <p:txBody>
          <a:bodyPr>
            <a:normAutofit/>
          </a:bodyPr>
          <a:lstStyle/>
          <a:p>
            <a:pPr marL="82296" indent="0">
              <a:buNone/>
            </a:pPr>
            <a:endParaRPr lang="en-US" dirty="0"/>
          </a:p>
          <a:p>
            <a:pPr marL="82296" indent="0">
              <a:buNone/>
            </a:pPr>
            <a:endParaRPr lang="en-US" dirty="0"/>
          </a:p>
          <a:p>
            <a:pPr marL="82296" indent="0">
              <a:buNone/>
            </a:pPr>
            <a:endParaRPr lang="en-US" dirty="0"/>
          </a:p>
        </p:txBody>
      </p:sp>
      <p:grpSp>
        <p:nvGrpSpPr>
          <p:cNvPr id="37" name="Group 36"/>
          <p:cNvGrpSpPr/>
          <p:nvPr/>
        </p:nvGrpSpPr>
        <p:grpSpPr>
          <a:xfrm>
            <a:off x="1940560" y="955040"/>
            <a:ext cx="7934959" cy="4795520"/>
            <a:chOff x="1295400" y="2057400"/>
            <a:chExt cx="6324600" cy="2209800"/>
          </a:xfrm>
        </p:grpSpPr>
        <p:sp>
          <p:nvSpPr>
            <p:cNvPr id="7" name="TextBox 6"/>
            <p:cNvSpPr txBox="1"/>
            <p:nvPr/>
          </p:nvSpPr>
          <p:spPr>
            <a:xfrm>
              <a:off x="1771968" y="2710934"/>
              <a:ext cx="1047432" cy="297833"/>
            </a:xfrm>
            <a:prstGeom prst="rect">
              <a:avLst/>
            </a:prstGeom>
            <a:noFill/>
            <a:ln>
              <a:solidFill>
                <a:schemeClr val="bg1"/>
              </a:solidFill>
            </a:ln>
          </p:spPr>
          <p:txBody>
            <a:bodyPr wrap="square" rtlCol="0">
              <a:spAutoFit/>
            </a:bodyPr>
            <a:lstStyle/>
            <a:p>
              <a:endParaRPr lang="en-US" dirty="0">
                <a:solidFill>
                  <a:schemeClr val="bg1"/>
                </a:solidFill>
              </a:endParaRPr>
            </a:p>
            <a:p>
              <a:r>
                <a:rPr lang="en-US" dirty="0">
                  <a:solidFill>
                    <a:schemeClr val="bg1"/>
                  </a:solidFill>
                </a:rPr>
                <a:t>D0-D7</a:t>
              </a:r>
            </a:p>
          </p:txBody>
        </p:sp>
        <p:sp>
          <p:nvSpPr>
            <p:cNvPr id="20" name="Rectangle 19"/>
            <p:cNvSpPr/>
            <p:nvPr/>
          </p:nvSpPr>
          <p:spPr>
            <a:xfrm>
              <a:off x="2819400" y="2057400"/>
              <a:ext cx="4800600" cy="1600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124200" y="2438400"/>
              <a:ext cx="1828799" cy="800100"/>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effectLst>
                    <a:outerShdw blurRad="38100" dist="38100" dir="2700000" algn="tl">
                      <a:srgbClr val="000000">
                        <a:alpha val="43137"/>
                      </a:srgbClr>
                    </a:outerShdw>
                  </a:effectLst>
                </a:rPr>
                <a:t>Command Register</a:t>
              </a:r>
            </a:p>
          </p:txBody>
        </p:sp>
        <p:sp>
          <p:nvSpPr>
            <p:cNvPr id="21" name="Rectangle 20"/>
            <p:cNvSpPr/>
            <p:nvPr/>
          </p:nvSpPr>
          <p:spPr>
            <a:xfrm>
              <a:off x="5562600" y="2438400"/>
              <a:ext cx="1761067" cy="800100"/>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effectLst>
                    <a:outerShdw blurRad="38100" dist="38100" dir="2700000" algn="tl">
                      <a:srgbClr val="000000">
                        <a:alpha val="43137"/>
                      </a:srgbClr>
                    </a:outerShdw>
                  </a:effectLst>
                </a:rPr>
                <a:t>Data Register</a:t>
              </a:r>
            </a:p>
          </p:txBody>
        </p:sp>
        <p:sp>
          <p:nvSpPr>
            <p:cNvPr id="6" name="Right Arrow 5"/>
            <p:cNvSpPr/>
            <p:nvPr/>
          </p:nvSpPr>
          <p:spPr>
            <a:xfrm>
              <a:off x="1295400" y="2438400"/>
              <a:ext cx="1560163" cy="9144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V="1">
              <a:off x="4038599" y="3657600"/>
              <a:ext cx="0" cy="6096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219700" y="3657600"/>
              <a:ext cx="0" cy="6096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6483773" y="3657600"/>
              <a:ext cx="0" cy="6096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378630" y="3872081"/>
              <a:ext cx="609600" cy="369332"/>
            </a:xfrm>
            <a:prstGeom prst="rect">
              <a:avLst/>
            </a:prstGeom>
            <a:noFill/>
          </p:spPr>
          <p:txBody>
            <a:bodyPr wrap="square" rtlCol="0">
              <a:spAutoFit/>
            </a:bodyPr>
            <a:lstStyle/>
            <a:p>
              <a:r>
                <a:rPr lang="en-US" dirty="0">
                  <a:solidFill>
                    <a:schemeClr val="bg1"/>
                  </a:solidFill>
                </a:rPr>
                <a:t>RS</a:t>
              </a:r>
            </a:p>
          </p:txBody>
        </p:sp>
        <p:sp>
          <p:nvSpPr>
            <p:cNvPr id="28" name="TextBox 27"/>
            <p:cNvSpPr txBox="1"/>
            <p:nvPr/>
          </p:nvSpPr>
          <p:spPr>
            <a:xfrm>
              <a:off x="4343398" y="3872081"/>
              <a:ext cx="762001" cy="369332"/>
            </a:xfrm>
            <a:prstGeom prst="rect">
              <a:avLst/>
            </a:prstGeom>
            <a:noFill/>
          </p:spPr>
          <p:txBody>
            <a:bodyPr wrap="square" rtlCol="0">
              <a:spAutoFit/>
            </a:bodyPr>
            <a:lstStyle/>
            <a:p>
              <a:r>
                <a:rPr lang="en-US" dirty="0">
                  <a:solidFill>
                    <a:schemeClr val="bg1"/>
                  </a:solidFill>
                </a:rPr>
                <a:t>R / W</a:t>
              </a:r>
            </a:p>
          </p:txBody>
        </p:sp>
        <p:cxnSp>
          <p:nvCxnSpPr>
            <p:cNvPr id="15" name="Straight Connector 14"/>
            <p:cNvCxnSpPr>
              <a:stCxn id="28" idx="0"/>
            </p:cNvCxnSpPr>
            <p:nvPr/>
          </p:nvCxnSpPr>
          <p:spPr>
            <a:xfrm>
              <a:off x="4724399" y="3872081"/>
              <a:ext cx="228600" cy="1"/>
            </a:xfrm>
            <a:prstGeom prst="line">
              <a:avLst/>
            </a:prstGeom>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6019800" y="3881100"/>
              <a:ext cx="304800" cy="369332"/>
            </a:xfrm>
            <a:prstGeom prst="rect">
              <a:avLst/>
            </a:prstGeom>
            <a:noFill/>
          </p:spPr>
          <p:txBody>
            <a:bodyPr wrap="square" rtlCol="0">
              <a:spAutoFit/>
            </a:bodyPr>
            <a:lstStyle/>
            <a:p>
              <a:r>
                <a:rPr lang="en-US" dirty="0">
                  <a:solidFill>
                    <a:schemeClr val="bg1"/>
                  </a:solidFill>
                </a:rPr>
                <a:t>E</a:t>
              </a:r>
            </a:p>
          </p:txBody>
        </p:sp>
      </p:grpSp>
      <p:sp>
        <p:nvSpPr>
          <p:cNvPr id="4" name="Arrow: Chevron 3">
            <a:extLst>
              <a:ext uri="{FF2B5EF4-FFF2-40B4-BE49-F238E27FC236}">
                <a16:creationId xmlns:a16="http://schemas.microsoft.com/office/drawing/2014/main" id="{4ACD864E-9901-29AE-CEC5-1E2CC3EB1A9E}"/>
              </a:ext>
            </a:extLst>
          </p:cNvPr>
          <p:cNvSpPr/>
          <p:nvPr/>
        </p:nvSpPr>
        <p:spPr>
          <a:xfrm>
            <a:off x="3147761" y="2148565"/>
            <a:ext cx="1084029" cy="1085568"/>
          </a:xfrm>
          <a:prstGeom prst="chevr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4206497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Commands for LCD</a:t>
            </a:r>
          </a:p>
        </p:txBody>
      </p:sp>
      <p:graphicFrame>
        <p:nvGraphicFramePr>
          <p:cNvPr id="6" name="Table 5"/>
          <p:cNvGraphicFramePr>
            <a:graphicFrameLocks noGrp="1"/>
          </p:cNvGraphicFramePr>
          <p:nvPr>
            <p:extLst>
              <p:ext uri="{D42A27DB-BD31-4B8C-83A1-F6EECF244321}">
                <p14:modId xmlns:p14="http://schemas.microsoft.com/office/powerpoint/2010/main" val="1532805276"/>
              </p:ext>
            </p:extLst>
          </p:nvPr>
        </p:nvGraphicFramePr>
        <p:xfrm>
          <a:off x="1219200" y="589280"/>
          <a:ext cx="9337040" cy="5303519"/>
        </p:xfrm>
        <a:graphic>
          <a:graphicData uri="http://schemas.openxmlformats.org/drawingml/2006/table">
            <a:tbl>
              <a:tblPr firstRow="1" bandRow="1">
                <a:tableStyleId>{00A15C55-8517-42AA-B614-E9B94910E393}</a:tableStyleId>
              </a:tblPr>
              <a:tblGrid>
                <a:gridCol w="7490154">
                  <a:extLst>
                    <a:ext uri="{9D8B030D-6E8A-4147-A177-3AD203B41FA5}">
                      <a16:colId xmlns:a16="http://schemas.microsoft.com/office/drawing/2014/main" val="20000"/>
                    </a:ext>
                  </a:extLst>
                </a:gridCol>
                <a:gridCol w="1846886">
                  <a:extLst>
                    <a:ext uri="{9D8B030D-6E8A-4147-A177-3AD203B41FA5}">
                      <a16:colId xmlns:a16="http://schemas.microsoft.com/office/drawing/2014/main" val="20001"/>
                    </a:ext>
                  </a:extLst>
                </a:gridCol>
              </a:tblGrid>
              <a:tr h="111860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solidFill>
                            <a:srgbClr val="FFFF00"/>
                          </a:solidFill>
                          <a:effectLst/>
                        </a:rPr>
                        <a:t>Command to LCD</a:t>
                      </a:r>
                      <a:endParaRPr kumimoji="0" lang="en-US" sz="2000" b="0" i="0" u="none" strike="noStrike" cap="none" normalizeH="0" baseline="0" dirty="0">
                        <a:ln>
                          <a:noFill/>
                        </a:ln>
                        <a:solidFill>
                          <a:srgbClr val="FFFF00"/>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FFFF00"/>
                          </a:solidFill>
                          <a:effectLst/>
                          <a:latin typeface="Arial" charset="0"/>
                        </a:rPr>
                        <a:t>Code (Hex)</a:t>
                      </a:r>
                    </a:p>
                  </a:txBody>
                  <a:tcPr horzOverflow="overflow"/>
                </a:tc>
                <a:extLst>
                  <a:ext uri="{0D108BD9-81ED-4DB2-BD59-A6C34878D82A}">
                    <a16:rowId xmlns:a16="http://schemas.microsoft.com/office/drawing/2014/main" val="10000"/>
                  </a:ext>
                </a:extLst>
              </a:tr>
              <a:tr h="886678">
                <a:tc>
                  <a:txBody>
                    <a:bodyPr/>
                    <a:lstStyle/>
                    <a:p>
                      <a:pPr marL="0" marR="0">
                        <a:lnSpc>
                          <a:spcPct val="150000"/>
                        </a:lnSpc>
                        <a:spcBef>
                          <a:spcPts val="0"/>
                        </a:spcBef>
                        <a:spcAft>
                          <a:spcPts val="0"/>
                        </a:spcAft>
                      </a:pPr>
                      <a:r>
                        <a:rPr kumimoji="0" lang="en-US" sz="2000" b="1" kern="1200" dirty="0">
                          <a:solidFill>
                            <a:schemeClr val="tx1"/>
                          </a:solidFill>
                          <a:effectLst/>
                          <a:latin typeface="+mn-lt"/>
                          <a:ea typeface="+mn-ea"/>
                          <a:cs typeface="+mn-cs"/>
                        </a:rPr>
                        <a:t>To Select LCD of 16 ×2 lines and 5x7 matrix</a:t>
                      </a:r>
                    </a:p>
                  </a:txBody>
                  <a:tcPr horzOverflow="overflow"/>
                </a:tc>
                <a:tc>
                  <a:txBody>
                    <a:bodyPr/>
                    <a:lstStyle/>
                    <a:p>
                      <a:pPr marL="0" marR="0" algn="ctr" rtl="0" eaLnBrk="1" latinLnBrk="0" hangingPunct="1">
                        <a:lnSpc>
                          <a:spcPct val="150000"/>
                        </a:lnSpc>
                        <a:spcBef>
                          <a:spcPts val="0"/>
                        </a:spcBef>
                        <a:spcAft>
                          <a:spcPts val="0"/>
                        </a:spcAft>
                      </a:pPr>
                      <a:r>
                        <a:rPr kumimoji="0" lang="en-US" sz="2400" b="1" kern="1200" dirty="0">
                          <a:solidFill>
                            <a:schemeClr val="tx1"/>
                          </a:solidFill>
                          <a:latin typeface="+mn-lt"/>
                          <a:ea typeface="+mn-ea"/>
                          <a:cs typeface="+mn-cs"/>
                        </a:rPr>
                        <a:t>38</a:t>
                      </a:r>
                    </a:p>
                  </a:txBody>
                  <a:tcPr marL="56444" marR="56444" marT="0" marB="0"/>
                </a:tc>
                <a:extLst>
                  <a:ext uri="{0D108BD9-81ED-4DB2-BD59-A6C34878D82A}">
                    <a16:rowId xmlns:a16="http://schemas.microsoft.com/office/drawing/2014/main" val="10001"/>
                  </a:ext>
                </a:extLst>
              </a:tr>
              <a:tr h="859407">
                <a:tc>
                  <a:txBody>
                    <a:bodyPr/>
                    <a:lstStyle/>
                    <a:p>
                      <a:pPr marL="0" marR="0" algn="l" rtl="0" eaLnBrk="1" latinLnBrk="0" hangingPunct="1">
                        <a:lnSpc>
                          <a:spcPct val="150000"/>
                        </a:lnSpc>
                        <a:spcBef>
                          <a:spcPts val="0"/>
                        </a:spcBef>
                        <a:spcAft>
                          <a:spcPts val="0"/>
                        </a:spcAft>
                      </a:pPr>
                      <a:r>
                        <a:rPr kumimoji="0" lang="en-US" sz="2000" b="1" kern="1200" dirty="0">
                          <a:solidFill>
                            <a:schemeClr val="tx1"/>
                          </a:solidFill>
                          <a:effectLst/>
                          <a:latin typeface="+mn-lt"/>
                          <a:ea typeface="+mn-ea"/>
                          <a:cs typeface="+mn-cs"/>
                        </a:rPr>
                        <a:t>Display on cursor blinking </a:t>
                      </a:r>
                    </a:p>
                  </a:txBody>
                  <a:tcPr horzOverflow="overflow"/>
                </a:tc>
                <a:tc>
                  <a:txBody>
                    <a:bodyPr/>
                    <a:lstStyle/>
                    <a:p>
                      <a:pPr marL="0" marR="0" algn="ctr" rtl="0" eaLnBrk="1" latinLnBrk="0" hangingPunct="1">
                        <a:lnSpc>
                          <a:spcPct val="150000"/>
                        </a:lnSpc>
                        <a:spcBef>
                          <a:spcPts val="0"/>
                        </a:spcBef>
                        <a:spcAft>
                          <a:spcPts val="0"/>
                        </a:spcAft>
                      </a:pPr>
                      <a:r>
                        <a:rPr kumimoji="0" lang="en-US" sz="2400" b="1" kern="1200" dirty="0">
                          <a:solidFill>
                            <a:schemeClr val="tx1"/>
                          </a:solidFill>
                          <a:latin typeface="+mn-lt"/>
                          <a:ea typeface="+mn-ea"/>
                          <a:cs typeface="+mn-cs"/>
                        </a:rPr>
                        <a:t>0E</a:t>
                      </a:r>
                    </a:p>
                  </a:txBody>
                  <a:tcPr marL="56444" marR="56444" marT="0" marB="0"/>
                </a:tc>
                <a:extLst>
                  <a:ext uri="{0D108BD9-81ED-4DB2-BD59-A6C34878D82A}">
                    <a16:rowId xmlns:a16="http://schemas.microsoft.com/office/drawing/2014/main" val="10002"/>
                  </a:ext>
                </a:extLst>
              </a:tr>
              <a:tr h="859407">
                <a:tc>
                  <a:txBody>
                    <a:bodyPr/>
                    <a:lstStyle/>
                    <a:p>
                      <a:pPr marL="0" marR="0" algn="l" rtl="0" eaLnBrk="1" latinLnBrk="0" hangingPunct="1">
                        <a:lnSpc>
                          <a:spcPct val="150000"/>
                        </a:lnSpc>
                        <a:spcBef>
                          <a:spcPts val="0"/>
                        </a:spcBef>
                        <a:spcAft>
                          <a:spcPts val="0"/>
                        </a:spcAft>
                      </a:pPr>
                      <a:r>
                        <a:rPr kumimoji="0" lang="en-US" sz="2000" b="1" kern="1200" dirty="0">
                          <a:solidFill>
                            <a:schemeClr val="tx1"/>
                          </a:solidFill>
                          <a:effectLst/>
                          <a:latin typeface="+mn-lt"/>
                          <a:ea typeface="+mn-ea"/>
                          <a:cs typeface="+mn-cs"/>
                        </a:rPr>
                        <a:t>Clear the display</a:t>
                      </a:r>
                    </a:p>
                  </a:txBody>
                  <a:tcPr horzOverflow="overflow"/>
                </a:tc>
                <a:tc>
                  <a:txBody>
                    <a:bodyPr/>
                    <a:lstStyle/>
                    <a:p>
                      <a:pPr marL="0" marR="0" algn="ctr" rtl="0" eaLnBrk="1" latinLnBrk="0" hangingPunct="1">
                        <a:lnSpc>
                          <a:spcPct val="150000"/>
                        </a:lnSpc>
                        <a:spcBef>
                          <a:spcPts val="0"/>
                        </a:spcBef>
                        <a:spcAft>
                          <a:spcPts val="0"/>
                        </a:spcAft>
                      </a:pPr>
                      <a:r>
                        <a:rPr kumimoji="0" lang="en-US" sz="2400" b="1" kern="1200" dirty="0">
                          <a:solidFill>
                            <a:schemeClr val="tx1"/>
                          </a:solidFill>
                          <a:latin typeface="+mn-lt"/>
                          <a:ea typeface="+mn-ea"/>
                          <a:cs typeface="+mn-cs"/>
                        </a:rPr>
                        <a:t>01</a:t>
                      </a:r>
                    </a:p>
                  </a:txBody>
                  <a:tcPr marL="56444" marR="56444" marT="0" marB="0"/>
                </a:tc>
                <a:extLst>
                  <a:ext uri="{0D108BD9-81ED-4DB2-BD59-A6C34878D82A}">
                    <a16:rowId xmlns:a16="http://schemas.microsoft.com/office/drawing/2014/main" val="10003"/>
                  </a:ext>
                </a:extLst>
              </a:tr>
              <a:tr h="789711">
                <a:tc>
                  <a:txBody>
                    <a:bodyPr/>
                    <a:lstStyle/>
                    <a:p>
                      <a:pPr marL="0" marR="0" algn="l" rtl="0" eaLnBrk="1" latinLnBrk="0" hangingPunct="1">
                        <a:lnSpc>
                          <a:spcPct val="150000"/>
                        </a:lnSpc>
                        <a:spcBef>
                          <a:spcPts val="0"/>
                        </a:spcBef>
                        <a:spcAft>
                          <a:spcPts val="0"/>
                        </a:spcAft>
                      </a:pPr>
                      <a:r>
                        <a:rPr kumimoji="0" lang="en-US" sz="2000" b="1" kern="1200" dirty="0">
                          <a:solidFill>
                            <a:schemeClr val="tx1"/>
                          </a:solidFill>
                          <a:effectLst/>
                          <a:latin typeface="+mn-lt"/>
                          <a:ea typeface="+mn-ea"/>
                          <a:cs typeface="+mn-cs"/>
                        </a:rPr>
                        <a:t>The</a:t>
                      </a:r>
                      <a:r>
                        <a:rPr kumimoji="0" lang="en-US" sz="2000" b="1" kern="1200" baseline="0" dirty="0">
                          <a:solidFill>
                            <a:schemeClr val="tx1"/>
                          </a:solidFill>
                          <a:effectLst/>
                          <a:latin typeface="+mn-lt"/>
                          <a:ea typeface="+mn-ea"/>
                          <a:cs typeface="+mn-cs"/>
                        </a:rPr>
                        <a:t> address of first character of line 1</a:t>
                      </a:r>
                      <a:endParaRPr kumimoji="0" lang="en-US" sz="2000" b="1" kern="1200" dirty="0">
                        <a:solidFill>
                          <a:schemeClr val="tx1"/>
                        </a:solidFill>
                        <a:effectLst/>
                        <a:latin typeface="+mn-lt"/>
                        <a:ea typeface="+mn-ea"/>
                        <a:cs typeface="+mn-cs"/>
                      </a:endParaRPr>
                    </a:p>
                  </a:txBody>
                  <a:tcPr horzOverflow="overflow"/>
                </a:tc>
                <a:tc>
                  <a:txBody>
                    <a:bodyPr/>
                    <a:lstStyle/>
                    <a:p>
                      <a:pPr marL="0" marR="0" algn="ctr" rtl="0" eaLnBrk="1" latinLnBrk="0" hangingPunct="1">
                        <a:lnSpc>
                          <a:spcPct val="150000"/>
                        </a:lnSpc>
                        <a:spcBef>
                          <a:spcPts val="0"/>
                        </a:spcBef>
                        <a:spcAft>
                          <a:spcPts val="0"/>
                        </a:spcAft>
                      </a:pPr>
                      <a:r>
                        <a:rPr kumimoji="0" lang="en-US" sz="2400" b="1" kern="1200" dirty="0">
                          <a:solidFill>
                            <a:schemeClr val="tx1"/>
                          </a:solidFill>
                          <a:latin typeface="+mn-lt"/>
                          <a:ea typeface="+mn-ea"/>
                          <a:cs typeface="+mn-cs"/>
                        </a:rPr>
                        <a:t>80</a:t>
                      </a:r>
                    </a:p>
                  </a:txBody>
                  <a:tcPr marL="56444" marR="56444" marT="0" marB="0"/>
                </a:tc>
                <a:extLst>
                  <a:ext uri="{0D108BD9-81ED-4DB2-BD59-A6C34878D82A}">
                    <a16:rowId xmlns:a16="http://schemas.microsoft.com/office/drawing/2014/main" val="10004"/>
                  </a:ext>
                </a:extLst>
              </a:tr>
              <a:tr h="789711">
                <a:tc>
                  <a:txBody>
                    <a:bodyPr/>
                    <a:lstStyle/>
                    <a:p>
                      <a:pPr marL="0" marR="0" algn="l" rtl="0" eaLnBrk="1" latinLnBrk="0" hangingPunct="1">
                        <a:lnSpc>
                          <a:spcPct val="150000"/>
                        </a:lnSpc>
                        <a:spcBef>
                          <a:spcPts val="0"/>
                        </a:spcBef>
                        <a:spcAft>
                          <a:spcPts val="0"/>
                        </a:spcAft>
                      </a:pPr>
                      <a:r>
                        <a:rPr kumimoji="0" lang="en-US" sz="2000" b="1" kern="1200" dirty="0">
                          <a:solidFill>
                            <a:schemeClr val="tx1"/>
                          </a:solidFill>
                          <a:effectLst/>
                          <a:latin typeface="+mn-lt"/>
                          <a:ea typeface="+mn-ea"/>
                          <a:cs typeface="+mn-cs"/>
                        </a:rPr>
                        <a:t>The</a:t>
                      </a:r>
                      <a:r>
                        <a:rPr kumimoji="0" lang="en-US" sz="2000" b="1" kern="1200" baseline="0" dirty="0">
                          <a:solidFill>
                            <a:schemeClr val="tx1"/>
                          </a:solidFill>
                          <a:effectLst/>
                          <a:latin typeface="+mn-lt"/>
                          <a:ea typeface="+mn-ea"/>
                          <a:cs typeface="+mn-cs"/>
                        </a:rPr>
                        <a:t> address of first character of line 2</a:t>
                      </a:r>
                      <a:endParaRPr kumimoji="0" lang="en-US" sz="2000" b="1" kern="1200" dirty="0">
                        <a:solidFill>
                          <a:schemeClr val="tx1"/>
                        </a:solidFill>
                        <a:effectLst/>
                        <a:latin typeface="+mn-lt"/>
                        <a:ea typeface="+mn-ea"/>
                        <a:cs typeface="+mn-cs"/>
                      </a:endParaRPr>
                    </a:p>
                  </a:txBody>
                  <a:tcPr horzOverflow="overflow"/>
                </a:tc>
                <a:tc>
                  <a:txBody>
                    <a:bodyPr/>
                    <a:lstStyle/>
                    <a:p>
                      <a:pPr marL="0" marR="0" algn="ctr" rtl="0" eaLnBrk="1" latinLnBrk="0" hangingPunct="1">
                        <a:lnSpc>
                          <a:spcPct val="150000"/>
                        </a:lnSpc>
                        <a:spcBef>
                          <a:spcPts val="0"/>
                        </a:spcBef>
                        <a:spcAft>
                          <a:spcPts val="0"/>
                        </a:spcAft>
                      </a:pPr>
                      <a:r>
                        <a:rPr kumimoji="0" lang="en-US" sz="2400" b="1" kern="1200" dirty="0">
                          <a:solidFill>
                            <a:schemeClr val="tx1"/>
                          </a:solidFill>
                          <a:latin typeface="+mn-lt"/>
                          <a:ea typeface="+mn-ea"/>
                          <a:cs typeface="+mn-cs"/>
                        </a:rPr>
                        <a:t>C0</a:t>
                      </a:r>
                    </a:p>
                  </a:txBody>
                  <a:tcPr marL="56444" marR="56444"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60758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 y="447039"/>
            <a:ext cx="10515600" cy="569595"/>
          </a:xfrm>
        </p:spPr>
        <p:txBody>
          <a:bodyPr>
            <a:noAutofit/>
          </a:bodyPr>
          <a:lstStyle/>
          <a:p>
            <a:r>
              <a:rPr lang="en-US" sz="3600" dirty="0"/>
              <a:t>LCD Interfacing with PIC18F4550</a:t>
            </a:r>
          </a:p>
        </p:txBody>
      </p:sp>
      <p:pic>
        <p:nvPicPr>
          <p:cNvPr id="8" name="Picture 7">
            <a:extLst>
              <a:ext uri="{FF2B5EF4-FFF2-40B4-BE49-F238E27FC236}">
                <a16:creationId xmlns:a16="http://schemas.microsoft.com/office/drawing/2014/main" id="{F4F0A932-2266-4C4A-EFE9-6656565DD3CE}"/>
              </a:ext>
            </a:extLst>
          </p:cNvPr>
          <p:cNvPicPr>
            <a:picLocks noChangeAspect="1"/>
          </p:cNvPicPr>
          <p:nvPr/>
        </p:nvPicPr>
        <p:blipFill>
          <a:blip r:embed="rId2"/>
          <a:stretch>
            <a:fillRect/>
          </a:stretch>
        </p:blipFill>
        <p:spPr>
          <a:xfrm>
            <a:off x="1250950" y="1202078"/>
            <a:ext cx="9690100" cy="5310165"/>
          </a:xfrm>
          <a:prstGeom prst="rect">
            <a:avLst/>
          </a:prstGeom>
        </p:spPr>
      </p:pic>
    </p:spTree>
    <p:extLst>
      <p:ext uri="{BB962C8B-B14F-4D97-AF65-F5344CB8AC3E}">
        <p14:creationId xmlns:p14="http://schemas.microsoft.com/office/powerpoint/2010/main" val="4268346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B9A5A-54B2-B5BC-C714-7E10C906F494}"/>
              </a:ext>
            </a:extLst>
          </p:cNvPr>
          <p:cNvSpPr>
            <a:spLocks noGrp="1"/>
          </p:cNvSpPr>
          <p:nvPr>
            <p:ph type="title"/>
          </p:nvPr>
        </p:nvSpPr>
        <p:spPr/>
        <p:txBody>
          <a:bodyPr/>
          <a:lstStyle/>
          <a:p>
            <a:r>
              <a:rPr lang="en-US" dirty="0"/>
              <a:t>SYLLABUS</a:t>
            </a:r>
            <a:endParaRPr lang="en-IN" dirty="0"/>
          </a:p>
        </p:txBody>
      </p:sp>
      <p:sp>
        <p:nvSpPr>
          <p:cNvPr id="3" name="Content Placeholder 2">
            <a:extLst>
              <a:ext uri="{FF2B5EF4-FFF2-40B4-BE49-F238E27FC236}">
                <a16:creationId xmlns:a16="http://schemas.microsoft.com/office/drawing/2014/main" id="{AE6E2BA6-186A-B54C-7926-A4DBDA7B2D65}"/>
              </a:ext>
            </a:extLst>
          </p:cNvPr>
          <p:cNvSpPr>
            <a:spLocks noGrp="1"/>
          </p:cNvSpPr>
          <p:nvPr>
            <p:ph idx="1"/>
          </p:nvPr>
        </p:nvSpPr>
        <p:spPr/>
        <p:txBody>
          <a:bodyPr/>
          <a:lstStyle/>
          <a:p>
            <a:r>
              <a:rPr lang="en-US" dirty="0"/>
              <a:t>Port structure with programming, </a:t>
            </a:r>
          </a:p>
          <a:p>
            <a:r>
              <a:rPr lang="en-US" dirty="0"/>
              <a:t>Interfacing of LED, LCD and Keyboard, </a:t>
            </a:r>
          </a:p>
          <a:p>
            <a:r>
              <a:rPr lang="en-US" dirty="0"/>
              <a:t>DAC for generation of waveform, </a:t>
            </a:r>
          </a:p>
          <a:p>
            <a:r>
              <a:rPr lang="en-US" dirty="0"/>
              <a:t>Design of PIC test Board and debugging, </a:t>
            </a:r>
          </a:p>
          <a:p>
            <a:r>
              <a:rPr lang="en-US" dirty="0"/>
              <a:t>Home protection System: All programs in embedded C.</a:t>
            </a:r>
            <a:endParaRPr lang="en-IN" dirty="0"/>
          </a:p>
        </p:txBody>
      </p:sp>
    </p:spTree>
    <p:extLst>
      <p:ext uri="{BB962C8B-B14F-4D97-AF65-F5344CB8AC3E}">
        <p14:creationId xmlns:p14="http://schemas.microsoft.com/office/powerpoint/2010/main" val="769048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solidFill>
                  <a:srgbClr val="FFFF00"/>
                </a:solidFill>
              </a:rPr>
              <a:t>Algorithm for LCD Interfacing with PIC18F4550</a:t>
            </a:r>
          </a:p>
        </p:txBody>
      </p:sp>
      <p:sp>
        <p:nvSpPr>
          <p:cNvPr id="3" name="Content Placeholder 2"/>
          <p:cNvSpPr>
            <a:spLocks noGrp="1"/>
          </p:cNvSpPr>
          <p:nvPr>
            <p:ph idx="1"/>
          </p:nvPr>
        </p:nvSpPr>
        <p:spPr>
          <a:ln>
            <a:solidFill>
              <a:schemeClr val="accent1">
                <a:lumMod val="75000"/>
              </a:schemeClr>
            </a:solidFill>
          </a:ln>
        </p:spPr>
        <p:txBody>
          <a:bodyPr>
            <a:normAutofit/>
          </a:bodyPr>
          <a:lstStyle/>
          <a:p>
            <a:r>
              <a:rPr lang="en-US" dirty="0">
                <a:solidFill>
                  <a:schemeClr val="bg1"/>
                </a:solidFill>
              </a:rPr>
              <a:t>Configure PORTE as control port for LCD and PORTD as 8 bit data lines for the LCD. </a:t>
            </a:r>
          </a:p>
          <a:p>
            <a:r>
              <a:rPr lang="en-US" dirty="0">
                <a:solidFill>
                  <a:schemeClr val="bg1"/>
                </a:solidFill>
              </a:rPr>
              <a:t>Define the required function prototypes. </a:t>
            </a:r>
          </a:p>
          <a:p>
            <a:r>
              <a:rPr lang="en-US" dirty="0">
                <a:solidFill>
                  <a:schemeClr val="bg1"/>
                </a:solidFill>
              </a:rPr>
              <a:t>Declare the message/s to be displayed on LCD.</a:t>
            </a:r>
          </a:p>
          <a:p>
            <a:r>
              <a:rPr lang="en-US" dirty="0">
                <a:solidFill>
                  <a:schemeClr val="bg1"/>
                </a:solidFill>
              </a:rPr>
              <a:t>Initialize the LCD using suitable commands. </a:t>
            </a:r>
          </a:p>
          <a:p>
            <a:r>
              <a:rPr lang="en-US" dirty="0">
                <a:solidFill>
                  <a:schemeClr val="bg1"/>
                </a:solidFill>
              </a:rPr>
              <a:t>Display the message “Welcome” on line1 and “PICT” on line2.</a:t>
            </a:r>
          </a:p>
        </p:txBody>
      </p:sp>
    </p:spTree>
    <p:extLst>
      <p:ext uri="{BB962C8B-B14F-4D97-AF65-F5344CB8AC3E}">
        <p14:creationId xmlns:p14="http://schemas.microsoft.com/office/powerpoint/2010/main" val="266129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949155"/>
          </a:xfrm>
        </p:spPr>
        <p:txBody>
          <a:bodyPr>
            <a:noAutofit/>
          </a:bodyPr>
          <a:lstStyle/>
          <a:p>
            <a:r>
              <a:rPr lang="en-US" sz="2400" dirty="0">
                <a:solidFill>
                  <a:srgbClr val="FFFF00"/>
                </a:solidFill>
              </a:rPr>
              <a:t>Code  for LCD Interfacing with PIC18F4550</a:t>
            </a:r>
          </a:p>
        </p:txBody>
      </p:sp>
      <p:sp>
        <p:nvSpPr>
          <p:cNvPr id="3" name="Content Placeholder 2"/>
          <p:cNvSpPr>
            <a:spLocks noGrp="1"/>
          </p:cNvSpPr>
          <p:nvPr>
            <p:ph idx="1"/>
          </p:nvPr>
        </p:nvSpPr>
        <p:spPr>
          <a:xfrm>
            <a:off x="1981200" y="1600201"/>
            <a:ext cx="8686800" cy="4525963"/>
          </a:xfrm>
        </p:spPr>
        <p:txBody>
          <a:bodyPr>
            <a:normAutofit/>
          </a:bodyPr>
          <a:lstStyle/>
          <a:p>
            <a:endParaRPr lang="en-US" sz="3000" dirty="0">
              <a:solidFill>
                <a:schemeClr val="bg1"/>
              </a:solidFill>
            </a:endParaRPr>
          </a:p>
          <a:p>
            <a:endParaRPr lang="en-US" sz="3000" dirty="0">
              <a:solidFill>
                <a:schemeClr val="bg1"/>
              </a:solidFill>
            </a:endParaRPr>
          </a:p>
        </p:txBody>
      </p:sp>
      <p:sp>
        <p:nvSpPr>
          <p:cNvPr id="5" name="Content Placeholder 2">
            <a:extLst>
              <a:ext uri="{FF2B5EF4-FFF2-40B4-BE49-F238E27FC236}">
                <a16:creationId xmlns:a16="http://schemas.microsoft.com/office/drawing/2014/main" id="{0EEAB368-731F-CDA1-9E14-CFB45441834F}"/>
              </a:ext>
            </a:extLst>
          </p:cNvPr>
          <p:cNvSpPr txBox="1">
            <a:spLocks/>
          </p:cNvSpPr>
          <p:nvPr/>
        </p:nvSpPr>
        <p:spPr>
          <a:xfrm>
            <a:off x="6477000" y="1453980"/>
            <a:ext cx="3962400" cy="490237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solidFill>
                  <a:srgbClr val="FFFF00"/>
                </a:solidFill>
              </a:rPr>
              <a:t> </a:t>
            </a:r>
            <a:r>
              <a:rPr lang="en-US" sz="2400" dirty="0" err="1">
                <a:solidFill>
                  <a:srgbClr val="FF0000"/>
                </a:solidFill>
              </a:rPr>
              <a:t>LCD_command</a:t>
            </a:r>
            <a:r>
              <a:rPr lang="en-US" sz="2400" dirty="0">
                <a:solidFill>
                  <a:srgbClr val="FF0000"/>
                </a:solidFill>
              </a:rPr>
              <a:t>(0xC0);</a:t>
            </a:r>
          </a:p>
          <a:p>
            <a:pPr marL="0" indent="0">
              <a:buNone/>
            </a:pPr>
            <a:r>
              <a:rPr lang="en-US" sz="2400" dirty="0" err="1">
                <a:solidFill>
                  <a:srgbClr val="FFFF00"/>
                </a:solidFill>
              </a:rPr>
              <a:t>LCD_write_string</a:t>
            </a:r>
            <a:r>
              <a:rPr lang="en-US" sz="2400" dirty="0">
                <a:solidFill>
                  <a:srgbClr val="FFFF00"/>
                </a:solidFill>
              </a:rPr>
              <a:t>(var2);</a:t>
            </a:r>
          </a:p>
          <a:p>
            <a:pPr marL="0" indent="0">
              <a:buNone/>
            </a:pPr>
            <a:r>
              <a:rPr lang="en-US" sz="2400" dirty="0">
                <a:solidFill>
                  <a:schemeClr val="bg1"/>
                </a:solidFill>
              </a:rPr>
              <a:t>while(1)  {</a:t>
            </a:r>
          </a:p>
          <a:p>
            <a:pPr marL="0" indent="0">
              <a:buNone/>
            </a:pPr>
            <a:r>
              <a:rPr lang="en-US" sz="2400" dirty="0">
                <a:solidFill>
                  <a:srgbClr val="92D050"/>
                </a:solidFill>
              </a:rPr>
              <a:t>void </a:t>
            </a:r>
            <a:r>
              <a:rPr lang="en-US" sz="2400" dirty="0" err="1">
                <a:solidFill>
                  <a:srgbClr val="92D050"/>
                </a:solidFill>
              </a:rPr>
              <a:t>init_LCD</a:t>
            </a:r>
            <a:r>
              <a:rPr lang="en-US" sz="2400" dirty="0">
                <a:solidFill>
                  <a:srgbClr val="92D050"/>
                </a:solidFill>
              </a:rPr>
              <a:t>(void)</a:t>
            </a:r>
          </a:p>
          <a:p>
            <a:pPr marL="0" indent="0">
              <a:buNone/>
            </a:pPr>
            <a:r>
              <a:rPr lang="en-US" sz="2400" dirty="0">
                <a:solidFill>
                  <a:schemeClr val="bg1"/>
                </a:solidFill>
              </a:rPr>
              <a:t>{</a:t>
            </a:r>
          </a:p>
          <a:p>
            <a:pPr marL="0" indent="0">
              <a:buNone/>
            </a:pPr>
            <a:r>
              <a:rPr lang="en-US" sz="2400" dirty="0">
                <a:solidFill>
                  <a:srgbClr val="FF0000"/>
                </a:solidFill>
              </a:rPr>
              <a:t> </a:t>
            </a:r>
            <a:r>
              <a:rPr lang="en-US" sz="2400" dirty="0" err="1">
                <a:solidFill>
                  <a:srgbClr val="FF0000"/>
                </a:solidFill>
              </a:rPr>
              <a:t>LCD_command</a:t>
            </a:r>
            <a:r>
              <a:rPr lang="en-US" sz="2400" dirty="0">
                <a:solidFill>
                  <a:srgbClr val="FF0000"/>
                </a:solidFill>
              </a:rPr>
              <a:t>(0x38); </a:t>
            </a:r>
            <a:r>
              <a:rPr lang="en-US" sz="2400" dirty="0" err="1">
                <a:solidFill>
                  <a:schemeClr val="bg1"/>
                </a:solidFill>
              </a:rPr>
              <a:t>msdelay</a:t>
            </a:r>
            <a:r>
              <a:rPr lang="en-US" sz="2400" dirty="0">
                <a:solidFill>
                  <a:schemeClr val="bg1"/>
                </a:solidFill>
              </a:rPr>
              <a:t>(15); </a:t>
            </a:r>
            <a:r>
              <a:rPr lang="en-US" sz="2400" dirty="0" err="1">
                <a:solidFill>
                  <a:srgbClr val="00B050"/>
                </a:solidFill>
              </a:rPr>
              <a:t>LCD_command</a:t>
            </a:r>
            <a:r>
              <a:rPr lang="en-US" sz="2400" dirty="0">
                <a:solidFill>
                  <a:srgbClr val="00B050"/>
                </a:solidFill>
              </a:rPr>
              <a:t>(0x01); </a:t>
            </a:r>
            <a:r>
              <a:rPr lang="en-US" sz="2400" dirty="0" err="1">
                <a:solidFill>
                  <a:schemeClr val="bg1"/>
                </a:solidFill>
              </a:rPr>
              <a:t>msdelay</a:t>
            </a:r>
            <a:r>
              <a:rPr lang="en-US" sz="2400" dirty="0">
                <a:solidFill>
                  <a:schemeClr val="bg1"/>
                </a:solidFill>
              </a:rPr>
              <a:t>(15); </a:t>
            </a:r>
            <a:r>
              <a:rPr lang="en-US" sz="2400" dirty="0" err="1">
                <a:solidFill>
                  <a:srgbClr val="00B0F0"/>
                </a:solidFill>
              </a:rPr>
              <a:t>LCD_command</a:t>
            </a:r>
            <a:r>
              <a:rPr lang="en-US" sz="2400" dirty="0">
                <a:solidFill>
                  <a:srgbClr val="00B0F0"/>
                </a:solidFill>
              </a:rPr>
              <a:t>(0x0E); </a:t>
            </a:r>
            <a:r>
              <a:rPr lang="en-US" sz="2400" dirty="0" err="1">
                <a:solidFill>
                  <a:schemeClr val="bg1"/>
                </a:solidFill>
              </a:rPr>
              <a:t>msdelay</a:t>
            </a:r>
            <a:r>
              <a:rPr lang="en-US" sz="2400" dirty="0">
                <a:solidFill>
                  <a:schemeClr val="bg1"/>
                </a:solidFill>
              </a:rPr>
              <a:t>(15); </a:t>
            </a:r>
            <a:r>
              <a:rPr lang="en-US" sz="2400" dirty="0" err="1">
                <a:solidFill>
                  <a:srgbClr val="FFFF00"/>
                </a:solidFill>
              </a:rPr>
              <a:t>LCD_command</a:t>
            </a:r>
            <a:r>
              <a:rPr lang="en-US" sz="2400" dirty="0">
                <a:solidFill>
                  <a:srgbClr val="FFFF00"/>
                </a:solidFill>
              </a:rPr>
              <a:t>(0x80); </a:t>
            </a:r>
            <a:r>
              <a:rPr lang="en-US" sz="2400" dirty="0" err="1">
                <a:solidFill>
                  <a:schemeClr val="bg1"/>
                </a:solidFill>
              </a:rPr>
              <a:t>msdelay</a:t>
            </a:r>
            <a:r>
              <a:rPr lang="en-US" sz="2400" dirty="0">
                <a:solidFill>
                  <a:schemeClr val="bg1"/>
                </a:solidFill>
              </a:rPr>
              <a:t>(15); </a:t>
            </a:r>
          </a:p>
          <a:p>
            <a:pPr marL="0" indent="0">
              <a:buNone/>
            </a:pPr>
            <a:r>
              <a:rPr lang="en-US" sz="2400" dirty="0">
                <a:solidFill>
                  <a:schemeClr val="bg1"/>
                </a:solidFill>
              </a:rPr>
              <a:t>}</a:t>
            </a:r>
          </a:p>
          <a:p>
            <a:pPr marL="0" indent="0">
              <a:buNone/>
            </a:pPr>
            <a:endParaRPr lang="en-US" dirty="0">
              <a:solidFill>
                <a:schemeClr val="bg1"/>
              </a:solidFill>
            </a:endParaRPr>
          </a:p>
          <a:p>
            <a:pPr marL="0" indent="0">
              <a:buNone/>
            </a:pPr>
            <a:endParaRPr lang="en-US" dirty="0">
              <a:solidFill>
                <a:schemeClr val="bg1"/>
              </a:solidFill>
            </a:endParaRPr>
          </a:p>
        </p:txBody>
      </p:sp>
      <p:sp>
        <p:nvSpPr>
          <p:cNvPr id="6" name="Content Placeholder 2">
            <a:extLst>
              <a:ext uri="{FF2B5EF4-FFF2-40B4-BE49-F238E27FC236}">
                <a16:creationId xmlns:a16="http://schemas.microsoft.com/office/drawing/2014/main" id="{17208468-F2D9-B997-6729-6EE169AD589A}"/>
              </a:ext>
            </a:extLst>
          </p:cNvPr>
          <p:cNvSpPr txBox="1">
            <a:spLocks/>
          </p:cNvSpPr>
          <p:nvPr/>
        </p:nvSpPr>
        <p:spPr>
          <a:xfrm>
            <a:off x="989551" y="1139827"/>
            <a:ext cx="4334022" cy="4986337"/>
          </a:xfrm>
          <a:prstGeom prst="rect">
            <a:avLst/>
          </a:prstGeom>
        </p:spPr>
        <p:txBody>
          <a:bodyPr vert="horz" lIns="91440" tIns="45720" rIns="91440" bIns="45720" rtlCol="0">
            <a:normAutofit fontScale="4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300" dirty="0">
                <a:solidFill>
                  <a:schemeClr val="bg1"/>
                </a:solidFill>
              </a:rPr>
              <a:t>#include&lt;p18f4550.h&gt;</a:t>
            </a:r>
          </a:p>
          <a:p>
            <a:pPr marL="0" indent="0">
              <a:buNone/>
            </a:pPr>
            <a:r>
              <a:rPr lang="en-US" sz="3300" dirty="0">
                <a:solidFill>
                  <a:schemeClr val="bg1"/>
                </a:solidFill>
              </a:rPr>
              <a:t>#include </a:t>
            </a:r>
            <a:r>
              <a:rPr lang="en-US" sz="3300" b="1" dirty="0">
                <a:solidFill>
                  <a:srgbClr val="00B0F0"/>
                </a:solidFill>
              </a:rPr>
              <a:t>“</a:t>
            </a:r>
            <a:r>
              <a:rPr lang="en-US" sz="3300" b="1" dirty="0" err="1">
                <a:solidFill>
                  <a:srgbClr val="00B0F0"/>
                </a:solidFill>
              </a:rPr>
              <a:t>vector_relocate.h</a:t>
            </a:r>
            <a:r>
              <a:rPr lang="en-US" sz="3300" b="1" dirty="0">
                <a:solidFill>
                  <a:srgbClr val="00B0F0"/>
                </a:solidFill>
              </a:rPr>
              <a:t>”</a:t>
            </a:r>
          </a:p>
          <a:p>
            <a:pPr marL="0" indent="0">
              <a:buNone/>
            </a:pPr>
            <a:r>
              <a:rPr lang="en-US" sz="3300" b="1" dirty="0">
                <a:solidFill>
                  <a:srgbClr val="00B0F0"/>
                </a:solidFill>
              </a:rPr>
              <a:t>#define LCD_DATA    PORTD;</a:t>
            </a:r>
          </a:p>
          <a:p>
            <a:pPr marL="0" indent="0">
              <a:buNone/>
            </a:pPr>
            <a:r>
              <a:rPr lang="en-US" sz="3300" b="1" dirty="0">
                <a:solidFill>
                  <a:srgbClr val="00B050"/>
                </a:solidFill>
              </a:rPr>
              <a:t>#define ctrl        PORTE;</a:t>
            </a:r>
          </a:p>
          <a:p>
            <a:pPr marL="0" indent="0">
              <a:buNone/>
            </a:pPr>
            <a:r>
              <a:rPr lang="en-US" sz="3300" b="1" dirty="0">
                <a:solidFill>
                  <a:srgbClr val="FF0000"/>
                </a:solidFill>
              </a:rPr>
              <a:t>#define </a:t>
            </a:r>
            <a:r>
              <a:rPr lang="en-US" sz="3300" b="1" dirty="0" err="1">
                <a:solidFill>
                  <a:srgbClr val="FF0000"/>
                </a:solidFill>
              </a:rPr>
              <a:t>rs</a:t>
            </a:r>
            <a:r>
              <a:rPr lang="en-US" sz="3300" b="1" dirty="0">
                <a:solidFill>
                  <a:srgbClr val="FF0000"/>
                </a:solidFill>
              </a:rPr>
              <a:t>          PORTEbits.RE0;</a:t>
            </a:r>
          </a:p>
          <a:p>
            <a:pPr marL="0" indent="0">
              <a:buNone/>
            </a:pPr>
            <a:r>
              <a:rPr lang="en-US" sz="3300" b="1" dirty="0">
                <a:solidFill>
                  <a:srgbClr val="FFFF00"/>
                </a:solidFill>
              </a:rPr>
              <a:t>#define </a:t>
            </a:r>
            <a:r>
              <a:rPr lang="en-US" sz="3300" b="1" dirty="0" err="1">
                <a:solidFill>
                  <a:srgbClr val="FFFF00"/>
                </a:solidFill>
              </a:rPr>
              <a:t>rw</a:t>
            </a:r>
            <a:r>
              <a:rPr lang="en-US" sz="3300" b="1" dirty="0">
                <a:solidFill>
                  <a:srgbClr val="FFFF00"/>
                </a:solidFill>
              </a:rPr>
              <a:t>          PORTEbits.RE1;</a:t>
            </a:r>
          </a:p>
          <a:p>
            <a:pPr marL="0" indent="0">
              <a:buNone/>
            </a:pPr>
            <a:r>
              <a:rPr lang="en-US" sz="3300" b="1" dirty="0">
                <a:solidFill>
                  <a:schemeClr val="bg1"/>
                </a:solidFill>
              </a:rPr>
              <a:t>#define </a:t>
            </a:r>
            <a:r>
              <a:rPr lang="en-US" sz="3300" b="1" dirty="0" err="1">
                <a:solidFill>
                  <a:schemeClr val="bg1"/>
                </a:solidFill>
              </a:rPr>
              <a:t>en</a:t>
            </a:r>
            <a:r>
              <a:rPr lang="en-US" sz="3300" b="1" dirty="0">
                <a:solidFill>
                  <a:schemeClr val="bg1"/>
                </a:solidFill>
              </a:rPr>
              <a:t>          PORTEbits.RE2;</a:t>
            </a:r>
          </a:p>
          <a:p>
            <a:pPr marL="0" indent="0">
              <a:buNone/>
            </a:pPr>
            <a:r>
              <a:rPr lang="en-US" sz="3300" b="1" dirty="0">
                <a:solidFill>
                  <a:srgbClr val="00B050"/>
                </a:solidFill>
              </a:rPr>
              <a:t>void </a:t>
            </a:r>
            <a:r>
              <a:rPr lang="en-US" sz="3300" b="1" dirty="0" err="1">
                <a:solidFill>
                  <a:srgbClr val="00B050"/>
                </a:solidFill>
              </a:rPr>
              <a:t>init_LCD</a:t>
            </a:r>
            <a:r>
              <a:rPr lang="en-US" sz="3300" b="1" dirty="0">
                <a:solidFill>
                  <a:srgbClr val="00B050"/>
                </a:solidFill>
              </a:rPr>
              <a:t>(void);</a:t>
            </a:r>
          </a:p>
          <a:p>
            <a:pPr marL="0" indent="0">
              <a:buNone/>
            </a:pPr>
            <a:r>
              <a:rPr lang="en-US" sz="3300" b="1" dirty="0">
                <a:solidFill>
                  <a:srgbClr val="FFFF00"/>
                </a:solidFill>
              </a:rPr>
              <a:t>void </a:t>
            </a:r>
            <a:r>
              <a:rPr lang="en-US" sz="3300" b="1" dirty="0" err="1">
                <a:solidFill>
                  <a:srgbClr val="FFFF00"/>
                </a:solidFill>
              </a:rPr>
              <a:t>LCD_command</a:t>
            </a:r>
            <a:r>
              <a:rPr lang="en-US" sz="3300" b="1" dirty="0">
                <a:solidFill>
                  <a:srgbClr val="FFFF00"/>
                </a:solidFill>
              </a:rPr>
              <a:t>(unsigned char </a:t>
            </a:r>
            <a:r>
              <a:rPr lang="en-US" sz="3300" b="1" dirty="0" err="1">
                <a:solidFill>
                  <a:srgbClr val="FFFF00"/>
                </a:solidFill>
              </a:rPr>
              <a:t>cmd</a:t>
            </a:r>
            <a:r>
              <a:rPr lang="en-US" sz="3300" b="1" dirty="0">
                <a:solidFill>
                  <a:srgbClr val="FFFF00"/>
                </a:solidFill>
              </a:rPr>
              <a:t>);</a:t>
            </a:r>
          </a:p>
          <a:p>
            <a:pPr marL="0" indent="0">
              <a:buNone/>
            </a:pPr>
            <a:r>
              <a:rPr lang="en-US" sz="3300" b="1" dirty="0">
                <a:solidFill>
                  <a:schemeClr val="bg1"/>
                </a:solidFill>
              </a:rPr>
              <a:t>void </a:t>
            </a:r>
            <a:r>
              <a:rPr lang="en-US" sz="3300" b="1" dirty="0" err="1">
                <a:solidFill>
                  <a:schemeClr val="bg1"/>
                </a:solidFill>
              </a:rPr>
              <a:t>LCD_data</a:t>
            </a:r>
            <a:r>
              <a:rPr lang="en-US" sz="3300" b="1" dirty="0">
                <a:solidFill>
                  <a:schemeClr val="bg1"/>
                </a:solidFill>
              </a:rPr>
              <a:t>(unsigned char data);</a:t>
            </a:r>
          </a:p>
          <a:p>
            <a:pPr marL="0" indent="0">
              <a:buNone/>
            </a:pPr>
            <a:r>
              <a:rPr lang="en-US" sz="3300" b="1" dirty="0">
                <a:solidFill>
                  <a:srgbClr val="00B0F0"/>
                </a:solidFill>
              </a:rPr>
              <a:t>void </a:t>
            </a:r>
            <a:r>
              <a:rPr lang="en-US" sz="3300" b="1" dirty="0" err="1">
                <a:solidFill>
                  <a:srgbClr val="00B0F0"/>
                </a:solidFill>
              </a:rPr>
              <a:t>LCD_write_string</a:t>
            </a:r>
            <a:r>
              <a:rPr lang="en-US" sz="3300" b="1" dirty="0">
                <a:solidFill>
                  <a:srgbClr val="00B0F0"/>
                </a:solidFill>
              </a:rPr>
              <a:t>(static char *str);</a:t>
            </a:r>
          </a:p>
          <a:p>
            <a:pPr marL="0" indent="0">
              <a:buNone/>
            </a:pPr>
            <a:r>
              <a:rPr lang="en-US" sz="3300" dirty="0">
                <a:solidFill>
                  <a:schemeClr val="bg1"/>
                </a:solidFill>
              </a:rPr>
              <a:t>void </a:t>
            </a:r>
            <a:r>
              <a:rPr lang="en-US" sz="3300" dirty="0" err="1">
                <a:solidFill>
                  <a:schemeClr val="bg1"/>
                </a:solidFill>
              </a:rPr>
              <a:t>msdelay</a:t>
            </a:r>
            <a:r>
              <a:rPr lang="en-US" sz="3300" dirty="0">
                <a:solidFill>
                  <a:schemeClr val="bg1"/>
                </a:solidFill>
              </a:rPr>
              <a:t> (unsigned int time)</a:t>
            </a:r>
          </a:p>
          <a:p>
            <a:pPr marL="0" indent="0">
              <a:buNone/>
            </a:pPr>
            <a:r>
              <a:rPr lang="en-US" sz="3300" dirty="0">
                <a:solidFill>
                  <a:srgbClr val="92D050"/>
                </a:solidFill>
              </a:rPr>
              <a:t>Void main( void )</a:t>
            </a:r>
            <a:r>
              <a:rPr lang="en-US" sz="3300" dirty="0">
                <a:solidFill>
                  <a:schemeClr val="bg1"/>
                </a:solidFill>
              </a:rPr>
              <a:t>    {</a:t>
            </a:r>
          </a:p>
          <a:p>
            <a:pPr marL="0" indent="0">
              <a:buNone/>
            </a:pPr>
            <a:r>
              <a:rPr lang="en-US" sz="3300" dirty="0">
                <a:solidFill>
                  <a:schemeClr val="bg1"/>
                </a:solidFill>
              </a:rPr>
              <a:t>char var1[] = "</a:t>
            </a:r>
            <a:r>
              <a:rPr lang="en-US" sz="3300" dirty="0" err="1">
                <a:solidFill>
                  <a:schemeClr val="bg1"/>
                </a:solidFill>
              </a:rPr>
              <a:t>Wel</a:t>
            </a:r>
            <a:r>
              <a:rPr lang="en-US" sz="3300" dirty="0">
                <a:solidFill>
                  <a:schemeClr val="bg1"/>
                </a:solidFill>
              </a:rPr>
              <a:t>-Come";  </a:t>
            </a:r>
          </a:p>
          <a:p>
            <a:pPr marL="0" indent="0">
              <a:buNone/>
            </a:pPr>
            <a:r>
              <a:rPr lang="en-US" sz="3300" dirty="0">
                <a:solidFill>
                  <a:srgbClr val="FFFF00"/>
                </a:solidFill>
              </a:rPr>
              <a:t>char var2[ ] = "PICT";</a:t>
            </a:r>
          </a:p>
          <a:p>
            <a:pPr marL="0" indent="0">
              <a:buNone/>
            </a:pPr>
            <a:r>
              <a:rPr lang="en-US" sz="3300" dirty="0">
                <a:solidFill>
                  <a:srgbClr val="FF0000"/>
                </a:solidFill>
              </a:rPr>
              <a:t>INTCON2bits.RPBU=0</a:t>
            </a:r>
            <a:r>
              <a:rPr lang="en-US" sz="3300" dirty="0">
                <a:solidFill>
                  <a:schemeClr val="bg1"/>
                </a:solidFill>
              </a:rPr>
              <a:t>;</a:t>
            </a:r>
          </a:p>
          <a:p>
            <a:pPr marL="0" indent="0">
              <a:buNone/>
            </a:pPr>
            <a:r>
              <a:rPr lang="en-US" sz="3300" dirty="0">
                <a:solidFill>
                  <a:srgbClr val="00B050"/>
                </a:solidFill>
              </a:rPr>
              <a:t>ADCON1=0x0F</a:t>
            </a:r>
            <a:r>
              <a:rPr lang="en-US" sz="3300" dirty="0">
                <a:solidFill>
                  <a:schemeClr val="bg1"/>
                </a:solidFill>
              </a:rPr>
              <a:t>; </a:t>
            </a:r>
            <a:r>
              <a:rPr lang="en-US" sz="3300" dirty="0">
                <a:solidFill>
                  <a:srgbClr val="FFFF00"/>
                </a:solidFill>
              </a:rPr>
              <a:t>TRSID=0x00</a:t>
            </a:r>
            <a:r>
              <a:rPr lang="en-US" sz="3300" dirty="0">
                <a:solidFill>
                  <a:schemeClr val="bg1"/>
                </a:solidFill>
              </a:rPr>
              <a:t>;</a:t>
            </a:r>
            <a:r>
              <a:rPr lang="en-US" sz="3300" b="1" dirty="0">
                <a:solidFill>
                  <a:srgbClr val="00B0F0"/>
                </a:solidFill>
              </a:rPr>
              <a:t>TRISE=0x00;</a:t>
            </a:r>
          </a:p>
          <a:p>
            <a:pPr marL="0" indent="0">
              <a:buNone/>
            </a:pPr>
            <a:r>
              <a:rPr lang="en-US" sz="3300" dirty="0" err="1">
                <a:solidFill>
                  <a:srgbClr val="00B0F0"/>
                </a:solidFill>
              </a:rPr>
              <a:t>init_LCD</a:t>
            </a:r>
            <a:r>
              <a:rPr lang="en-US" sz="3300" dirty="0">
                <a:solidFill>
                  <a:srgbClr val="00B0F0"/>
                </a:solidFill>
              </a:rPr>
              <a:t>();</a:t>
            </a:r>
          </a:p>
          <a:p>
            <a:pPr marL="0" indent="0">
              <a:buNone/>
            </a:pPr>
            <a:r>
              <a:rPr lang="en-US" sz="3300" dirty="0" err="1">
                <a:solidFill>
                  <a:schemeClr val="bg1"/>
                </a:solidFill>
              </a:rPr>
              <a:t>msdelay</a:t>
            </a:r>
            <a:r>
              <a:rPr lang="en-US" sz="3300" dirty="0">
                <a:solidFill>
                  <a:schemeClr val="bg1"/>
                </a:solidFill>
              </a:rPr>
              <a:t>(15);</a:t>
            </a:r>
          </a:p>
          <a:p>
            <a:pPr marL="0" indent="0">
              <a:buNone/>
            </a:pPr>
            <a:r>
              <a:rPr lang="en-US" sz="3300" dirty="0" err="1">
                <a:solidFill>
                  <a:srgbClr val="FFFF00"/>
                </a:solidFill>
              </a:rPr>
              <a:t>LCD_write_string</a:t>
            </a:r>
            <a:r>
              <a:rPr lang="en-US" sz="3300" dirty="0">
                <a:solidFill>
                  <a:srgbClr val="FFFF00"/>
                </a:solidFill>
              </a:rPr>
              <a:t>(var1); </a:t>
            </a:r>
            <a:r>
              <a:rPr lang="en-US" sz="3300" dirty="0" err="1">
                <a:solidFill>
                  <a:srgbClr val="FFFF00"/>
                </a:solidFill>
              </a:rPr>
              <a:t>msdelay</a:t>
            </a:r>
            <a:r>
              <a:rPr lang="en-US" sz="3300" dirty="0">
                <a:solidFill>
                  <a:srgbClr val="FFFF00"/>
                </a:solidFill>
              </a:rPr>
              <a:t>(15);</a:t>
            </a:r>
            <a:endParaRPr lang="en-US" sz="3300" dirty="0">
              <a:solidFill>
                <a:schemeClr val="bg1"/>
              </a:solidFill>
            </a:endParaRPr>
          </a:p>
          <a:p>
            <a:pPr marL="0" indent="0">
              <a:buNone/>
            </a:pPr>
            <a:endParaRPr lang="en-US" sz="2400" dirty="0">
              <a:solidFill>
                <a:schemeClr val="bg1"/>
              </a:solidFill>
            </a:endParaRPr>
          </a:p>
          <a:p>
            <a:pPr marL="0" indent="0">
              <a:buNone/>
            </a:pPr>
            <a:endParaRPr lang="en-US" sz="2400" dirty="0">
              <a:solidFill>
                <a:schemeClr val="bg1"/>
              </a:solidFill>
            </a:endParaRPr>
          </a:p>
          <a:p>
            <a:pPr marL="0" indent="0">
              <a:buNone/>
            </a:pPr>
            <a:endParaRPr lang="en-US" sz="2400" dirty="0">
              <a:solidFill>
                <a:schemeClr val="bg1"/>
              </a:solidFill>
            </a:endParaRPr>
          </a:p>
          <a:p>
            <a:endParaRPr lang="en-US" sz="3000" dirty="0">
              <a:solidFill>
                <a:schemeClr val="bg1"/>
              </a:solidFill>
            </a:endParaRPr>
          </a:p>
        </p:txBody>
      </p:sp>
    </p:spTree>
    <p:extLst>
      <p:ext uri="{BB962C8B-B14F-4D97-AF65-F5344CB8AC3E}">
        <p14:creationId xmlns:p14="http://schemas.microsoft.com/office/powerpoint/2010/main" val="428770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8160" y="374168"/>
            <a:ext cx="8229600" cy="949155"/>
          </a:xfrm>
        </p:spPr>
        <p:txBody>
          <a:bodyPr>
            <a:noAutofit/>
          </a:bodyPr>
          <a:lstStyle/>
          <a:p>
            <a:r>
              <a:rPr lang="en-US" sz="2400" dirty="0">
                <a:solidFill>
                  <a:srgbClr val="FFFF00"/>
                </a:solidFill>
              </a:rPr>
              <a:t>Code  LCD  Interfacing with PIC18F4550</a:t>
            </a:r>
          </a:p>
        </p:txBody>
      </p:sp>
      <p:sp>
        <p:nvSpPr>
          <p:cNvPr id="3" name="Content Placeholder 2"/>
          <p:cNvSpPr>
            <a:spLocks noGrp="1"/>
          </p:cNvSpPr>
          <p:nvPr>
            <p:ph idx="1"/>
          </p:nvPr>
        </p:nvSpPr>
        <p:spPr>
          <a:xfrm>
            <a:off x="1981200" y="1600201"/>
            <a:ext cx="8686800" cy="4525963"/>
          </a:xfrm>
        </p:spPr>
        <p:txBody>
          <a:bodyPr>
            <a:normAutofit/>
          </a:bodyPr>
          <a:lstStyle/>
          <a:p>
            <a:endParaRPr lang="en-US" sz="3000" dirty="0">
              <a:solidFill>
                <a:schemeClr val="bg1"/>
              </a:solidFill>
            </a:endParaRPr>
          </a:p>
          <a:p>
            <a:endParaRPr lang="en-US" sz="3000" dirty="0">
              <a:solidFill>
                <a:schemeClr val="bg1"/>
              </a:solidFill>
            </a:endParaRPr>
          </a:p>
        </p:txBody>
      </p:sp>
      <p:sp>
        <p:nvSpPr>
          <p:cNvPr id="5" name="Content Placeholder 2">
            <a:extLst>
              <a:ext uri="{FF2B5EF4-FFF2-40B4-BE49-F238E27FC236}">
                <a16:creationId xmlns:a16="http://schemas.microsoft.com/office/drawing/2014/main" id="{0EEAB368-731F-CDA1-9E14-CFB45441834F}"/>
              </a:ext>
            </a:extLst>
          </p:cNvPr>
          <p:cNvSpPr txBox="1">
            <a:spLocks/>
          </p:cNvSpPr>
          <p:nvPr/>
        </p:nvSpPr>
        <p:spPr>
          <a:xfrm>
            <a:off x="6477000" y="1453980"/>
            <a:ext cx="3962400" cy="490237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solidFill>
                  <a:srgbClr val="FF0000"/>
                </a:solidFill>
              </a:rPr>
              <a:t>void </a:t>
            </a:r>
            <a:r>
              <a:rPr lang="en-US" sz="2400" dirty="0" err="1">
                <a:solidFill>
                  <a:srgbClr val="00B050"/>
                </a:solidFill>
              </a:rPr>
              <a:t>LCD_write_string</a:t>
            </a:r>
            <a:r>
              <a:rPr lang="en-US" sz="2400" dirty="0">
                <a:solidFill>
                  <a:srgbClr val="00B050"/>
                </a:solidFill>
              </a:rPr>
              <a:t>(unsigned char *str)   </a:t>
            </a:r>
          </a:p>
          <a:p>
            <a:pPr marL="0" indent="0">
              <a:buNone/>
            </a:pPr>
            <a:r>
              <a:rPr lang="en-US" sz="2400" dirty="0">
                <a:solidFill>
                  <a:srgbClr val="FF0000"/>
                </a:solidFill>
              </a:rPr>
              <a:t>{</a:t>
            </a:r>
          </a:p>
          <a:p>
            <a:pPr marL="0" indent="0">
              <a:buNone/>
            </a:pPr>
            <a:r>
              <a:rPr lang="en-US" sz="2400" dirty="0">
                <a:solidFill>
                  <a:srgbClr val="FF0000"/>
                </a:solidFill>
              </a:rPr>
              <a:t>    int </a:t>
            </a:r>
            <a:r>
              <a:rPr lang="en-US" sz="2400" dirty="0" err="1">
                <a:solidFill>
                  <a:srgbClr val="FF0000"/>
                </a:solidFill>
              </a:rPr>
              <a:t>i</a:t>
            </a:r>
            <a:r>
              <a:rPr lang="en-US" sz="2400" dirty="0">
                <a:solidFill>
                  <a:srgbClr val="FF0000"/>
                </a:solidFill>
              </a:rPr>
              <a:t> = 0;</a:t>
            </a:r>
          </a:p>
          <a:p>
            <a:pPr marL="0" indent="0">
              <a:buNone/>
            </a:pPr>
            <a:r>
              <a:rPr lang="en-US" sz="2400" dirty="0">
                <a:solidFill>
                  <a:srgbClr val="FF0000"/>
                </a:solidFill>
              </a:rPr>
              <a:t>    </a:t>
            </a:r>
            <a:r>
              <a:rPr lang="en-US" sz="2400" dirty="0">
                <a:solidFill>
                  <a:schemeClr val="bg1"/>
                </a:solidFill>
              </a:rPr>
              <a:t>while (str[</a:t>
            </a:r>
            <a:r>
              <a:rPr lang="en-US" sz="2400" dirty="0" err="1">
                <a:solidFill>
                  <a:schemeClr val="bg1"/>
                </a:solidFill>
              </a:rPr>
              <a:t>i</a:t>
            </a:r>
            <a:r>
              <a:rPr lang="en-US" sz="2400" dirty="0">
                <a:solidFill>
                  <a:schemeClr val="bg1"/>
                </a:solidFill>
              </a:rPr>
              <a:t>] != '\0')</a:t>
            </a:r>
          </a:p>
          <a:p>
            <a:pPr marL="0" indent="0">
              <a:buNone/>
            </a:pPr>
            <a:r>
              <a:rPr lang="en-US" sz="2400" dirty="0">
                <a:solidFill>
                  <a:srgbClr val="FF0000"/>
                </a:solidFill>
              </a:rPr>
              <a:t>    {</a:t>
            </a:r>
          </a:p>
          <a:p>
            <a:pPr marL="0" indent="0">
              <a:buNone/>
            </a:pPr>
            <a:r>
              <a:rPr lang="en-US" sz="2400" dirty="0">
                <a:solidFill>
                  <a:srgbClr val="FFFF00"/>
                </a:solidFill>
              </a:rPr>
              <a:t>        </a:t>
            </a:r>
            <a:r>
              <a:rPr lang="en-US" sz="2400" dirty="0" err="1">
                <a:solidFill>
                  <a:srgbClr val="FFFF00"/>
                </a:solidFill>
              </a:rPr>
              <a:t>LCD_data</a:t>
            </a:r>
            <a:r>
              <a:rPr lang="en-US" sz="2400" dirty="0">
                <a:solidFill>
                  <a:srgbClr val="FFFF00"/>
                </a:solidFill>
              </a:rPr>
              <a:t>(str[</a:t>
            </a:r>
            <a:r>
              <a:rPr lang="en-US" sz="2400" dirty="0" err="1">
                <a:solidFill>
                  <a:srgbClr val="FFFF00"/>
                </a:solidFill>
              </a:rPr>
              <a:t>i</a:t>
            </a:r>
            <a:r>
              <a:rPr lang="en-US" sz="2400" dirty="0">
                <a:solidFill>
                  <a:srgbClr val="FFFF00"/>
                </a:solidFill>
              </a:rPr>
              <a:t>]);</a:t>
            </a:r>
          </a:p>
          <a:p>
            <a:pPr marL="0" indent="0">
              <a:buNone/>
            </a:pPr>
            <a:r>
              <a:rPr lang="en-US" sz="2400" dirty="0" err="1">
                <a:solidFill>
                  <a:schemeClr val="bg1"/>
                </a:solidFill>
              </a:rPr>
              <a:t>msdelay</a:t>
            </a:r>
            <a:r>
              <a:rPr lang="en-US" sz="2400" dirty="0">
                <a:solidFill>
                  <a:schemeClr val="bg1"/>
                </a:solidFill>
              </a:rPr>
              <a:t>(15);</a:t>
            </a:r>
          </a:p>
          <a:p>
            <a:pPr marL="0" indent="0">
              <a:buNone/>
            </a:pPr>
            <a:r>
              <a:rPr lang="en-US" sz="2400" dirty="0">
                <a:solidFill>
                  <a:schemeClr val="bg1"/>
                </a:solidFill>
              </a:rPr>
              <a:t>        </a:t>
            </a:r>
            <a:r>
              <a:rPr lang="en-US" sz="2400" dirty="0" err="1">
                <a:solidFill>
                  <a:srgbClr val="00B050"/>
                </a:solidFill>
              </a:rPr>
              <a:t>i</a:t>
            </a:r>
            <a:r>
              <a:rPr lang="en-US" sz="2400" dirty="0">
                <a:solidFill>
                  <a:srgbClr val="00B050"/>
                </a:solidFill>
              </a:rPr>
              <a:t>++;</a:t>
            </a:r>
          </a:p>
          <a:p>
            <a:pPr marL="0" indent="0">
              <a:buNone/>
            </a:pPr>
            <a:r>
              <a:rPr lang="en-US" sz="2400" dirty="0">
                <a:solidFill>
                  <a:schemeClr val="bg1"/>
                </a:solidFill>
              </a:rPr>
              <a:t>    }</a:t>
            </a:r>
          </a:p>
          <a:p>
            <a:pPr marL="0" indent="0">
              <a:buNone/>
            </a:pPr>
            <a:r>
              <a:rPr lang="en-US" sz="2400" dirty="0">
                <a:solidFill>
                  <a:schemeClr val="bg1"/>
                </a:solidFill>
              </a:rPr>
              <a:t>}</a:t>
            </a:r>
          </a:p>
          <a:p>
            <a:pPr marL="0" indent="0">
              <a:buNone/>
            </a:pPr>
            <a:endParaRPr lang="en-US" dirty="0">
              <a:solidFill>
                <a:schemeClr val="bg1"/>
              </a:solidFill>
            </a:endParaRPr>
          </a:p>
          <a:p>
            <a:pPr marL="0" indent="0">
              <a:buNone/>
            </a:pPr>
            <a:endParaRPr lang="en-US" dirty="0">
              <a:solidFill>
                <a:schemeClr val="bg1"/>
              </a:solidFill>
            </a:endParaRPr>
          </a:p>
        </p:txBody>
      </p:sp>
      <p:sp>
        <p:nvSpPr>
          <p:cNvPr id="6" name="Content Placeholder 2">
            <a:extLst>
              <a:ext uri="{FF2B5EF4-FFF2-40B4-BE49-F238E27FC236}">
                <a16:creationId xmlns:a16="http://schemas.microsoft.com/office/drawing/2014/main" id="{17208468-F2D9-B997-6729-6EE169AD589A}"/>
              </a:ext>
            </a:extLst>
          </p:cNvPr>
          <p:cNvSpPr txBox="1">
            <a:spLocks/>
          </p:cNvSpPr>
          <p:nvPr/>
        </p:nvSpPr>
        <p:spPr>
          <a:xfrm>
            <a:off x="1990578" y="1370014"/>
            <a:ext cx="4334022" cy="49863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solidFill>
                <a:schemeClr val="bg1"/>
              </a:solidFill>
            </a:endParaRPr>
          </a:p>
          <a:p>
            <a:pPr marL="0" indent="0">
              <a:buNone/>
            </a:pPr>
            <a:endParaRPr lang="en-US" sz="2400" dirty="0">
              <a:solidFill>
                <a:schemeClr val="bg1"/>
              </a:solidFill>
            </a:endParaRPr>
          </a:p>
          <a:p>
            <a:pPr marL="0" indent="0">
              <a:buNone/>
            </a:pPr>
            <a:endParaRPr lang="en-US" sz="2400" dirty="0">
              <a:solidFill>
                <a:schemeClr val="bg1"/>
              </a:solidFill>
            </a:endParaRPr>
          </a:p>
          <a:p>
            <a:pPr marL="0" indent="0">
              <a:buNone/>
            </a:pPr>
            <a:endParaRPr lang="en-US" sz="2400" dirty="0">
              <a:solidFill>
                <a:schemeClr val="bg1"/>
              </a:solidFill>
            </a:endParaRPr>
          </a:p>
          <a:p>
            <a:endParaRPr lang="en-US" sz="3000" dirty="0">
              <a:solidFill>
                <a:schemeClr val="bg1"/>
              </a:solidFill>
            </a:endParaRPr>
          </a:p>
        </p:txBody>
      </p:sp>
      <p:sp>
        <p:nvSpPr>
          <p:cNvPr id="7" name="Content Placeholder 2">
            <a:extLst>
              <a:ext uri="{FF2B5EF4-FFF2-40B4-BE49-F238E27FC236}">
                <a16:creationId xmlns:a16="http://schemas.microsoft.com/office/drawing/2014/main" id="{A0C244EF-52FA-FEE9-AAD2-BC9C4D067CFD}"/>
              </a:ext>
            </a:extLst>
          </p:cNvPr>
          <p:cNvSpPr txBox="1">
            <a:spLocks/>
          </p:cNvSpPr>
          <p:nvPr/>
        </p:nvSpPr>
        <p:spPr>
          <a:xfrm>
            <a:off x="1838178" y="1338887"/>
            <a:ext cx="3962400" cy="4902370"/>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a:solidFill>
                  <a:srgbClr val="FFFF00"/>
                </a:solidFill>
              </a:rPr>
              <a:t>void </a:t>
            </a:r>
            <a:r>
              <a:rPr lang="en-US" sz="2400" b="1" dirty="0" err="1">
                <a:solidFill>
                  <a:srgbClr val="FFFF00"/>
                </a:solidFill>
              </a:rPr>
              <a:t>LCD_command</a:t>
            </a:r>
            <a:r>
              <a:rPr lang="en-US" sz="2400" b="1" dirty="0">
                <a:solidFill>
                  <a:srgbClr val="FFFF00"/>
                </a:solidFill>
              </a:rPr>
              <a:t>(unsigned char </a:t>
            </a:r>
            <a:r>
              <a:rPr lang="en-US" sz="2400" b="1" dirty="0" err="1">
                <a:solidFill>
                  <a:srgbClr val="FFFF00"/>
                </a:solidFill>
              </a:rPr>
              <a:t>cmd</a:t>
            </a:r>
            <a:r>
              <a:rPr lang="en-US" sz="1800" b="1" dirty="0">
                <a:solidFill>
                  <a:srgbClr val="FFFF00"/>
                </a:solidFill>
              </a:rPr>
              <a:t>)</a:t>
            </a:r>
          </a:p>
          <a:p>
            <a:pPr marL="0" indent="0">
              <a:buNone/>
            </a:pPr>
            <a:r>
              <a:rPr lang="en-US" sz="2400" dirty="0">
                <a:solidFill>
                  <a:schemeClr val="bg1"/>
                </a:solidFill>
              </a:rPr>
              <a:t>{</a:t>
            </a:r>
          </a:p>
          <a:p>
            <a:pPr marL="0" indent="0">
              <a:buNone/>
            </a:pPr>
            <a:r>
              <a:rPr lang="en-US" sz="2400" dirty="0">
                <a:solidFill>
                  <a:schemeClr val="bg1"/>
                </a:solidFill>
              </a:rPr>
              <a:t>    LCD_DATA = </a:t>
            </a:r>
            <a:r>
              <a:rPr lang="en-US" sz="2400" dirty="0" err="1">
                <a:solidFill>
                  <a:schemeClr val="bg1"/>
                </a:solidFill>
              </a:rPr>
              <a:t>cmd</a:t>
            </a:r>
            <a:r>
              <a:rPr lang="en-US" sz="2400" dirty="0">
                <a:solidFill>
                  <a:schemeClr val="bg1"/>
                </a:solidFill>
              </a:rPr>
              <a:t>;</a:t>
            </a:r>
          </a:p>
          <a:p>
            <a:pPr marL="0" indent="0">
              <a:buNone/>
            </a:pPr>
            <a:r>
              <a:rPr lang="en-US" sz="2400" dirty="0">
                <a:solidFill>
                  <a:schemeClr val="bg1"/>
                </a:solidFill>
              </a:rPr>
              <a:t> </a:t>
            </a:r>
            <a:r>
              <a:rPr lang="en-US" sz="2400" dirty="0" err="1">
                <a:solidFill>
                  <a:schemeClr val="bg1"/>
                </a:solidFill>
              </a:rPr>
              <a:t>rs</a:t>
            </a:r>
            <a:r>
              <a:rPr lang="en-US" sz="2400" dirty="0">
                <a:solidFill>
                  <a:schemeClr val="bg1"/>
                </a:solidFill>
              </a:rPr>
              <a:t> = 0; </a:t>
            </a:r>
          </a:p>
          <a:p>
            <a:pPr marL="0" indent="0">
              <a:buNone/>
            </a:pPr>
            <a:r>
              <a:rPr lang="en-US" sz="2400" dirty="0" err="1">
                <a:solidFill>
                  <a:srgbClr val="FF0000"/>
                </a:solidFill>
              </a:rPr>
              <a:t>rw</a:t>
            </a:r>
            <a:r>
              <a:rPr lang="en-US" sz="2400" dirty="0">
                <a:solidFill>
                  <a:srgbClr val="FF0000"/>
                </a:solidFill>
              </a:rPr>
              <a:t> = 0;</a:t>
            </a:r>
          </a:p>
          <a:p>
            <a:pPr marL="0" indent="0">
              <a:buNone/>
            </a:pPr>
            <a:r>
              <a:rPr lang="en-US" sz="2400" dirty="0">
                <a:solidFill>
                  <a:schemeClr val="bg1"/>
                </a:solidFill>
              </a:rPr>
              <a:t> </a:t>
            </a:r>
            <a:r>
              <a:rPr lang="en-US" sz="2400" dirty="0" err="1">
                <a:solidFill>
                  <a:srgbClr val="00B050"/>
                </a:solidFill>
              </a:rPr>
              <a:t>en</a:t>
            </a:r>
            <a:r>
              <a:rPr lang="en-US" sz="2400" dirty="0">
                <a:solidFill>
                  <a:srgbClr val="00B050"/>
                </a:solidFill>
              </a:rPr>
              <a:t> = 1; </a:t>
            </a:r>
          </a:p>
          <a:p>
            <a:pPr marL="0" indent="0">
              <a:buNone/>
            </a:pPr>
            <a:r>
              <a:rPr lang="en-US" sz="2400" dirty="0" err="1">
                <a:solidFill>
                  <a:schemeClr val="bg1"/>
                </a:solidFill>
              </a:rPr>
              <a:t>msdelay</a:t>
            </a:r>
            <a:r>
              <a:rPr lang="en-US" sz="2400" dirty="0">
                <a:solidFill>
                  <a:schemeClr val="bg1"/>
                </a:solidFill>
              </a:rPr>
              <a:t>(15);</a:t>
            </a:r>
          </a:p>
          <a:p>
            <a:pPr marL="0" indent="0">
              <a:buNone/>
            </a:pPr>
            <a:r>
              <a:rPr lang="en-US" sz="2400" dirty="0">
                <a:solidFill>
                  <a:schemeClr val="bg1"/>
                </a:solidFill>
              </a:rPr>
              <a:t> </a:t>
            </a:r>
            <a:r>
              <a:rPr lang="en-US" sz="2400" dirty="0" err="1">
                <a:solidFill>
                  <a:srgbClr val="00B0F0"/>
                </a:solidFill>
              </a:rPr>
              <a:t>en</a:t>
            </a:r>
            <a:r>
              <a:rPr lang="en-US" sz="2400" dirty="0">
                <a:solidFill>
                  <a:srgbClr val="00B0F0"/>
                </a:solidFill>
              </a:rPr>
              <a:t> = 0;</a:t>
            </a:r>
          </a:p>
          <a:p>
            <a:pPr marL="0" indent="0">
              <a:buNone/>
            </a:pPr>
            <a:r>
              <a:rPr lang="en-US" sz="2400" dirty="0">
                <a:solidFill>
                  <a:schemeClr val="bg1"/>
                </a:solidFill>
              </a:rPr>
              <a:t>} </a:t>
            </a:r>
          </a:p>
          <a:p>
            <a:pPr marL="0" indent="0">
              <a:buNone/>
            </a:pPr>
            <a:r>
              <a:rPr lang="en-US" sz="2400" dirty="0">
                <a:solidFill>
                  <a:schemeClr val="bg1"/>
                </a:solidFill>
              </a:rPr>
              <a:t>void </a:t>
            </a:r>
            <a:r>
              <a:rPr lang="en-US" sz="2400" dirty="0" err="1">
                <a:solidFill>
                  <a:schemeClr val="bg1"/>
                </a:solidFill>
              </a:rPr>
              <a:t>LCD_data</a:t>
            </a:r>
            <a:r>
              <a:rPr lang="en-US" sz="2400" dirty="0">
                <a:solidFill>
                  <a:schemeClr val="bg1"/>
                </a:solidFill>
              </a:rPr>
              <a:t>(unsigned char data) </a:t>
            </a:r>
          </a:p>
          <a:p>
            <a:pPr marL="0" indent="0">
              <a:buNone/>
            </a:pPr>
            <a:r>
              <a:rPr lang="en-US" sz="2400" dirty="0">
                <a:solidFill>
                  <a:schemeClr val="bg1"/>
                </a:solidFill>
              </a:rPr>
              <a:t>{</a:t>
            </a:r>
          </a:p>
          <a:p>
            <a:pPr marL="0" indent="0">
              <a:buNone/>
            </a:pPr>
            <a:r>
              <a:rPr lang="en-US" sz="2400" dirty="0">
                <a:solidFill>
                  <a:schemeClr val="bg1"/>
                </a:solidFill>
              </a:rPr>
              <a:t>    LCD_DATA = data;</a:t>
            </a:r>
          </a:p>
          <a:p>
            <a:pPr marL="0" indent="0">
              <a:buNone/>
            </a:pPr>
            <a:r>
              <a:rPr lang="en-US" sz="2400" dirty="0">
                <a:solidFill>
                  <a:schemeClr val="bg1"/>
                </a:solidFill>
              </a:rPr>
              <a:t> </a:t>
            </a:r>
            <a:r>
              <a:rPr lang="en-US" sz="2400" dirty="0" err="1">
                <a:solidFill>
                  <a:srgbClr val="FFFF00"/>
                </a:solidFill>
              </a:rPr>
              <a:t>rs</a:t>
            </a:r>
            <a:r>
              <a:rPr lang="en-US" sz="2400" dirty="0">
                <a:solidFill>
                  <a:srgbClr val="FFFF00"/>
                </a:solidFill>
              </a:rPr>
              <a:t> = 1;</a:t>
            </a:r>
          </a:p>
          <a:p>
            <a:pPr marL="0" indent="0">
              <a:buNone/>
            </a:pPr>
            <a:r>
              <a:rPr lang="en-US" sz="2400" dirty="0">
                <a:solidFill>
                  <a:srgbClr val="FF0000"/>
                </a:solidFill>
              </a:rPr>
              <a:t> </a:t>
            </a:r>
            <a:r>
              <a:rPr lang="en-US" sz="2400" dirty="0" err="1">
                <a:solidFill>
                  <a:srgbClr val="FF0000"/>
                </a:solidFill>
              </a:rPr>
              <a:t>rw</a:t>
            </a:r>
            <a:r>
              <a:rPr lang="en-US" sz="2400" dirty="0">
                <a:solidFill>
                  <a:srgbClr val="FF0000"/>
                </a:solidFill>
              </a:rPr>
              <a:t> = 0; </a:t>
            </a:r>
          </a:p>
          <a:p>
            <a:pPr marL="0" indent="0">
              <a:buNone/>
            </a:pPr>
            <a:r>
              <a:rPr lang="en-US" sz="2400" dirty="0" err="1">
                <a:solidFill>
                  <a:srgbClr val="00B050"/>
                </a:solidFill>
              </a:rPr>
              <a:t>en</a:t>
            </a:r>
            <a:r>
              <a:rPr lang="en-US" sz="2400" dirty="0">
                <a:solidFill>
                  <a:srgbClr val="00B050"/>
                </a:solidFill>
              </a:rPr>
              <a:t> = 1; </a:t>
            </a:r>
          </a:p>
          <a:p>
            <a:pPr marL="0" indent="0">
              <a:buNone/>
            </a:pPr>
            <a:r>
              <a:rPr lang="en-US" sz="2400" dirty="0" err="1">
                <a:solidFill>
                  <a:schemeClr val="bg1"/>
                </a:solidFill>
              </a:rPr>
              <a:t>msdelay</a:t>
            </a:r>
            <a:r>
              <a:rPr lang="en-US" sz="2400" dirty="0">
                <a:solidFill>
                  <a:schemeClr val="bg1"/>
                </a:solidFill>
              </a:rPr>
              <a:t>(15);</a:t>
            </a:r>
          </a:p>
          <a:p>
            <a:pPr marL="0" indent="0">
              <a:buNone/>
            </a:pPr>
            <a:r>
              <a:rPr lang="en-US" sz="2400" dirty="0">
                <a:solidFill>
                  <a:schemeClr val="bg1"/>
                </a:solidFill>
              </a:rPr>
              <a:t>   </a:t>
            </a:r>
            <a:r>
              <a:rPr lang="en-US" sz="2400" dirty="0" err="1">
                <a:solidFill>
                  <a:srgbClr val="00B0F0"/>
                </a:solidFill>
              </a:rPr>
              <a:t>en</a:t>
            </a:r>
            <a:r>
              <a:rPr lang="en-US" sz="2400" dirty="0">
                <a:solidFill>
                  <a:srgbClr val="00B0F0"/>
                </a:solidFill>
              </a:rPr>
              <a:t> = 0;</a:t>
            </a:r>
          </a:p>
          <a:p>
            <a:pPr marL="0" indent="0">
              <a:buNone/>
            </a:pPr>
            <a:r>
              <a:rPr lang="en-US" sz="2400" dirty="0">
                <a:solidFill>
                  <a:schemeClr val="bg1"/>
                </a:solidFill>
              </a:rPr>
              <a:t>}</a:t>
            </a:r>
          </a:p>
          <a:p>
            <a:pPr marL="0" indent="0">
              <a:buNone/>
            </a:pP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414537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8"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txBody>
            <a:bodyPr/>
            <a:lstStyle/>
            <a:p>
              <a:endParaRPr lang="en-US"/>
            </a:p>
          </p:txBody>
        </p:sp>
        <p:sp>
          <p:nvSpPr>
            <p:cNvPr id="9" name="Oval 8">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txBody>
            <a:bodyPr/>
            <a:lstStyle/>
            <a:p>
              <a:endParaRPr lang="en-US"/>
            </a:p>
          </p:txBody>
        </p:sp>
        <p:sp>
          <p:nvSpPr>
            <p:cNvPr id="10"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txBody>
            <a:bodyPr/>
            <a:lstStyle/>
            <a:p>
              <a:endParaRPr lang="en-US"/>
            </a:p>
          </p:txBody>
        </p:sp>
      </p:grpSp>
      <p:sp>
        <p:nvSpPr>
          <p:cNvPr id="12" name="Rectangle 11">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3574A61-C1E3-0539-11A9-9A74B6D62F85}"/>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dirty="0">
                <a:solidFill>
                  <a:schemeClr val="bg2"/>
                </a:solidFill>
              </a:rPr>
              <a:t>3.Keyboard</a:t>
            </a:r>
            <a:r>
              <a:rPr lang="en-US" sz="4000" kern="1200" dirty="0">
                <a:solidFill>
                  <a:schemeClr val="bg2"/>
                </a:solidFill>
                <a:latin typeface="+mj-lt"/>
                <a:ea typeface="+mj-ea"/>
                <a:cs typeface="+mj-cs"/>
              </a:rPr>
              <a:t> Interfacing</a:t>
            </a:r>
          </a:p>
        </p:txBody>
      </p:sp>
    </p:spTree>
    <p:extLst>
      <p:ext uri="{BB962C8B-B14F-4D97-AF65-F5344CB8AC3E}">
        <p14:creationId xmlns:p14="http://schemas.microsoft.com/office/powerpoint/2010/main" val="4648161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Alternate Process 2">
            <a:extLst>
              <a:ext uri="{FF2B5EF4-FFF2-40B4-BE49-F238E27FC236}">
                <a16:creationId xmlns:a16="http://schemas.microsoft.com/office/drawing/2014/main" id="{C0C80E25-8819-4B5B-FCA9-E3807DBB5B75}"/>
              </a:ext>
            </a:extLst>
          </p:cNvPr>
          <p:cNvSpPr/>
          <p:nvPr/>
        </p:nvSpPr>
        <p:spPr>
          <a:xfrm>
            <a:off x="1251284" y="832179"/>
            <a:ext cx="3176338" cy="3638350"/>
          </a:xfrm>
          <a:prstGeom prst="flowChartAlternateProcess">
            <a:avLst/>
          </a:prstGeom>
          <a:solidFill>
            <a:schemeClr val="tx1">
              <a:lumMod val="50000"/>
              <a:lumOff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19ECF091-57C2-8977-C3E1-892B0E887C9C}"/>
              </a:ext>
            </a:extLst>
          </p:cNvPr>
          <p:cNvSpPr/>
          <p:nvPr/>
        </p:nvSpPr>
        <p:spPr>
          <a:xfrm>
            <a:off x="1670785" y="1438975"/>
            <a:ext cx="673769" cy="616017"/>
          </a:xfrm>
          <a:prstGeom prst="roundRect">
            <a:avLst/>
          </a:prstGeom>
          <a:solidFill>
            <a:schemeClr val="accent5">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1</a:t>
            </a:r>
            <a:endParaRPr lang="en-IN" dirty="0"/>
          </a:p>
        </p:txBody>
      </p:sp>
      <p:sp>
        <p:nvSpPr>
          <p:cNvPr id="5" name="Rectangle: Rounded Corners 4">
            <a:extLst>
              <a:ext uri="{FF2B5EF4-FFF2-40B4-BE49-F238E27FC236}">
                <a16:creationId xmlns:a16="http://schemas.microsoft.com/office/drawing/2014/main" id="{F87EF818-6D37-F028-E505-1A3D28ED930C}"/>
              </a:ext>
            </a:extLst>
          </p:cNvPr>
          <p:cNvSpPr/>
          <p:nvPr/>
        </p:nvSpPr>
        <p:spPr>
          <a:xfrm>
            <a:off x="2466474" y="1438975"/>
            <a:ext cx="673769" cy="616017"/>
          </a:xfrm>
          <a:prstGeom prst="roundRect">
            <a:avLst/>
          </a:prstGeom>
          <a:solidFill>
            <a:schemeClr val="accent5">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2</a:t>
            </a:r>
            <a:endParaRPr lang="en-IN" dirty="0"/>
          </a:p>
        </p:txBody>
      </p:sp>
      <p:sp>
        <p:nvSpPr>
          <p:cNvPr id="6" name="Rectangle: Rounded Corners 5">
            <a:extLst>
              <a:ext uri="{FF2B5EF4-FFF2-40B4-BE49-F238E27FC236}">
                <a16:creationId xmlns:a16="http://schemas.microsoft.com/office/drawing/2014/main" id="{243ACFCF-9D7F-013B-2CCC-2AD2AC8332B6}"/>
              </a:ext>
            </a:extLst>
          </p:cNvPr>
          <p:cNvSpPr/>
          <p:nvPr/>
        </p:nvSpPr>
        <p:spPr>
          <a:xfrm>
            <a:off x="3262163" y="1438975"/>
            <a:ext cx="673769" cy="616017"/>
          </a:xfrm>
          <a:prstGeom prst="roundRect">
            <a:avLst/>
          </a:prstGeom>
          <a:solidFill>
            <a:schemeClr val="accent5">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endParaRPr lang="en-IN" dirty="0"/>
          </a:p>
        </p:txBody>
      </p:sp>
      <p:sp>
        <p:nvSpPr>
          <p:cNvPr id="7" name="Rectangle: Rounded Corners 6">
            <a:extLst>
              <a:ext uri="{FF2B5EF4-FFF2-40B4-BE49-F238E27FC236}">
                <a16:creationId xmlns:a16="http://schemas.microsoft.com/office/drawing/2014/main" id="{D074CF71-9986-D7D0-42A0-2C7605DEE1E7}"/>
              </a:ext>
            </a:extLst>
          </p:cNvPr>
          <p:cNvSpPr/>
          <p:nvPr/>
        </p:nvSpPr>
        <p:spPr>
          <a:xfrm>
            <a:off x="3262162" y="2136005"/>
            <a:ext cx="673769" cy="616017"/>
          </a:xfrm>
          <a:prstGeom prst="roundRect">
            <a:avLst/>
          </a:prstGeom>
          <a:solidFill>
            <a:schemeClr val="accent5">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6</a:t>
            </a:r>
            <a:endParaRPr lang="en-IN" dirty="0"/>
          </a:p>
        </p:txBody>
      </p:sp>
      <p:sp>
        <p:nvSpPr>
          <p:cNvPr id="8" name="Rectangle: Rounded Corners 7">
            <a:extLst>
              <a:ext uri="{FF2B5EF4-FFF2-40B4-BE49-F238E27FC236}">
                <a16:creationId xmlns:a16="http://schemas.microsoft.com/office/drawing/2014/main" id="{8482D6BC-A943-D5E8-A385-B0BF097B4E14}"/>
              </a:ext>
            </a:extLst>
          </p:cNvPr>
          <p:cNvSpPr/>
          <p:nvPr/>
        </p:nvSpPr>
        <p:spPr>
          <a:xfrm>
            <a:off x="2496954" y="2136006"/>
            <a:ext cx="673769" cy="616017"/>
          </a:xfrm>
          <a:prstGeom prst="roundRect">
            <a:avLst/>
          </a:prstGeom>
          <a:solidFill>
            <a:schemeClr val="accent5">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5</a:t>
            </a:r>
            <a:endParaRPr lang="en-IN" dirty="0"/>
          </a:p>
        </p:txBody>
      </p:sp>
      <p:sp>
        <p:nvSpPr>
          <p:cNvPr id="9" name="Rectangle: Rounded Corners 8">
            <a:extLst>
              <a:ext uri="{FF2B5EF4-FFF2-40B4-BE49-F238E27FC236}">
                <a16:creationId xmlns:a16="http://schemas.microsoft.com/office/drawing/2014/main" id="{3A5783F8-B7FF-6BB8-905B-F45300EC2AB6}"/>
              </a:ext>
            </a:extLst>
          </p:cNvPr>
          <p:cNvSpPr/>
          <p:nvPr/>
        </p:nvSpPr>
        <p:spPr>
          <a:xfrm>
            <a:off x="1670785" y="2158463"/>
            <a:ext cx="673769" cy="616017"/>
          </a:xfrm>
          <a:prstGeom prst="roundRect">
            <a:avLst/>
          </a:prstGeom>
          <a:solidFill>
            <a:schemeClr val="accent5">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a:t>
            </a:r>
            <a:endParaRPr lang="en-IN" dirty="0"/>
          </a:p>
        </p:txBody>
      </p:sp>
      <p:sp>
        <p:nvSpPr>
          <p:cNvPr id="10" name="Rectangle: Rounded Corners 9">
            <a:extLst>
              <a:ext uri="{FF2B5EF4-FFF2-40B4-BE49-F238E27FC236}">
                <a16:creationId xmlns:a16="http://schemas.microsoft.com/office/drawing/2014/main" id="{956E7929-E59F-3AB0-A373-BD0A14822CAE}"/>
              </a:ext>
            </a:extLst>
          </p:cNvPr>
          <p:cNvSpPr/>
          <p:nvPr/>
        </p:nvSpPr>
        <p:spPr>
          <a:xfrm>
            <a:off x="3262163" y="2874740"/>
            <a:ext cx="673769" cy="616017"/>
          </a:xfrm>
          <a:prstGeom prst="roundRect">
            <a:avLst/>
          </a:prstGeom>
          <a:solidFill>
            <a:schemeClr val="accent5">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9</a:t>
            </a:r>
            <a:endParaRPr lang="en-IN" dirty="0"/>
          </a:p>
        </p:txBody>
      </p:sp>
      <p:sp>
        <p:nvSpPr>
          <p:cNvPr id="11" name="Rectangle: Rounded Corners 10">
            <a:extLst>
              <a:ext uri="{FF2B5EF4-FFF2-40B4-BE49-F238E27FC236}">
                <a16:creationId xmlns:a16="http://schemas.microsoft.com/office/drawing/2014/main" id="{F460D4BE-ED5D-9236-7395-E74C54B2C1CB}"/>
              </a:ext>
            </a:extLst>
          </p:cNvPr>
          <p:cNvSpPr/>
          <p:nvPr/>
        </p:nvSpPr>
        <p:spPr>
          <a:xfrm>
            <a:off x="2496953" y="2874741"/>
            <a:ext cx="673769" cy="616017"/>
          </a:xfrm>
          <a:prstGeom prst="roundRect">
            <a:avLst/>
          </a:prstGeom>
          <a:solidFill>
            <a:schemeClr val="accent5">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8</a:t>
            </a:r>
            <a:endParaRPr lang="en-IN" dirty="0"/>
          </a:p>
        </p:txBody>
      </p:sp>
      <p:sp>
        <p:nvSpPr>
          <p:cNvPr id="12" name="Rectangle: Rounded Corners 11">
            <a:extLst>
              <a:ext uri="{FF2B5EF4-FFF2-40B4-BE49-F238E27FC236}">
                <a16:creationId xmlns:a16="http://schemas.microsoft.com/office/drawing/2014/main" id="{A87F6928-3059-D698-3FED-0904FB905C5E}"/>
              </a:ext>
            </a:extLst>
          </p:cNvPr>
          <p:cNvSpPr/>
          <p:nvPr/>
        </p:nvSpPr>
        <p:spPr>
          <a:xfrm>
            <a:off x="1672390" y="2874741"/>
            <a:ext cx="673769" cy="616017"/>
          </a:xfrm>
          <a:prstGeom prst="roundRect">
            <a:avLst/>
          </a:prstGeom>
          <a:solidFill>
            <a:schemeClr val="accent5">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7</a:t>
            </a:r>
            <a:endParaRPr lang="en-IN" dirty="0"/>
          </a:p>
        </p:txBody>
      </p:sp>
      <p:sp>
        <p:nvSpPr>
          <p:cNvPr id="13" name="Rectangle: Rounded Corners 12">
            <a:extLst>
              <a:ext uri="{FF2B5EF4-FFF2-40B4-BE49-F238E27FC236}">
                <a16:creationId xmlns:a16="http://schemas.microsoft.com/office/drawing/2014/main" id="{CA97E681-EFB1-41D9-948E-228AFB035F1A}"/>
              </a:ext>
            </a:extLst>
          </p:cNvPr>
          <p:cNvSpPr/>
          <p:nvPr/>
        </p:nvSpPr>
        <p:spPr>
          <a:xfrm>
            <a:off x="1690036" y="3587800"/>
            <a:ext cx="673769" cy="599990"/>
          </a:xfrm>
          <a:prstGeom prst="roundRect">
            <a:avLst/>
          </a:prstGeom>
          <a:solidFill>
            <a:srgbClr val="FF000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t>
            </a:r>
            <a:endParaRPr lang="en-IN" dirty="0"/>
          </a:p>
        </p:txBody>
      </p:sp>
      <p:sp>
        <p:nvSpPr>
          <p:cNvPr id="14" name="Rectangle: Rounded Corners 13">
            <a:extLst>
              <a:ext uri="{FF2B5EF4-FFF2-40B4-BE49-F238E27FC236}">
                <a16:creationId xmlns:a16="http://schemas.microsoft.com/office/drawing/2014/main" id="{D50BBA44-CA44-85CA-EA80-28C6CA41B948}"/>
              </a:ext>
            </a:extLst>
          </p:cNvPr>
          <p:cNvSpPr/>
          <p:nvPr/>
        </p:nvSpPr>
        <p:spPr>
          <a:xfrm>
            <a:off x="2476099" y="3571772"/>
            <a:ext cx="673769" cy="616017"/>
          </a:xfrm>
          <a:prstGeom prst="roundRect">
            <a:avLst/>
          </a:prstGeom>
          <a:solidFill>
            <a:schemeClr val="accent5">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0</a:t>
            </a:r>
            <a:endParaRPr lang="en-IN" dirty="0"/>
          </a:p>
        </p:txBody>
      </p:sp>
      <p:sp>
        <p:nvSpPr>
          <p:cNvPr id="15" name="Rectangle: Rounded Corners 14">
            <a:extLst>
              <a:ext uri="{FF2B5EF4-FFF2-40B4-BE49-F238E27FC236}">
                <a16:creationId xmlns:a16="http://schemas.microsoft.com/office/drawing/2014/main" id="{923E7F6C-EE54-261C-12CE-ECDB8277A363}"/>
              </a:ext>
            </a:extLst>
          </p:cNvPr>
          <p:cNvSpPr/>
          <p:nvPr/>
        </p:nvSpPr>
        <p:spPr>
          <a:xfrm>
            <a:off x="3262162" y="3587799"/>
            <a:ext cx="673769" cy="616017"/>
          </a:xfrm>
          <a:prstGeom prst="roundRect">
            <a:avLst/>
          </a:prstGeom>
          <a:solidFill>
            <a:srgbClr val="FF000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t>
            </a:r>
            <a:endParaRPr lang="en-IN" dirty="0"/>
          </a:p>
        </p:txBody>
      </p:sp>
      <p:sp>
        <p:nvSpPr>
          <p:cNvPr id="16" name="Rectangle 15">
            <a:extLst>
              <a:ext uri="{FF2B5EF4-FFF2-40B4-BE49-F238E27FC236}">
                <a16:creationId xmlns:a16="http://schemas.microsoft.com/office/drawing/2014/main" id="{07B4D478-06DE-E97B-AB73-B63BAFF2B1FB}"/>
              </a:ext>
            </a:extLst>
          </p:cNvPr>
          <p:cNvSpPr/>
          <p:nvPr/>
        </p:nvSpPr>
        <p:spPr>
          <a:xfrm>
            <a:off x="5361669" y="647299"/>
            <a:ext cx="2338940" cy="5563402"/>
          </a:xfrm>
          <a:prstGeom prst="rect">
            <a:avLst/>
          </a:prstGeom>
          <a:solidFill>
            <a:srgbClr val="FFFF0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PIC</a:t>
            </a:r>
          </a:p>
        </p:txBody>
      </p:sp>
      <p:sp>
        <p:nvSpPr>
          <p:cNvPr id="17" name="Arrow: Right 16">
            <a:extLst>
              <a:ext uri="{FF2B5EF4-FFF2-40B4-BE49-F238E27FC236}">
                <a16:creationId xmlns:a16="http://schemas.microsoft.com/office/drawing/2014/main" id="{A36DA82A-D844-AA6D-B859-F1FF8262BC38}"/>
              </a:ext>
            </a:extLst>
          </p:cNvPr>
          <p:cNvSpPr/>
          <p:nvPr/>
        </p:nvSpPr>
        <p:spPr>
          <a:xfrm>
            <a:off x="4414789" y="1665171"/>
            <a:ext cx="867879" cy="470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83819383-4C63-247E-2F21-CA2E83363232}"/>
              </a:ext>
            </a:extLst>
          </p:cNvPr>
          <p:cNvSpPr/>
          <p:nvPr/>
        </p:nvSpPr>
        <p:spPr>
          <a:xfrm>
            <a:off x="4401955" y="2180520"/>
            <a:ext cx="867879" cy="470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DB8B0C60-E3B6-4673-6195-90FFDC3596F6}"/>
              </a:ext>
            </a:extLst>
          </p:cNvPr>
          <p:cNvSpPr/>
          <p:nvPr/>
        </p:nvSpPr>
        <p:spPr>
          <a:xfrm>
            <a:off x="4427622" y="2752022"/>
            <a:ext cx="867879" cy="470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481737DC-42AF-D1E8-7E28-0F57941EA213}"/>
              </a:ext>
            </a:extLst>
          </p:cNvPr>
          <p:cNvSpPr/>
          <p:nvPr/>
        </p:nvSpPr>
        <p:spPr>
          <a:xfrm>
            <a:off x="4451684" y="3312293"/>
            <a:ext cx="867879" cy="470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Bent 21">
            <a:extLst>
              <a:ext uri="{FF2B5EF4-FFF2-40B4-BE49-F238E27FC236}">
                <a16:creationId xmlns:a16="http://schemas.microsoft.com/office/drawing/2014/main" id="{36540C6E-B2C6-6DB3-172F-2E81D96017A3}"/>
              </a:ext>
            </a:extLst>
          </p:cNvPr>
          <p:cNvSpPr/>
          <p:nvPr/>
        </p:nvSpPr>
        <p:spPr>
          <a:xfrm rot="16200000">
            <a:off x="4295777" y="3679030"/>
            <a:ext cx="313424" cy="1782278"/>
          </a:xfrm>
          <a:prstGeom prst="bent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Arrow: Bent 22">
            <a:extLst>
              <a:ext uri="{FF2B5EF4-FFF2-40B4-BE49-F238E27FC236}">
                <a16:creationId xmlns:a16="http://schemas.microsoft.com/office/drawing/2014/main" id="{16A892AA-AAF2-FC8A-FAC0-434F429096C7}"/>
              </a:ext>
            </a:extLst>
          </p:cNvPr>
          <p:cNvSpPr/>
          <p:nvPr/>
        </p:nvSpPr>
        <p:spPr>
          <a:xfrm rot="16200000">
            <a:off x="3810900" y="3383657"/>
            <a:ext cx="472242" cy="2593213"/>
          </a:xfrm>
          <a:prstGeom prst="bent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4" name="Arrow: Bent 23">
            <a:extLst>
              <a:ext uri="{FF2B5EF4-FFF2-40B4-BE49-F238E27FC236}">
                <a16:creationId xmlns:a16="http://schemas.microsoft.com/office/drawing/2014/main" id="{A5C1039B-E445-BDA7-66B9-8E9C92D124C0}"/>
              </a:ext>
            </a:extLst>
          </p:cNvPr>
          <p:cNvSpPr/>
          <p:nvPr/>
        </p:nvSpPr>
        <p:spPr>
          <a:xfrm rot="16200000">
            <a:off x="3404936" y="3125236"/>
            <a:ext cx="616017" cy="3410551"/>
          </a:xfrm>
          <a:prstGeom prst="bentArrow">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chemeClr val="tx1"/>
              </a:solidFill>
            </a:endParaRPr>
          </a:p>
        </p:txBody>
      </p:sp>
      <p:sp>
        <p:nvSpPr>
          <p:cNvPr id="34" name="Rectangle 33">
            <a:extLst>
              <a:ext uri="{FF2B5EF4-FFF2-40B4-BE49-F238E27FC236}">
                <a16:creationId xmlns:a16="http://schemas.microsoft.com/office/drawing/2014/main" id="{52C05B6C-7E6C-5967-9583-87E2450C859E}"/>
              </a:ext>
            </a:extLst>
          </p:cNvPr>
          <p:cNvSpPr/>
          <p:nvPr/>
        </p:nvSpPr>
        <p:spPr>
          <a:xfrm>
            <a:off x="5520892" y="1693044"/>
            <a:ext cx="720294" cy="21179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RC0</a:t>
            </a:r>
          </a:p>
          <a:p>
            <a:pPr algn="ctr"/>
            <a:endParaRPr lang="en-US" dirty="0"/>
          </a:p>
          <a:p>
            <a:pPr algn="ctr"/>
            <a:r>
              <a:rPr lang="en-US" dirty="0"/>
              <a:t>RC1</a:t>
            </a:r>
          </a:p>
          <a:p>
            <a:pPr algn="ctr"/>
            <a:endParaRPr lang="en-US" dirty="0"/>
          </a:p>
          <a:p>
            <a:pPr algn="ctr"/>
            <a:r>
              <a:rPr lang="en-US" dirty="0"/>
              <a:t>RC2</a:t>
            </a:r>
          </a:p>
          <a:p>
            <a:pPr algn="ctr"/>
            <a:endParaRPr lang="en-US" dirty="0"/>
          </a:p>
          <a:p>
            <a:pPr algn="ctr"/>
            <a:r>
              <a:rPr lang="en-US" dirty="0"/>
              <a:t>RC3</a:t>
            </a:r>
            <a:endParaRPr lang="en-IN" dirty="0"/>
          </a:p>
        </p:txBody>
      </p:sp>
      <p:sp>
        <p:nvSpPr>
          <p:cNvPr id="36" name="Rectangle 35">
            <a:extLst>
              <a:ext uri="{FF2B5EF4-FFF2-40B4-BE49-F238E27FC236}">
                <a16:creationId xmlns:a16="http://schemas.microsoft.com/office/drawing/2014/main" id="{B59F977A-1C46-3D9D-F85C-E9FA9D1343BC}"/>
              </a:ext>
            </a:extLst>
          </p:cNvPr>
          <p:cNvSpPr/>
          <p:nvPr/>
        </p:nvSpPr>
        <p:spPr>
          <a:xfrm>
            <a:off x="5489608" y="4283794"/>
            <a:ext cx="720294" cy="14541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RC4</a:t>
            </a:r>
          </a:p>
          <a:p>
            <a:pPr algn="ctr"/>
            <a:r>
              <a:rPr lang="en-US" dirty="0"/>
              <a:t>RC5</a:t>
            </a:r>
          </a:p>
          <a:p>
            <a:pPr algn="ctr"/>
            <a:r>
              <a:rPr lang="en-US" dirty="0"/>
              <a:t>RC6</a:t>
            </a:r>
          </a:p>
          <a:p>
            <a:pPr algn="ctr"/>
            <a:endParaRPr lang="en-IN" dirty="0"/>
          </a:p>
        </p:txBody>
      </p:sp>
      <p:sp>
        <p:nvSpPr>
          <p:cNvPr id="107" name="TextBox 106">
            <a:extLst>
              <a:ext uri="{FF2B5EF4-FFF2-40B4-BE49-F238E27FC236}">
                <a16:creationId xmlns:a16="http://schemas.microsoft.com/office/drawing/2014/main" id="{DA218E30-F15A-0AEC-8218-571960C2B310}"/>
              </a:ext>
            </a:extLst>
          </p:cNvPr>
          <p:cNvSpPr txBox="1"/>
          <p:nvPr/>
        </p:nvSpPr>
        <p:spPr>
          <a:xfrm>
            <a:off x="970543" y="340129"/>
            <a:ext cx="2200179" cy="369332"/>
          </a:xfrm>
          <a:prstGeom prst="rect">
            <a:avLst/>
          </a:prstGeom>
          <a:noFill/>
        </p:spPr>
        <p:txBody>
          <a:bodyPr wrap="square">
            <a:spAutoFit/>
          </a:bodyPr>
          <a:lstStyle/>
          <a:p>
            <a:pPr algn="ctr"/>
            <a:r>
              <a:rPr lang="en-US" dirty="0"/>
              <a:t>Keyboard</a:t>
            </a:r>
          </a:p>
        </p:txBody>
      </p:sp>
    </p:spTree>
    <p:extLst>
      <p:ext uri="{BB962C8B-B14F-4D97-AF65-F5344CB8AC3E}">
        <p14:creationId xmlns:p14="http://schemas.microsoft.com/office/powerpoint/2010/main" val="2158928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64336B-0E02-304B-BAC9-78D8E006E0FB}"/>
              </a:ext>
            </a:extLst>
          </p:cNvPr>
          <p:cNvSpPr txBox="1"/>
          <p:nvPr/>
        </p:nvSpPr>
        <p:spPr>
          <a:xfrm>
            <a:off x="933650" y="117693"/>
            <a:ext cx="10299031" cy="6740307"/>
          </a:xfrm>
          <a:prstGeom prst="rect">
            <a:avLst/>
          </a:prstGeom>
          <a:noFill/>
        </p:spPr>
        <p:txBody>
          <a:bodyPr wrap="square">
            <a:spAutoFit/>
          </a:bodyPr>
          <a:lstStyle/>
          <a:p>
            <a:r>
              <a:rPr lang="en-IN" sz="2400" dirty="0"/>
              <a:t>#include &lt;PIC18F4550.h&gt; </a:t>
            </a:r>
            <a:r>
              <a:rPr lang="en-IN" sz="2400" dirty="0">
                <a:solidFill>
                  <a:srgbClr val="00B050"/>
                </a:solidFill>
              </a:rPr>
              <a:t>// Include the XC8 compiler header file</a:t>
            </a:r>
          </a:p>
          <a:p>
            <a:r>
              <a:rPr lang="en-IN" sz="2400" dirty="0"/>
              <a:t>#include &lt;vector </a:t>
            </a:r>
            <a:r>
              <a:rPr lang="en-IN" sz="2400" dirty="0" err="1"/>
              <a:t>relocate.h</a:t>
            </a:r>
            <a:r>
              <a:rPr lang="en-IN" sz="2400" dirty="0">
                <a:solidFill>
                  <a:srgbClr val="00B050"/>
                </a:solidFill>
              </a:rPr>
              <a:t>&gt; // Include the standard integer library</a:t>
            </a:r>
          </a:p>
          <a:p>
            <a:endParaRPr lang="en-IN" sz="2400" dirty="0"/>
          </a:p>
          <a:p>
            <a:r>
              <a:rPr lang="en-IN" sz="2400" dirty="0"/>
              <a:t>#define R1 PORTCbits.RC0 </a:t>
            </a:r>
            <a:r>
              <a:rPr lang="en-IN" sz="2400" dirty="0">
                <a:solidFill>
                  <a:srgbClr val="00B050"/>
                </a:solidFill>
              </a:rPr>
              <a:t>// Define ROW1 pin connected to RC0</a:t>
            </a:r>
          </a:p>
          <a:p>
            <a:r>
              <a:rPr lang="en-IN" sz="2400" dirty="0"/>
              <a:t>#define R2 PORTCbits.RC1 </a:t>
            </a:r>
            <a:r>
              <a:rPr lang="en-IN" sz="2400" dirty="0">
                <a:solidFill>
                  <a:srgbClr val="00B050"/>
                </a:solidFill>
              </a:rPr>
              <a:t>// Define ROW2 pin connected to RC1</a:t>
            </a:r>
          </a:p>
          <a:p>
            <a:r>
              <a:rPr lang="en-IN" sz="2400" dirty="0"/>
              <a:t>#define R3 PORTCbits.RC2 </a:t>
            </a:r>
            <a:r>
              <a:rPr lang="en-IN" sz="2400" dirty="0">
                <a:solidFill>
                  <a:srgbClr val="00B050"/>
                </a:solidFill>
              </a:rPr>
              <a:t>// Define ROW3 pin connected to RC2</a:t>
            </a:r>
          </a:p>
          <a:p>
            <a:r>
              <a:rPr lang="en-IN" sz="2400" dirty="0"/>
              <a:t>#define R4 PORTCbits.RC3 </a:t>
            </a:r>
            <a:r>
              <a:rPr lang="en-IN" sz="2400" dirty="0">
                <a:solidFill>
                  <a:srgbClr val="00B050"/>
                </a:solidFill>
              </a:rPr>
              <a:t>// Define ROW4 pin connected to RC3</a:t>
            </a:r>
          </a:p>
          <a:p>
            <a:endParaRPr lang="en-IN" sz="2400" dirty="0"/>
          </a:p>
          <a:p>
            <a:r>
              <a:rPr lang="en-IN" sz="2400" dirty="0"/>
              <a:t>#define C1 PORTCbits.RC4 </a:t>
            </a:r>
            <a:r>
              <a:rPr lang="en-IN" sz="2400" dirty="0">
                <a:solidFill>
                  <a:srgbClr val="00B050"/>
                </a:solidFill>
              </a:rPr>
              <a:t>// Define COL1 pin connected to RC4</a:t>
            </a:r>
          </a:p>
          <a:p>
            <a:r>
              <a:rPr lang="en-IN" sz="2400" dirty="0"/>
              <a:t>#define C2 PORTCbits.RC5 </a:t>
            </a:r>
            <a:r>
              <a:rPr lang="en-IN" sz="2400" dirty="0">
                <a:solidFill>
                  <a:srgbClr val="00B050"/>
                </a:solidFill>
              </a:rPr>
              <a:t>// Define COL2 pin connected to RC5</a:t>
            </a:r>
          </a:p>
          <a:p>
            <a:r>
              <a:rPr lang="en-IN" sz="2400" dirty="0"/>
              <a:t>#define C3 PORTCbits.RC6 </a:t>
            </a:r>
            <a:r>
              <a:rPr lang="en-IN" sz="2400" dirty="0">
                <a:solidFill>
                  <a:srgbClr val="00B050"/>
                </a:solidFill>
              </a:rPr>
              <a:t>// Define COL3 pin connected to RC6</a:t>
            </a:r>
          </a:p>
          <a:p>
            <a:endParaRPr lang="en-IN" sz="2400" dirty="0">
              <a:solidFill>
                <a:srgbClr val="00B050"/>
              </a:solidFill>
            </a:endParaRPr>
          </a:p>
          <a:p>
            <a:r>
              <a:rPr lang="en-IN" sz="2400" dirty="0"/>
              <a:t>char keypad[4][3] = { </a:t>
            </a:r>
            <a:r>
              <a:rPr lang="en-IN" sz="2400" dirty="0">
                <a:solidFill>
                  <a:srgbClr val="00B050"/>
                </a:solidFill>
              </a:rPr>
              <a:t>// Define the keypad matrix</a:t>
            </a:r>
          </a:p>
          <a:p>
            <a:r>
              <a:rPr lang="en-IN" sz="2400" dirty="0"/>
              <a:t>    {'1', '2', '3', },</a:t>
            </a:r>
          </a:p>
          <a:p>
            <a:r>
              <a:rPr lang="en-IN" sz="2400" dirty="0"/>
              <a:t>    {'4', '5', '6', },</a:t>
            </a:r>
          </a:p>
          <a:p>
            <a:r>
              <a:rPr lang="en-IN" sz="2400" dirty="0"/>
              <a:t>    {'7', '8', '9', },</a:t>
            </a:r>
          </a:p>
          <a:p>
            <a:r>
              <a:rPr lang="en-IN" sz="2400" dirty="0"/>
              <a:t>    {'*', '0', '#', }</a:t>
            </a:r>
          </a:p>
          <a:p>
            <a:r>
              <a:rPr lang="en-IN" sz="2400" dirty="0"/>
              <a:t>};</a:t>
            </a:r>
          </a:p>
        </p:txBody>
      </p:sp>
    </p:spTree>
    <p:extLst>
      <p:ext uri="{BB962C8B-B14F-4D97-AF65-F5344CB8AC3E}">
        <p14:creationId xmlns:p14="http://schemas.microsoft.com/office/powerpoint/2010/main" val="12146392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A4AD5D-4947-29BF-A9B5-AB0A1482CB06}"/>
              </a:ext>
            </a:extLst>
          </p:cNvPr>
          <p:cNvSpPr>
            <a:spLocks noGrp="1"/>
          </p:cNvSpPr>
          <p:nvPr>
            <p:ph idx="1"/>
          </p:nvPr>
        </p:nvSpPr>
        <p:spPr>
          <a:xfrm>
            <a:off x="260685" y="423512"/>
            <a:ext cx="3332748" cy="5753451"/>
          </a:xfrm>
        </p:spPr>
        <p:txBody>
          <a:bodyPr>
            <a:normAutofit lnSpcReduction="10000"/>
          </a:bodyPr>
          <a:lstStyle/>
          <a:p>
            <a:pPr marL="0" indent="0">
              <a:buNone/>
            </a:pPr>
            <a:r>
              <a:rPr lang="en-US" dirty="0"/>
              <a:t>Void main(void)</a:t>
            </a:r>
          </a:p>
          <a:p>
            <a:pPr marL="0" indent="0">
              <a:buNone/>
            </a:pPr>
            <a:r>
              <a:rPr lang="en-US" dirty="0"/>
              <a:t>{</a:t>
            </a:r>
          </a:p>
          <a:p>
            <a:pPr marL="0" indent="0">
              <a:buNone/>
            </a:pPr>
            <a:r>
              <a:rPr lang="en-US" dirty="0"/>
              <a:t> </a:t>
            </a:r>
            <a:r>
              <a:rPr lang="en-US" dirty="0">
                <a:solidFill>
                  <a:srgbClr val="FF0000"/>
                </a:solidFill>
              </a:rPr>
              <a:t>ADCON1=0x0F;</a:t>
            </a:r>
          </a:p>
          <a:p>
            <a:pPr marL="0" indent="0">
              <a:buNone/>
            </a:pPr>
            <a:r>
              <a:rPr lang="en-US" sz="2800" dirty="0">
                <a:solidFill>
                  <a:srgbClr val="FF0000"/>
                </a:solidFill>
              </a:rPr>
              <a:t>INTCON2bits.RPBU=0</a:t>
            </a:r>
            <a:r>
              <a:rPr lang="en-US" sz="2800" dirty="0">
                <a:solidFill>
                  <a:schemeClr val="bg1"/>
                </a:solidFill>
              </a:rPr>
              <a:t>;</a:t>
            </a:r>
          </a:p>
          <a:p>
            <a:pPr marL="0" indent="0">
              <a:buNone/>
            </a:pPr>
            <a:r>
              <a:rPr lang="en-US" dirty="0"/>
              <a:t>TRISCbits.TRISC0=1</a:t>
            </a:r>
          </a:p>
          <a:p>
            <a:pPr marL="0" indent="0">
              <a:buNone/>
            </a:pPr>
            <a:r>
              <a:rPr lang="en-US" dirty="0"/>
              <a:t>TRISCbits.TRISC1=1</a:t>
            </a:r>
            <a:endParaRPr lang="en-IN" dirty="0"/>
          </a:p>
          <a:p>
            <a:pPr marL="0" indent="0">
              <a:buNone/>
            </a:pPr>
            <a:r>
              <a:rPr lang="en-US" dirty="0"/>
              <a:t>TRISCbits.TRISC2=1</a:t>
            </a:r>
            <a:endParaRPr lang="en-IN" dirty="0"/>
          </a:p>
          <a:p>
            <a:pPr marL="0" indent="0">
              <a:buNone/>
            </a:pPr>
            <a:r>
              <a:rPr lang="en-US" dirty="0"/>
              <a:t>TRISCbits.TRISC3=1</a:t>
            </a:r>
          </a:p>
          <a:p>
            <a:pPr marL="0" indent="0">
              <a:buNone/>
            </a:pPr>
            <a:r>
              <a:rPr lang="en-US" dirty="0">
                <a:solidFill>
                  <a:srgbClr val="FF0000"/>
                </a:solidFill>
              </a:rPr>
              <a:t>TRISCbits.TRISC4=0</a:t>
            </a:r>
            <a:endParaRPr lang="en-IN" dirty="0">
              <a:solidFill>
                <a:srgbClr val="FF0000"/>
              </a:solidFill>
            </a:endParaRPr>
          </a:p>
          <a:p>
            <a:pPr marL="0" indent="0">
              <a:buNone/>
            </a:pPr>
            <a:r>
              <a:rPr lang="en-US" dirty="0">
                <a:solidFill>
                  <a:srgbClr val="FF0000"/>
                </a:solidFill>
              </a:rPr>
              <a:t>TRISCbits.TRISC5=0</a:t>
            </a:r>
            <a:endParaRPr lang="en-IN" dirty="0">
              <a:solidFill>
                <a:srgbClr val="FF0000"/>
              </a:solidFill>
            </a:endParaRPr>
          </a:p>
          <a:p>
            <a:pPr marL="0" indent="0">
              <a:buNone/>
            </a:pPr>
            <a:r>
              <a:rPr lang="en-US" dirty="0">
                <a:solidFill>
                  <a:srgbClr val="FF0000"/>
                </a:solidFill>
              </a:rPr>
              <a:t>TRISCbits.TRISC6=0</a:t>
            </a:r>
            <a:endParaRPr lang="en-IN" dirty="0">
              <a:solidFill>
                <a:srgbClr val="FF0000"/>
              </a:solidFill>
            </a:endParaRPr>
          </a:p>
          <a:p>
            <a:pPr marL="0" indent="0">
              <a:buNone/>
            </a:pPr>
            <a:endParaRPr lang="en-IN" dirty="0"/>
          </a:p>
          <a:p>
            <a:pPr marL="0" indent="0">
              <a:buNone/>
            </a:pPr>
            <a:endParaRPr lang="en-US" dirty="0"/>
          </a:p>
          <a:p>
            <a:pPr marL="0" indent="0">
              <a:buNone/>
            </a:pPr>
            <a:endParaRPr lang="en-IN" dirty="0"/>
          </a:p>
        </p:txBody>
      </p:sp>
      <p:sp>
        <p:nvSpPr>
          <p:cNvPr id="5" name="TextBox 4">
            <a:extLst>
              <a:ext uri="{FF2B5EF4-FFF2-40B4-BE49-F238E27FC236}">
                <a16:creationId xmlns:a16="http://schemas.microsoft.com/office/drawing/2014/main" id="{871FB57D-00AF-10C0-B1DF-959A1E16A70B}"/>
              </a:ext>
            </a:extLst>
          </p:cNvPr>
          <p:cNvSpPr txBox="1"/>
          <p:nvPr/>
        </p:nvSpPr>
        <p:spPr>
          <a:xfrm>
            <a:off x="3349592" y="346509"/>
            <a:ext cx="4543124" cy="3447098"/>
          </a:xfrm>
          <a:prstGeom prst="rect">
            <a:avLst/>
          </a:prstGeom>
          <a:noFill/>
        </p:spPr>
        <p:txBody>
          <a:bodyPr wrap="square">
            <a:spAutoFit/>
          </a:bodyPr>
          <a:lstStyle/>
          <a:p>
            <a:pPr marL="0" indent="0">
              <a:buNone/>
            </a:pPr>
            <a:r>
              <a:rPr lang="en-US" sz="2600" dirty="0"/>
              <a:t>While(1)</a:t>
            </a:r>
          </a:p>
          <a:p>
            <a:pPr marL="0" indent="0">
              <a:buNone/>
            </a:pPr>
            <a:r>
              <a:rPr lang="en-US" sz="2600" dirty="0"/>
              <a:t>{</a:t>
            </a:r>
          </a:p>
          <a:p>
            <a:pPr marL="0" indent="0">
              <a:buNone/>
            </a:pPr>
            <a:r>
              <a:rPr lang="en-US" sz="2600" dirty="0"/>
              <a:t> </a:t>
            </a:r>
            <a:r>
              <a:rPr lang="en-US" sz="2600" dirty="0">
                <a:solidFill>
                  <a:schemeClr val="accent1">
                    <a:lumMod val="75000"/>
                  </a:schemeClr>
                </a:solidFill>
              </a:rPr>
              <a:t>C1=0; C2=C3=C4=1;</a:t>
            </a:r>
          </a:p>
          <a:p>
            <a:pPr marL="0" indent="0">
              <a:buNone/>
            </a:pPr>
            <a:r>
              <a:rPr lang="en-US" sz="2600" dirty="0">
                <a:solidFill>
                  <a:schemeClr val="accent1">
                    <a:lumMod val="75000"/>
                  </a:schemeClr>
                </a:solidFill>
              </a:rPr>
              <a:t>If(R1==0){</a:t>
            </a:r>
            <a:r>
              <a:rPr lang="en-US" sz="2600" dirty="0" err="1">
                <a:solidFill>
                  <a:schemeClr val="accent1">
                    <a:lumMod val="75000"/>
                  </a:schemeClr>
                </a:solidFill>
              </a:rPr>
              <a:t>returnkeypad</a:t>
            </a:r>
            <a:r>
              <a:rPr lang="en-US" sz="2600" dirty="0">
                <a:solidFill>
                  <a:schemeClr val="accent1">
                    <a:lumMod val="75000"/>
                  </a:schemeClr>
                </a:solidFill>
              </a:rPr>
              <a:t>[0][0];}</a:t>
            </a:r>
          </a:p>
          <a:p>
            <a:pPr marL="0" indent="0">
              <a:buNone/>
            </a:pPr>
            <a:r>
              <a:rPr lang="en-US" sz="2600" dirty="0">
                <a:solidFill>
                  <a:schemeClr val="accent1">
                    <a:lumMod val="75000"/>
                  </a:schemeClr>
                </a:solidFill>
              </a:rPr>
              <a:t>If(R2==0){</a:t>
            </a:r>
            <a:r>
              <a:rPr lang="en-US" sz="2600" dirty="0" err="1">
                <a:solidFill>
                  <a:schemeClr val="accent1">
                    <a:lumMod val="75000"/>
                  </a:schemeClr>
                </a:solidFill>
              </a:rPr>
              <a:t>returnkeypad</a:t>
            </a:r>
            <a:r>
              <a:rPr lang="en-US" sz="2600" dirty="0">
                <a:solidFill>
                  <a:schemeClr val="accent1">
                    <a:lumMod val="75000"/>
                  </a:schemeClr>
                </a:solidFill>
              </a:rPr>
              <a:t>[1][0];}</a:t>
            </a:r>
          </a:p>
          <a:p>
            <a:pPr marL="0" indent="0">
              <a:buNone/>
            </a:pPr>
            <a:r>
              <a:rPr lang="en-US" sz="2600" dirty="0">
                <a:solidFill>
                  <a:schemeClr val="accent1">
                    <a:lumMod val="75000"/>
                  </a:schemeClr>
                </a:solidFill>
              </a:rPr>
              <a:t>If(R3==0){</a:t>
            </a:r>
            <a:r>
              <a:rPr lang="en-US" sz="2600" dirty="0" err="1">
                <a:solidFill>
                  <a:schemeClr val="accent1">
                    <a:lumMod val="75000"/>
                  </a:schemeClr>
                </a:solidFill>
              </a:rPr>
              <a:t>returnkeypad</a:t>
            </a:r>
            <a:r>
              <a:rPr lang="en-US" sz="2600" dirty="0">
                <a:solidFill>
                  <a:schemeClr val="accent1">
                    <a:lumMod val="75000"/>
                  </a:schemeClr>
                </a:solidFill>
              </a:rPr>
              <a:t>[2][0];}</a:t>
            </a:r>
          </a:p>
          <a:p>
            <a:pPr marL="0" indent="0">
              <a:buNone/>
            </a:pPr>
            <a:r>
              <a:rPr lang="en-US" sz="2600" dirty="0">
                <a:solidFill>
                  <a:schemeClr val="accent1">
                    <a:lumMod val="75000"/>
                  </a:schemeClr>
                </a:solidFill>
              </a:rPr>
              <a:t>If(R4==0){</a:t>
            </a:r>
            <a:r>
              <a:rPr lang="en-US" sz="2600" dirty="0" err="1">
                <a:solidFill>
                  <a:schemeClr val="accent1">
                    <a:lumMod val="75000"/>
                  </a:schemeClr>
                </a:solidFill>
              </a:rPr>
              <a:t>returnkeypad</a:t>
            </a:r>
            <a:r>
              <a:rPr lang="en-US" sz="2600" dirty="0">
                <a:solidFill>
                  <a:schemeClr val="accent1">
                    <a:lumMod val="75000"/>
                  </a:schemeClr>
                </a:solidFill>
              </a:rPr>
              <a:t>[3][0]; }</a:t>
            </a:r>
            <a:endParaRPr lang="en-IN" sz="2600" dirty="0">
              <a:solidFill>
                <a:schemeClr val="accent1">
                  <a:lumMod val="75000"/>
                </a:schemeClr>
              </a:solidFill>
            </a:endParaRPr>
          </a:p>
          <a:p>
            <a:pPr marL="0" indent="0">
              <a:buNone/>
            </a:pPr>
            <a:endParaRPr lang="en-US" dirty="0"/>
          </a:p>
          <a:p>
            <a:pPr marL="0" indent="0">
              <a:buNone/>
            </a:pPr>
            <a:endParaRPr lang="en-IN" dirty="0"/>
          </a:p>
        </p:txBody>
      </p:sp>
      <p:sp>
        <p:nvSpPr>
          <p:cNvPr id="7" name="TextBox 6">
            <a:extLst>
              <a:ext uri="{FF2B5EF4-FFF2-40B4-BE49-F238E27FC236}">
                <a16:creationId xmlns:a16="http://schemas.microsoft.com/office/drawing/2014/main" id="{FACE5D68-FFDC-639B-43CB-E0B618429738}"/>
              </a:ext>
            </a:extLst>
          </p:cNvPr>
          <p:cNvSpPr txBox="1"/>
          <p:nvPr/>
        </p:nvSpPr>
        <p:spPr>
          <a:xfrm>
            <a:off x="3185158" y="3520514"/>
            <a:ext cx="4988293" cy="2092881"/>
          </a:xfrm>
          <a:prstGeom prst="rect">
            <a:avLst/>
          </a:prstGeom>
          <a:noFill/>
        </p:spPr>
        <p:txBody>
          <a:bodyPr wrap="square">
            <a:spAutoFit/>
          </a:bodyPr>
          <a:lstStyle/>
          <a:p>
            <a:pPr marL="0" indent="0">
              <a:buNone/>
            </a:pPr>
            <a:r>
              <a:rPr lang="en-US" sz="2600" dirty="0">
                <a:solidFill>
                  <a:schemeClr val="accent5">
                    <a:lumMod val="75000"/>
                  </a:schemeClr>
                </a:solidFill>
              </a:rPr>
              <a:t>C2=0; C1=C3=C4=1;</a:t>
            </a:r>
          </a:p>
          <a:p>
            <a:pPr marL="0" indent="0">
              <a:buNone/>
            </a:pPr>
            <a:r>
              <a:rPr lang="en-US" sz="2600" dirty="0">
                <a:solidFill>
                  <a:schemeClr val="accent5">
                    <a:lumMod val="75000"/>
                  </a:schemeClr>
                </a:solidFill>
              </a:rPr>
              <a:t>If(R1==0){</a:t>
            </a:r>
            <a:r>
              <a:rPr lang="en-US" sz="2600" dirty="0" err="1">
                <a:solidFill>
                  <a:schemeClr val="accent5">
                    <a:lumMod val="75000"/>
                  </a:schemeClr>
                </a:solidFill>
              </a:rPr>
              <a:t>returnkeypad</a:t>
            </a:r>
            <a:r>
              <a:rPr lang="en-US" sz="2600" dirty="0">
                <a:solidFill>
                  <a:schemeClr val="accent5">
                    <a:lumMod val="75000"/>
                  </a:schemeClr>
                </a:solidFill>
              </a:rPr>
              <a:t>[0][1];}</a:t>
            </a:r>
          </a:p>
          <a:p>
            <a:pPr marL="0" indent="0">
              <a:buNone/>
            </a:pPr>
            <a:r>
              <a:rPr lang="en-US" sz="2600" dirty="0">
                <a:solidFill>
                  <a:schemeClr val="accent5">
                    <a:lumMod val="75000"/>
                  </a:schemeClr>
                </a:solidFill>
              </a:rPr>
              <a:t>If(R2==0){</a:t>
            </a:r>
            <a:r>
              <a:rPr lang="en-US" sz="2600" dirty="0" err="1">
                <a:solidFill>
                  <a:schemeClr val="accent5">
                    <a:lumMod val="75000"/>
                  </a:schemeClr>
                </a:solidFill>
              </a:rPr>
              <a:t>returnkeypad</a:t>
            </a:r>
            <a:r>
              <a:rPr lang="en-US" sz="2600" dirty="0">
                <a:solidFill>
                  <a:schemeClr val="accent5">
                    <a:lumMod val="75000"/>
                  </a:schemeClr>
                </a:solidFill>
              </a:rPr>
              <a:t>[1][1];}</a:t>
            </a:r>
          </a:p>
          <a:p>
            <a:pPr marL="0" indent="0">
              <a:buNone/>
            </a:pPr>
            <a:r>
              <a:rPr lang="en-US" sz="2600" dirty="0">
                <a:solidFill>
                  <a:schemeClr val="accent5">
                    <a:lumMod val="75000"/>
                  </a:schemeClr>
                </a:solidFill>
              </a:rPr>
              <a:t>If(R3==0){</a:t>
            </a:r>
            <a:r>
              <a:rPr lang="en-US" sz="2600" dirty="0" err="1">
                <a:solidFill>
                  <a:schemeClr val="accent5">
                    <a:lumMod val="75000"/>
                  </a:schemeClr>
                </a:solidFill>
              </a:rPr>
              <a:t>returnkeypad</a:t>
            </a:r>
            <a:r>
              <a:rPr lang="en-US" sz="2600" dirty="0">
                <a:solidFill>
                  <a:schemeClr val="accent5">
                    <a:lumMod val="75000"/>
                  </a:schemeClr>
                </a:solidFill>
              </a:rPr>
              <a:t>[2][1];}</a:t>
            </a:r>
          </a:p>
          <a:p>
            <a:pPr marL="0" indent="0">
              <a:buNone/>
            </a:pPr>
            <a:r>
              <a:rPr lang="en-US" sz="2600" dirty="0">
                <a:solidFill>
                  <a:schemeClr val="accent5">
                    <a:lumMod val="75000"/>
                  </a:schemeClr>
                </a:solidFill>
              </a:rPr>
              <a:t>If(R4==0){</a:t>
            </a:r>
            <a:r>
              <a:rPr lang="en-US" sz="2600" dirty="0" err="1">
                <a:solidFill>
                  <a:schemeClr val="accent5">
                    <a:lumMod val="75000"/>
                  </a:schemeClr>
                </a:solidFill>
              </a:rPr>
              <a:t>returnkeypad</a:t>
            </a:r>
            <a:r>
              <a:rPr lang="en-US" sz="2600" dirty="0">
                <a:solidFill>
                  <a:schemeClr val="accent5">
                    <a:lumMod val="75000"/>
                  </a:schemeClr>
                </a:solidFill>
              </a:rPr>
              <a:t>[3][1]; }</a:t>
            </a:r>
            <a:endParaRPr lang="en-IN" sz="2600" dirty="0">
              <a:solidFill>
                <a:schemeClr val="accent5">
                  <a:lumMod val="75000"/>
                </a:schemeClr>
              </a:solidFill>
            </a:endParaRPr>
          </a:p>
        </p:txBody>
      </p:sp>
      <p:sp>
        <p:nvSpPr>
          <p:cNvPr id="9" name="TextBox 8">
            <a:extLst>
              <a:ext uri="{FF2B5EF4-FFF2-40B4-BE49-F238E27FC236}">
                <a16:creationId xmlns:a16="http://schemas.microsoft.com/office/drawing/2014/main" id="{7C48833B-9868-A968-4F5B-170926823359}"/>
              </a:ext>
            </a:extLst>
          </p:cNvPr>
          <p:cNvSpPr txBox="1"/>
          <p:nvPr/>
        </p:nvSpPr>
        <p:spPr>
          <a:xfrm>
            <a:off x="7632032" y="1027524"/>
            <a:ext cx="4299283" cy="2492990"/>
          </a:xfrm>
          <a:prstGeom prst="rect">
            <a:avLst/>
          </a:prstGeom>
          <a:noFill/>
        </p:spPr>
        <p:txBody>
          <a:bodyPr wrap="square">
            <a:spAutoFit/>
          </a:bodyPr>
          <a:lstStyle/>
          <a:p>
            <a:pPr marL="0" indent="0">
              <a:buNone/>
            </a:pPr>
            <a:r>
              <a:rPr lang="en-US" sz="2600" dirty="0">
                <a:solidFill>
                  <a:srgbClr val="FF0000"/>
                </a:solidFill>
              </a:rPr>
              <a:t>C3=0; C1=C2=C4=1;</a:t>
            </a:r>
          </a:p>
          <a:p>
            <a:pPr marL="0" indent="0">
              <a:buNone/>
            </a:pPr>
            <a:r>
              <a:rPr lang="en-US" sz="2600" dirty="0">
                <a:solidFill>
                  <a:srgbClr val="FF0000"/>
                </a:solidFill>
              </a:rPr>
              <a:t>If(R1==0){</a:t>
            </a:r>
            <a:r>
              <a:rPr lang="en-US" sz="2600" dirty="0" err="1">
                <a:solidFill>
                  <a:srgbClr val="FF0000"/>
                </a:solidFill>
              </a:rPr>
              <a:t>returnkeypad</a:t>
            </a:r>
            <a:r>
              <a:rPr lang="en-US" sz="2600" dirty="0">
                <a:solidFill>
                  <a:srgbClr val="FF0000"/>
                </a:solidFill>
              </a:rPr>
              <a:t>[0][2];}</a:t>
            </a:r>
          </a:p>
          <a:p>
            <a:pPr marL="0" indent="0">
              <a:buNone/>
            </a:pPr>
            <a:r>
              <a:rPr lang="en-US" sz="2600" dirty="0">
                <a:solidFill>
                  <a:srgbClr val="FF0000"/>
                </a:solidFill>
              </a:rPr>
              <a:t>If(R2==0){</a:t>
            </a:r>
            <a:r>
              <a:rPr lang="en-US" sz="2600" dirty="0" err="1">
                <a:solidFill>
                  <a:srgbClr val="FF0000"/>
                </a:solidFill>
              </a:rPr>
              <a:t>returnkeypad</a:t>
            </a:r>
            <a:r>
              <a:rPr lang="en-US" sz="2600" dirty="0">
                <a:solidFill>
                  <a:srgbClr val="FF0000"/>
                </a:solidFill>
              </a:rPr>
              <a:t>[1][2];}</a:t>
            </a:r>
          </a:p>
          <a:p>
            <a:pPr marL="0" indent="0">
              <a:buNone/>
            </a:pPr>
            <a:r>
              <a:rPr lang="en-US" sz="2600" dirty="0">
                <a:solidFill>
                  <a:srgbClr val="FF0000"/>
                </a:solidFill>
              </a:rPr>
              <a:t>If(R3==0){</a:t>
            </a:r>
            <a:r>
              <a:rPr lang="en-US" sz="2600" dirty="0" err="1">
                <a:solidFill>
                  <a:srgbClr val="FF0000"/>
                </a:solidFill>
              </a:rPr>
              <a:t>returnkeypad</a:t>
            </a:r>
            <a:r>
              <a:rPr lang="en-US" sz="2600" dirty="0">
                <a:solidFill>
                  <a:srgbClr val="FF0000"/>
                </a:solidFill>
              </a:rPr>
              <a:t>[2][2];}</a:t>
            </a:r>
          </a:p>
          <a:p>
            <a:pPr marL="0" indent="0">
              <a:buNone/>
            </a:pPr>
            <a:r>
              <a:rPr lang="en-US" sz="2600" dirty="0">
                <a:solidFill>
                  <a:srgbClr val="FF0000"/>
                </a:solidFill>
              </a:rPr>
              <a:t>If(R4==0){</a:t>
            </a:r>
            <a:r>
              <a:rPr lang="en-US" sz="2600" dirty="0" err="1">
                <a:solidFill>
                  <a:srgbClr val="FF0000"/>
                </a:solidFill>
              </a:rPr>
              <a:t>returnkeypad</a:t>
            </a:r>
            <a:r>
              <a:rPr lang="en-US" sz="2600" dirty="0">
                <a:solidFill>
                  <a:srgbClr val="FF0000"/>
                </a:solidFill>
              </a:rPr>
              <a:t>[3][2]; }</a:t>
            </a:r>
            <a:endParaRPr lang="en-IN" sz="2600" dirty="0">
              <a:solidFill>
                <a:srgbClr val="FF0000"/>
              </a:solidFill>
            </a:endParaRPr>
          </a:p>
        </p:txBody>
      </p:sp>
      <p:sp>
        <p:nvSpPr>
          <p:cNvPr id="11" name="TextBox 10">
            <a:extLst>
              <a:ext uri="{FF2B5EF4-FFF2-40B4-BE49-F238E27FC236}">
                <a16:creationId xmlns:a16="http://schemas.microsoft.com/office/drawing/2014/main" id="{AD8F93AD-FAD3-6A84-3D70-485EA0ACA2B4}"/>
              </a:ext>
            </a:extLst>
          </p:cNvPr>
          <p:cNvSpPr txBox="1"/>
          <p:nvPr/>
        </p:nvSpPr>
        <p:spPr>
          <a:xfrm>
            <a:off x="7649673" y="3560268"/>
            <a:ext cx="4430032" cy="2092881"/>
          </a:xfrm>
          <a:prstGeom prst="rect">
            <a:avLst/>
          </a:prstGeom>
          <a:noFill/>
        </p:spPr>
        <p:txBody>
          <a:bodyPr wrap="square">
            <a:spAutoFit/>
          </a:bodyPr>
          <a:lstStyle/>
          <a:p>
            <a:pPr marL="0" indent="0">
              <a:buNone/>
            </a:pPr>
            <a:r>
              <a:rPr lang="en-US" sz="2600" dirty="0">
                <a:solidFill>
                  <a:srgbClr val="00B050"/>
                </a:solidFill>
              </a:rPr>
              <a:t>C4=0; C1=C2=C3=1;</a:t>
            </a:r>
          </a:p>
          <a:p>
            <a:pPr marL="0" indent="0">
              <a:buNone/>
            </a:pPr>
            <a:r>
              <a:rPr lang="en-US" sz="2600" dirty="0">
                <a:solidFill>
                  <a:srgbClr val="00B050"/>
                </a:solidFill>
              </a:rPr>
              <a:t>If(R1==0){</a:t>
            </a:r>
            <a:r>
              <a:rPr lang="en-US" sz="2600" dirty="0" err="1">
                <a:solidFill>
                  <a:srgbClr val="00B050"/>
                </a:solidFill>
              </a:rPr>
              <a:t>returnkeypad</a:t>
            </a:r>
            <a:r>
              <a:rPr lang="en-US" sz="2600" dirty="0">
                <a:solidFill>
                  <a:srgbClr val="00B050"/>
                </a:solidFill>
              </a:rPr>
              <a:t>[0][3];}</a:t>
            </a:r>
          </a:p>
          <a:p>
            <a:pPr marL="0" indent="0">
              <a:buNone/>
            </a:pPr>
            <a:r>
              <a:rPr lang="en-US" sz="2600" dirty="0">
                <a:solidFill>
                  <a:srgbClr val="00B050"/>
                </a:solidFill>
              </a:rPr>
              <a:t>If(R2==0){</a:t>
            </a:r>
            <a:r>
              <a:rPr lang="en-US" sz="2600" dirty="0" err="1">
                <a:solidFill>
                  <a:srgbClr val="00B050"/>
                </a:solidFill>
              </a:rPr>
              <a:t>returnkeypad</a:t>
            </a:r>
            <a:r>
              <a:rPr lang="en-US" sz="2600" dirty="0">
                <a:solidFill>
                  <a:srgbClr val="00B050"/>
                </a:solidFill>
              </a:rPr>
              <a:t>[1][3];}</a:t>
            </a:r>
          </a:p>
          <a:p>
            <a:pPr marL="0" indent="0">
              <a:buNone/>
            </a:pPr>
            <a:r>
              <a:rPr lang="en-US" sz="2600" dirty="0">
                <a:solidFill>
                  <a:srgbClr val="00B050"/>
                </a:solidFill>
              </a:rPr>
              <a:t>If(R3==0){</a:t>
            </a:r>
            <a:r>
              <a:rPr lang="en-US" sz="2600" dirty="0" err="1">
                <a:solidFill>
                  <a:srgbClr val="00B050"/>
                </a:solidFill>
              </a:rPr>
              <a:t>returnkeypad</a:t>
            </a:r>
            <a:r>
              <a:rPr lang="en-US" sz="2600" dirty="0">
                <a:solidFill>
                  <a:srgbClr val="00B050"/>
                </a:solidFill>
              </a:rPr>
              <a:t>[2][3];}</a:t>
            </a:r>
          </a:p>
          <a:p>
            <a:pPr marL="0" indent="0">
              <a:buNone/>
            </a:pPr>
            <a:r>
              <a:rPr lang="en-US" sz="2600" dirty="0">
                <a:solidFill>
                  <a:srgbClr val="00B050"/>
                </a:solidFill>
              </a:rPr>
              <a:t>If(R4==0){</a:t>
            </a:r>
            <a:r>
              <a:rPr lang="en-US" sz="2600" dirty="0" err="1">
                <a:solidFill>
                  <a:srgbClr val="00B050"/>
                </a:solidFill>
              </a:rPr>
              <a:t>returnkeypad</a:t>
            </a:r>
            <a:r>
              <a:rPr lang="en-US" sz="2600" dirty="0">
                <a:solidFill>
                  <a:srgbClr val="00B050"/>
                </a:solidFill>
              </a:rPr>
              <a:t>[3][3];}</a:t>
            </a:r>
            <a:endParaRPr lang="en-IN" sz="2600" dirty="0">
              <a:solidFill>
                <a:srgbClr val="00B050"/>
              </a:solidFill>
            </a:endParaRPr>
          </a:p>
        </p:txBody>
      </p:sp>
    </p:spTree>
    <p:extLst>
      <p:ext uri="{BB962C8B-B14F-4D97-AF65-F5344CB8AC3E}">
        <p14:creationId xmlns:p14="http://schemas.microsoft.com/office/powerpoint/2010/main" val="3098825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Alternate Process 2">
            <a:extLst>
              <a:ext uri="{FF2B5EF4-FFF2-40B4-BE49-F238E27FC236}">
                <a16:creationId xmlns:a16="http://schemas.microsoft.com/office/drawing/2014/main" id="{C0C80E25-8819-4B5B-FCA9-E3807DBB5B75}"/>
              </a:ext>
            </a:extLst>
          </p:cNvPr>
          <p:cNvSpPr/>
          <p:nvPr/>
        </p:nvSpPr>
        <p:spPr>
          <a:xfrm>
            <a:off x="1251284" y="832179"/>
            <a:ext cx="3176338" cy="3638350"/>
          </a:xfrm>
          <a:prstGeom prst="flowChartAlternateProcess">
            <a:avLst/>
          </a:prstGeom>
          <a:solidFill>
            <a:schemeClr val="tx1">
              <a:lumMod val="50000"/>
              <a:lumOff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19ECF091-57C2-8977-C3E1-892B0E887C9C}"/>
              </a:ext>
            </a:extLst>
          </p:cNvPr>
          <p:cNvSpPr/>
          <p:nvPr/>
        </p:nvSpPr>
        <p:spPr>
          <a:xfrm>
            <a:off x="1670785" y="1438975"/>
            <a:ext cx="673769" cy="616017"/>
          </a:xfrm>
          <a:prstGeom prst="roundRect">
            <a:avLst/>
          </a:prstGeom>
          <a:solidFill>
            <a:schemeClr val="accent5">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1</a:t>
            </a:r>
            <a:endParaRPr lang="en-IN" dirty="0"/>
          </a:p>
        </p:txBody>
      </p:sp>
      <p:sp>
        <p:nvSpPr>
          <p:cNvPr id="5" name="Rectangle: Rounded Corners 4">
            <a:extLst>
              <a:ext uri="{FF2B5EF4-FFF2-40B4-BE49-F238E27FC236}">
                <a16:creationId xmlns:a16="http://schemas.microsoft.com/office/drawing/2014/main" id="{F87EF818-6D37-F028-E505-1A3D28ED930C}"/>
              </a:ext>
            </a:extLst>
          </p:cNvPr>
          <p:cNvSpPr/>
          <p:nvPr/>
        </p:nvSpPr>
        <p:spPr>
          <a:xfrm>
            <a:off x="2466474" y="1438975"/>
            <a:ext cx="673769" cy="616017"/>
          </a:xfrm>
          <a:prstGeom prst="roundRect">
            <a:avLst/>
          </a:prstGeom>
          <a:solidFill>
            <a:schemeClr val="accent5">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2</a:t>
            </a:r>
            <a:endParaRPr lang="en-IN" dirty="0"/>
          </a:p>
        </p:txBody>
      </p:sp>
      <p:sp>
        <p:nvSpPr>
          <p:cNvPr id="6" name="Rectangle: Rounded Corners 5">
            <a:extLst>
              <a:ext uri="{FF2B5EF4-FFF2-40B4-BE49-F238E27FC236}">
                <a16:creationId xmlns:a16="http://schemas.microsoft.com/office/drawing/2014/main" id="{243ACFCF-9D7F-013B-2CCC-2AD2AC8332B6}"/>
              </a:ext>
            </a:extLst>
          </p:cNvPr>
          <p:cNvSpPr/>
          <p:nvPr/>
        </p:nvSpPr>
        <p:spPr>
          <a:xfrm>
            <a:off x="3262163" y="1438975"/>
            <a:ext cx="673769" cy="616017"/>
          </a:xfrm>
          <a:prstGeom prst="roundRect">
            <a:avLst/>
          </a:prstGeom>
          <a:solidFill>
            <a:schemeClr val="accent5">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endParaRPr lang="en-IN" dirty="0"/>
          </a:p>
        </p:txBody>
      </p:sp>
      <p:sp>
        <p:nvSpPr>
          <p:cNvPr id="7" name="Rectangle: Rounded Corners 6">
            <a:extLst>
              <a:ext uri="{FF2B5EF4-FFF2-40B4-BE49-F238E27FC236}">
                <a16:creationId xmlns:a16="http://schemas.microsoft.com/office/drawing/2014/main" id="{D074CF71-9986-D7D0-42A0-2C7605DEE1E7}"/>
              </a:ext>
            </a:extLst>
          </p:cNvPr>
          <p:cNvSpPr/>
          <p:nvPr/>
        </p:nvSpPr>
        <p:spPr>
          <a:xfrm>
            <a:off x="3262162" y="2136005"/>
            <a:ext cx="673769" cy="616017"/>
          </a:xfrm>
          <a:prstGeom prst="roundRect">
            <a:avLst/>
          </a:prstGeom>
          <a:solidFill>
            <a:schemeClr val="accent5">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6</a:t>
            </a:r>
            <a:endParaRPr lang="en-IN" dirty="0"/>
          </a:p>
        </p:txBody>
      </p:sp>
      <p:sp>
        <p:nvSpPr>
          <p:cNvPr id="8" name="Rectangle: Rounded Corners 7">
            <a:extLst>
              <a:ext uri="{FF2B5EF4-FFF2-40B4-BE49-F238E27FC236}">
                <a16:creationId xmlns:a16="http://schemas.microsoft.com/office/drawing/2014/main" id="{8482D6BC-A943-D5E8-A385-B0BF097B4E14}"/>
              </a:ext>
            </a:extLst>
          </p:cNvPr>
          <p:cNvSpPr/>
          <p:nvPr/>
        </p:nvSpPr>
        <p:spPr>
          <a:xfrm>
            <a:off x="2496954" y="2136006"/>
            <a:ext cx="673769" cy="616017"/>
          </a:xfrm>
          <a:prstGeom prst="roundRect">
            <a:avLst/>
          </a:prstGeom>
          <a:solidFill>
            <a:schemeClr val="accent5">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5</a:t>
            </a:r>
            <a:endParaRPr lang="en-IN" dirty="0"/>
          </a:p>
        </p:txBody>
      </p:sp>
      <p:sp>
        <p:nvSpPr>
          <p:cNvPr id="9" name="Rectangle: Rounded Corners 8">
            <a:extLst>
              <a:ext uri="{FF2B5EF4-FFF2-40B4-BE49-F238E27FC236}">
                <a16:creationId xmlns:a16="http://schemas.microsoft.com/office/drawing/2014/main" id="{3A5783F8-B7FF-6BB8-905B-F45300EC2AB6}"/>
              </a:ext>
            </a:extLst>
          </p:cNvPr>
          <p:cNvSpPr/>
          <p:nvPr/>
        </p:nvSpPr>
        <p:spPr>
          <a:xfrm>
            <a:off x="1670785" y="2158463"/>
            <a:ext cx="673769" cy="616017"/>
          </a:xfrm>
          <a:prstGeom prst="roundRect">
            <a:avLst/>
          </a:prstGeom>
          <a:solidFill>
            <a:schemeClr val="accent5">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a:t>
            </a:r>
            <a:endParaRPr lang="en-IN" dirty="0"/>
          </a:p>
        </p:txBody>
      </p:sp>
      <p:sp>
        <p:nvSpPr>
          <p:cNvPr id="10" name="Rectangle: Rounded Corners 9">
            <a:extLst>
              <a:ext uri="{FF2B5EF4-FFF2-40B4-BE49-F238E27FC236}">
                <a16:creationId xmlns:a16="http://schemas.microsoft.com/office/drawing/2014/main" id="{956E7929-E59F-3AB0-A373-BD0A14822CAE}"/>
              </a:ext>
            </a:extLst>
          </p:cNvPr>
          <p:cNvSpPr/>
          <p:nvPr/>
        </p:nvSpPr>
        <p:spPr>
          <a:xfrm>
            <a:off x="3262163" y="2874740"/>
            <a:ext cx="673769" cy="616017"/>
          </a:xfrm>
          <a:prstGeom prst="roundRect">
            <a:avLst/>
          </a:prstGeom>
          <a:solidFill>
            <a:schemeClr val="accent5">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9</a:t>
            </a:r>
            <a:endParaRPr lang="en-IN" dirty="0"/>
          </a:p>
        </p:txBody>
      </p:sp>
      <p:sp>
        <p:nvSpPr>
          <p:cNvPr id="11" name="Rectangle: Rounded Corners 10">
            <a:extLst>
              <a:ext uri="{FF2B5EF4-FFF2-40B4-BE49-F238E27FC236}">
                <a16:creationId xmlns:a16="http://schemas.microsoft.com/office/drawing/2014/main" id="{F460D4BE-ED5D-9236-7395-E74C54B2C1CB}"/>
              </a:ext>
            </a:extLst>
          </p:cNvPr>
          <p:cNvSpPr/>
          <p:nvPr/>
        </p:nvSpPr>
        <p:spPr>
          <a:xfrm>
            <a:off x="2496953" y="2874741"/>
            <a:ext cx="673769" cy="616017"/>
          </a:xfrm>
          <a:prstGeom prst="roundRect">
            <a:avLst/>
          </a:prstGeom>
          <a:solidFill>
            <a:schemeClr val="accent5">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8</a:t>
            </a:r>
            <a:endParaRPr lang="en-IN" dirty="0"/>
          </a:p>
        </p:txBody>
      </p:sp>
      <p:sp>
        <p:nvSpPr>
          <p:cNvPr id="12" name="Rectangle: Rounded Corners 11">
            <a:extLst>
              <a:ext uri="{FF2B5EF4-FFF2-40B4-BE49-F238E27FC236}">
                <a16:creationId xmlns:a16="http://schemas.microsoft.com/office/drawing/2014/main" id="{A87F6928-3059-D698-3FED-0904FB905C5E}"/>
              </a:ext>
            </a:extLst>
          </p:cNvPr>
          <p:cNvSpPr/>
          <p:nvPr/>
        </p:nvSpPr>
        <p:spPr>
          <a:xfrm>
            <a:off x="1672390" y="2874741"/>
            <a:ext cx="673769" cy="616017"/>
          </a:xfrm>
          <a:prstGeom prst="roundRect">
            <a:avLst/>
          </a:prstGeom>
          <a:solidFill>
            <a:schemeClr val="accent5">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7</a:t>
            </a:r>
            <a:endParaRPr lang="en-IN" dirty="0"/>
          </a:p>
        </p:txBody>
      </p:sp>
      <p:sp>
        <p:nvSpPr>
          <p:cNvPr id="13" name="Rectangle: Rounded Corners 12">
            <a:extLst>
              <a:ext uri="{FF2B5EF4-FFF2-40B4-BE49-F238E27FC236}">
                <a16:creationId xmlns:a16="http://schemas.microsoft.com/office/drawing/2014/main" id="{CA97E681-EFB1-41D9-948E-228AFB035F1A}"/>
              </a:ext>
            </a:extLst>
          </p:cNvPr>
          <p:cNvSpPr/>
          <p:nvPr/>
        </p:nvSpPr>
        <p:spPr>
          <a:xfrm>
            <a:off x="1690036" y="3587800"/>
            <a:ext cx="673769" cy="599990"/>
          </a:xfrm>
          <a:prstGeom prst="roundRect">
            <a:avLst/>
          </a:prstGeom>
          <a:solidFill>
            <a:srgbClr val="FF000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t>
            </a:r>
            <a:endParaRPr lang="en-IN" dirty="0"/>
          </a:p>
        </p:txBody>
      </p:sp>
      <p:sp>
        <p:nvSpPr>
          <p:cNvPr id="14" name="Rectangle: Rounded Corners 13">
            <a:extLst>
              <a:ext uri="{FF2B5EF4-FFF2-40B4-BE49-F238E27FC236}">
                <a16:creationId xmlns:a16="http://schemas.microsoft.com/office/drawing/2014/main" id="{D50BBA44-CA44-85CA-EA80-28C6CA41B948}"/>
              </a:ext>
            </a:extLst>
          </p:cNvPr>
          <p:cNvSpPr/>
          <p:nvPr/>
        </p:nvSpPr>
        <p:spPr>
          <a:xfrm>
            <a:off x="2476099" y="3571772"/>
            <a:ext cx="673769" cy="616017"/>
          </a:xfrm>
          <a:prstGeom prst="roundRect">
            <a:avLst/>
          </a:prstGeom>
          <a:solidFill>
            <a:schemeClr val="accent5">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0</a:t>
            </a:r>
            <a:endParaRPr lang="en-IN" dirty="0"/>
          </a:p>
        </p:txBody>
      </p:sp>
      <p:sp>
        <p:nvSpPr>
          <p:cNvPr id="15" name="Rectangle: Rounded Corners 14">
            <a:extLst>
              <a:ext uri="{FF2B5EF4-FFF2-40B4-BE49-F238E27FC236}">
                <a16:creationId xmlns:a16="http://schemas.microsoft.com/office/drawing/2014/main" id="{923E7F6C-EE54-261C-12CE-ECDB8277A363}"/>
              </a:ext>
            </a:extLst>
          </p:cNvPr>
          <p:cNvSpPr/>
          <p:nvPr/>
        </p:nvSpPr>
        <p:spPr>
          <a:xfrm>
            <a:off x="3262162" y="3587799"/>
            <a:ext cx="673769" cy="616017"/>
          </a:xfrm>
          <a:prstGeom prst="roundRect">
            <a:avLst/>
          </a:prstGeom>
          <a:solidFill>
            <a:srgbClr val="FF000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t>
            </a:r>
            <a:endParaRPr lang="en-IN" dirty="0"/>
          </a:p>
        </p:txBody>
      </p:sp>
      <p:sp>
        <p:nvSpPr>
          <p:cNvPr id="16" name="Rectangle 15">
            <a:extLst>
              <a:ext uri="{FF2B5EF4-FFF2-40B4-BE49-F238E27FC236}">
                <a16:creationId xmlns:a16="http://schemas.microsoft.com/office/drawing/2014/main" id="{07B4D478-06DE-E97B-AB73-B63BAFF2B1FB}"/>
              </a:ext>
            </a:extLst>
          </p:cNvPr>
          <p:cNvSpPr/>
          <p:nvPr/>
        </p:nvSpPr>
        <p:spPr>
          <a:xfrm>
            <a:off x="5361669" y="647299"/>
            <a:ext cx="2338940" cy="5563402"/>
          </a:xfrm>
          <a:prstGeom prst="rect">
            <a:avLst/>
          </a:prstGeom>
          <a:solidFill>
            <a:srgbClr val="FFFF0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PIC</a:t>
            </a:r>
          </a:p>
        </p:txBody>
      </p:sp>
      <p:sp>
        <p:nvSpPr>
          <p:cNvPr id="17" name="Arrow: Right 16">
            <a:extLst>
              <a:ext uri="{FF2B5EF4-FFF2-40B4-BE49-F238E27FC236}">
                <a16:creationId xmlns:a16="http://schemas.microsoft.com/office/drawing/2014/main" id="{A36DA82A-D844-AA6D-B859-F1FF8262BC38}"/>
              </a:ext>
            </a:extLst>
          </p:cNvPr>
          <p:cNvSpPr/>
          <p:nvPr/>
        </p:nvSpPr>
        <p:spPr>
          <a:xfrm>
            <a:off x="4414789" y="1665171"/>
            <a:ext cx="867879" cy="470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83819383-4C63-247E-2F21-CA2E83363232}"/>
              </a:ext>
            </a:extLst>
          </p:cNvPr>
          <p:cNvSpPr/>
          <p:nvPr/>
        </p:nvSpPr>
        <p:spPr>
          <a:xfrm>
            <a:off x="4401955" y="2180520"/>
            <a:ext cx="867879" cy="470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DB8B0C60-E3B6-4673-6195-90FFDC3596F6}"/>
              </a:ext>
            </a:extLst>
          </p:cNvPr>
          <p:cNvSpPr/>
          <p:nvPr/>
        </p:nvSpPr>
        <p:spPr>
          <a:xfrm>
            <a:off x="4427622" y="2752022"/>
            <a:ext cx="867879" cy="470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481737DC-42AF-D1E8-7E28-0F57941EA213}"/>
              </a:ext>
            </a:extLst>
          </p:cNvPr>
          <p:cNvSpPr/>
          <p:nvPr/>
        </p:nvSpPr>
        <p:spPr>
          <a:xfrm>
            <a:off x="4451684" y="3312293"/>
            <a:ext cx="867879" cy="470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Bent 21">
            <a:extLst>
              <a:ext uri="{FF2B5EF4-FFF2-40B4-BE49-F238E27FC236}">
                <a16:creationId xmlns:a16="http://schemas.microsoft.com/office/drawing/2014/main" id="{36540C6E-B2C6-6DB3-172F-2E81D96017A3}"/>
              </a:ext>
            </a:extLst>
          </p:cNvPr>
          <p:cNvSpPr/>
          <p:nvPr/>
        </p:nvSpPr>
        <p:spPr>
          <a:xfrm rot="16200000">
            <a:off x="4295777" y="3679030"/>
            <a:ext cx="313424" cy="1782278"/>
          </a:xfrm>
          <a:prstGeom prst="bent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Arrow: Bent 22">
            <a:extLst>
              <a:ext uri="{FF2B5EF4-FFF2-40B4-BE49-F238E27FC236}">
                <a16:creationId xmlns:a16="http://schemas.microsoft.com/office/drawing/2014/main" id="{16A892AA-AAF2-FC8A-FAC0-434F429096C7}"/>
              </a:ext>
            </a:extLst>
          </p:cNvPr>
          <p:cNvSpPr/>
          <p:nvPr/>
        </p:nvSpPr>
        <p:spPr>
          <a:xfrm rot="16200000">
            <a:off x="3810900" y="3383657"/>
            <a:ext cx="472242" cy="2593213"/>
          </a:xfrm>
          <a:prstGeom prst="bent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4" name="Arrow: Bent 23">
            <a:extLst>
              <a:ext uri="{FF2B5EF4-FFF2-40B4-BE49-F238E27FC236}">
                <a16:creationId xmlns:a16="http://schemas.microsoft.com/office/drawing/2014/main" id="{A5C1039B-E445-BDA7-66B9-8E9C92D124C0}"/>
              </a:ext>
            </a:extLst>
          </p:cNvPr>
          <p:cNvSpPr/>
          <p:nvPr/>
        </p:nvSpPr>
        <p:spPr>
          <a:xfrm rot="16200000">
            <a:off x="3404936" y="3125236"/>
            <a:ext cx="616017" cy="3410551"/>
          </a:xfrm>
          <a:prstGeom prst="bentArrow">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chemeClr val="tx1"/>
              </a:solidFill>
            </a:endParaRPr>
          </a:p>
        </p:txBody>
      </p:sp>
      <p:graphicFrame>
        <p:nvGraphicFramePr>
          <p:cNvPr id="26" name="Table 25">
            <a:extLst>
              <a:ext uri="{FF2B5EF4-FFF2-40B4-BE49-F238E27FC236}">
                <a16:creationId xmlns:a16="http://schemas.microsoft.com/office/drawing/2014/main" id="{618CCE17-C60B-DA65-8BCF-AB7FEE959C99}"/>
              </a:ext>
            </a:extLst>
          </p:cNvPr>
          <p:cNvGraphicFramePr>
            <a:graphicFrameLocks noGrp="1"/>
          </p:cNvGraphicFramePr>
          <p:nvPr>
            <p:extLst>
              <p:ext uri="{D42A27DB-BD31-4B8C-83A1-F6EECF244321}">
                <p14:modId xmlns:p14="http://schemas.microsoft.com/office/powerpoint/2010/main" val="2702870030"/>
              </p:ext>
            </p:extLst>
          </p:nvPr>
        </p:nvGraphicFramePr>
        <p:xfrm>
          <a:off x="8144042" y="822071"/>
          <a:ext cx="3618024" cy="731520"/>
        </p:xfrm>
        <a:graphic>
          <a:graphicData uri="http://schemas.openxmlformats.org/drawingml/2006/table">
            <a:tbl>
              <a:tblPr firstRow="1" bandRow="1">
                <a:tableStyleId>{5C22544A-7EE6-4342-B048-85BDC9FD1C3A}</a:tableStyleId>
              </a:tblPr>
              <a:tblGrid>
                <a:gridCol w="301502">
                  <a:extLst>
                    <a:ext uri="{9D8B030D-6E8A-4147-A177-3AD203B41FA5}">
                      <a16:colId xmlns:a16="http://schemas.microsoft.com/office/drawing/2014/main" val="394761962"/>
                    </a:ext>
                  </a:extLst>
                </a:gridCol>
                <a:gridCol w="301502">
                  <a:extLst>
                    <a:ext uri="{9D8B030D-6E8A-4147-A177-3AD203B41FA5}">
                      <a16:colId xmlns:a16="http://schemas.microsoft.com/office/drawing/2014/main" val="2112978807"/>
                    </a:ext>
                  </a:extLst>
                </a:gridCol>
                <a:gridCol w="301502">
                  <a:extLst>
                    <a:ext uri="{9D8B030D-6E8A-4147-A177-3AD203B41FA5}">
                      <a16:colId xmlns:a16="http://schemas.microsoft.com/office/drawing/2014/main" val="3167000049"/>
                    </a:ext>
                  </a:extLst>
                </a:gridCol>
                <a:gridCol w="301502">
                  <a:extLst>
                    <a:ext uri="{9D8B030D-6E8A-4147-A177-3AD203B41FA5}">
                      <a16:colId xmlns:a16="http://schemas.microsoft.com/office/drawing/2014/main" val="1525891053"/>
                    </a:ext>
                  </a:extLst>
                </a:gridCol>
                <a:gridCol w="301502">
                  <a:extLst>
                    <a:ext uri="{9D8B030D-6E8A-4147-A177-3AD203B41FA5}">
                      <a16:colId xmlns:a16="http://schemas.microsoft.com/office/drawing/2014/main" val="2020938609"/>
                    </a:ext>
                  </a:extLst>
                </a:gridCol>
                <a:gridCol w="301502">
                  <a:extLst>
                    <a:ext uri="{9D8B030D-6E8A-4147-A177-3AD203B41FA5}">
                      <a16:colId xmlns:a16="http://schemas.microsoft.com/office/drawing/2014/main" val="2441599125"/>
                    </a:ext>
                  </a:extLst>
                </a:gridCol>
                <a:gridCol w="301502">
                  <a:extLst>
                    <a:ext uri="{9D8B030D-6E8A-4147-A177-3AD203B41FA5}">
                      <a16:colId xmlns:a16="http://schemas.microsoft.com/office/drawing/2014/main" val="4160741802"/>
                    </a:ext>
                  </a:extLst>
                </a:gridCol>
                <a:gridCol w="301502">
                  <a:extLst>
                    <a:ext uri="{9D8B030D-6E8A-4147-A177-3AD203B41FA5}">
                      <a16:colId xmlns:a16="http://schemas.microsoft.com/office/drawing/2014/main" val="1819994787"/>
                    </a:ext>
                  </a:extLst>
                </a:gridCol>
                <a:gridCol w="301502">
                  <a:extLst>
                    <a:ext uri="{9D8B030D-6E8A-4147-A177-3AD203B41FA5}">
                      <a16:colId xmlns:a16="http://schemas.microsoft.com/office/drawing/2014/main" val="254388335"/>
                    </a:ext>
                  </a:extLst>
                </a:gridCol>
                <a:gridCol w="301502">
                  <a:extLst>
                    <a:ext uri="{9D8B030D-6E8A-4147-A177-3AD203B41FA5}">
                      <a16:colId xmlns:a16="http://schemas.microsoft.com/office/drawing/2014/main" val="3629803480"/>
                    </a:ext>
                  </a:extLst>
                </a:gridCol>
                <a:gridCol w="301502">
                  <a:extLst>
                    <a:ext uri="{9D8B030D-6E8A-4147-A177-3AD203B41FA5}">
                      <a16:colId xmlns:a16="http://schemas.microsoft.com/office/drawing/2014/main" val="971981250"/>
                    </a:ext>
                  </a:extLst>
                </a:gridCol>
                <a:gridCol w="301502">
                  <a:extLst>
                    <a:ext uri="{9D8B030D-6E8A-4147-A177-3AD203B41FA5}">
                      <a16:colId xmlns:a16="http://schemas.microsoft.com/office/drawing/2014/main" val="1235861345"/>
                    </a:ext>
                  </a:extLst>
                </a:gridCol>
              </a:tblGrid>
              <a:tr h="335100">
                <a:tc>
                  <a:txBody>
                    <a:bodyPr/>
                    <a:lstStyle/>
                    <a:p>
                      <a:endParaRPr lang="en-IN"/>
                    </a:p>
                  </a:txBody>
                  <a:tcPr>
                    <a:solidFill>
                      <a:srgbClr val="92D050"/>
                    </a:solidFill>
                  </a:tcPr>
                </a:tc>
                <a:tc>
                  <a:txBody>
                    <a:bodyPr/>
                    <a:lstStyle/>
                    <a:p>
                      <a:endParaRPr lang="en-IN"/>
                    </a:p>
                  </a:txBody>
                  <a:tcPr>
                    <a:solidFill>
                      <a:srgbClr val="92D050"/>
                    </a:solidFill>
                  </a:tcPr>
                </a:tc>
                <a:tc>
                  <a:txBody>
                    <a:bodyPr/>
                    <a:lstStyle/>
                    <a:p>
                      <a:endParaRPr lang="en-IN"/>
                    </a:p>
                  </a:txBody>
                  <a:tcPr>
                    <a:solidFill>
                      <a:srgbClr val="92D050"/>
                    </a:solidFill>
                  </a:tcPr>
                </a:tc>
                <a:tc>
                  <a:txBody>
                    <a:bodyPr/>
                    <a:lstStyle/>
                    <a:p>
                      <a:endParaRPr lang="en-IN"/>
                    </a:p>
                  </a:txBody>
                  <a:tcPr>
                    <a:solidFill>
                      <a:srgbClr val="92D050"/>
                    </a:solidFill>
                  </a:tcPr>
                </a:tc>
                <a:tc>
                  <a:txBody>
                    <a:bodyPr/>
                    <a:lstStyle/>
                    <a:p>
                      <a:endParaRPr lang="en-IN"/>
                    </a:p>
                  </a:txBody>
                  <a:tcPr>
                    <a:solidFill>
                      <a:srgbClr val="92D050"/>
                    </a:solidFill>
                  </a:tcPr>
                </a:tc>
                <a:tc>
                  <a:txBody>
                    <a:bodyPr/>
                    <a:lstStyle/>
                    <a:p>
                      <a:endParaRPr lang="en-IN"/>
                    </a:p>
                  </a:txBody>
                  <a:tcPr>
                    <a:solidFill>
                      <a:srgbClr val="92D050"/>
                    </a:solidFill>
                  </a:tcPr>
                </a:tc>
                <a:tc>
                  <a:txBody>
                    <a:bodyPr/>
                    <a:lstStyle/>
                    <a:p>
                      <a:endParaRPr lang="en-IN"/>
                    </a:p>
                  </a:txBody>
                  <a:tcPr>
                    <a:solidFill>
                      <a:srgbClr val="92D050"/>
                    </a:solidFill>
                  </a:tcPr>
                </a:tc>
                <a:tc>
                  <a:txBody>
                    <a:bodyPr/>
                    <a:lstStyle/>
                    <a:p>
                      <a:endParaRPr lang="en-IN"/>
                    </a:p>
                  </a:txBody>
                  <a:tcPr>
                    <a:solidFill>
                      <a:srgbClr val="92D050"/>
                    </a:solidFill>
                  </a:tcPr>
                </a:tc>
                <a:tc>
                  <a:txBody>
                    <a:bodyPr/>
                    <a:lstStyle/>
                    <a:p>
                      <a:endParaRPr lang="en-IN"/>
                    </a:p>
                  </a:txBody>
                  <a:tcPr>
                    <a:solidFill>
                      <a:srgbClr val="92D050"/>
                    </a:solidFill>
                  </a:tcPr>
                </a:tc>
                <a:tc>
                  <a:txBody>
                    <a:bodyPr/>
                    <a:lstStyle/>
                    <a:p>
                      <a:endParaRPr lang="en-IN"/>
                    </a:p>
                  </a:txBody>
                  <a:tcPr>
                    <a:solidFill>
                      <a:srgbClr val="92D050"/>
                    </a:solidFill>
                  </a:tcPr>
                </a:tc>
                <a:tc>
                  <a:txBody>
                    <a:bodyPr/>
                    <a:lstStyle/>
                    <a:p>
                      <a:endParaRPr lang="en-IN"/>
                    </a:p>
                  </a:txBody>
                  <a:tcPr>
                    <a:solidFill>
                      <a:srgbClr val="92D050"/>
                    </a:solidFill>
                  </a:tcPr>
                </a:tc>
                <a:tc>
                  <a:txBody>
                    <a:bodyPr/>
                    <a:lstStyle/>
                    <a:p>
                      <a:endParaRPr lang="en-IN"/>
                    </a:p>
                  </a:txBody>
                  <a:tcPr>
                    <a:solidFill>
                      <a:srgbClr val="92D050"/>
                    </a:solidFill>
                  </a:tcPr>
                </a:tc>
                <a:extLst>
                  <a:ext uri="{0D108BD9-81ED-4DB2-BD59-A6C34878D82A}">
                    <a16:rowId xmlns:a16="http://schemas.microsoft.com/office/drawing/2014/main" val="1816956107"/>
                  </a:ext>
                </a:extLst>
              </a:tr>
              <a:tr h="335100">
                <a:tc>
                  <a:txBody>
                    <a:bodyPr/>
                    <a:lstStyle/>
                    <a:p>
                      <a:endParaRPr lang="en-IN"/>
                    </a:p>
                  </a:txBody>
                  <a:tcPr>
                    <a:solidFill>
                      <a:srgbClr val="92D050"/>
                    </a:solidFill>
                  </a:tcPr>
                </a:tc>
                <a:tc>
                  <a:txBody>
                    <a:bodyPr/>
                    <a:lstStyle/>
                    <a:p>
                      <a:endParaRPr lang="en-IN"/>
                    </a:p>
                  </a:txBody>
                  <a:tcPr>
                    <a:solidFill>
                      <a:srgbClr val="92D050"/>
                    </a:solidFill>
                  </a:tcPr>
                </a:tc>
                <a:tc>
                  <a:txBody>
                    <a:bodyPr/>
                    <a:lstStyle/>
                    <a:p>
                      <a:endParaRPr lang="en-IN"/>
                    </a:p>
                  </a:txBody>
                  <a:tcPr>
                    <a:solidFill>
                      <a:srgbClr val="92D050"/>
                    </a:solidFill>
                  </a:tcPr>
                </a:tc>
                <a:tc>
                  <a:txBody>
                    <a:bodyPr/>
                    <a:lstStyle/>
                    <a:p>
                      <a:endParaRPr lang="en-IN"/>
                    </a:p>
                  </a:txBody>
                  <a:tcPr>
                    <a:solidFill>
                      <a:srgbClr val="92D050"/>
                    </a:solidFill>
                  </a:tcPr>
                </a:tc>
                <a:tc>
                  <a:txBody>
                    <a:bodyPr/>
                    <a:lstStyle/>
                    <a:p>
                      <a:endParaRPr lang="en-IN"/>
                    </a:p>
                  </a:txBody>
                  <a:tcPr>
                    <a:solidFill>
                      <a:srgbClr val="92D050"/>
                    </a:solidFill>
                  </a:tcPr>
                </a:tc>
                <a:tc>
                  <a:txBody>
                    <a:bodyPr/>
                    <a:lstStyle/>
                    <a:p>
                      <a:endParaRPr lang="en-IN"/>
                    </a:p>
                  </a:txBody>
                  <a:tcPr>
                    <a:solidFill>
                      <a:srgbClr val="92D050"/>
                    </a:solidFill>
                  </a:tcPr>
                </a:tc>
                <a:tc>
                  <a:txBody>
                    <a:bodyPr/>
                    <a:lstStyle/>
                    <a:p>
                      <a:endParaRPr lang="en-IN"/>
                    </a:p>
                  </a:txBody>
                  <a:tcPr>
                    <a:solidFill>
                      <a:srgbClr val="92D050"/>
                    </a:solidFill>
                  </a:tcPr>
                </a:tc>
                <a:tc>
                  <a:txBody>
                    <a:bodyPr/>
                    <a:lstStyle/>
                    <a:p>
                      <a:endParaRPr lang="en-IN"/>
                    </a:p>
                  </a:txBody>
                  <a:tcPr>
                    <a:solidFill>
                      <a:srgbClr val="92D050"/>
                    </a:solidFill>
                  </a:tcPr>
                </a:tc>
                <a:tc>
                  <a:txBody>
                    <a:bodyPr/>
                    <a:lstStyle/>
                    <a:p>
                      <a:endParaRPr lang="en-IN"/>
                    </a:p>
                  </a:txBody>
                  <a:tcPr>
                    <a:solidFill>
                      <a:srgbClr val="92D050"/>
                    </a:solidFill>
                  </a:tcPr>
                </a:tc>
                <a:tc>
                  <a:txBody>
                    <a:bodyPr/>
                    <a:lstStyle/>
                    <a:p>
                      <a:endParaRPr lang="en-IN"/>
                    </a:p>
                  </a:txBody>
                  <a:tcPr>
                    <a:solidFill>
                      <a:srgbClr val="92D050"/>
                    </a:solidFill>
                  </a:tcPr>
                </a:tc>
                <a:tc>
                  <a:txBody>
                    <a:bodyPr/>
                    <a:lstStyle/>
                    <a:p>
                      <a:endParaRPr lang="en-IN"/>
                    </a:p>
                  </a:txBody>
                  <a:tcPr>
                    <a:solidFill>
                      <a:srgbClr val="92D050"/>
                    </a:solidFill>
                  </a:tcPr>
                </a:tc>
                <a:tc>
                  <a:txBody>
                    <a:bodyPr/>
                    <a:lstStyle/>
                    <a:p>
                      <a:endParaRPr lang="en-IN" dirty="0"/>
                    </a:p>
                  </a:txBody>
                  <a:tcPr>
                    <a:solidFill>
                      <a:srgbClr val="92D050"/>
                    </a:solidFill>
                  </a:tcPr>
                </a:tc>
                <a:extLst>
                  <a:ext uri="{0D108BD9-81ED-4DB2-BD59-A6C34878D82A}">
                    <a16:rowId xmlns:a16="http://schemas.microsoft.com/office/drawing/2014/main" val="331697341"/>
                  </a:ext>
                </a:extLst>
              </a:tr>
            </a:tbl>
          </a:graphicData>
        </a:graphic>
      </p:graphicFrame>
      <p:sp>
        <p:nvSpPr>
          <p:cNvPr id="28" name="Arrow: Bent-Up 27">
            <a:extLst>
              <a:ext uri="{FF2B5EF4-FFF2-40B4-BE49-F238E27FC236}">
                <a16:creationId xmlns:a16="http://schemas.microsoft.com/office/drawing/2014/main" id="{B0FE2BE2-33C4-D0A6-E7EF-9B7428DC1374}"/>
              </a:ext>
            </a:extLst>
          </p:cNvPr>
          <p:cNvSpPr/>
          <p:nvPr/>
        </p:nvSpPr>
        <p:spPr>
          <a:xfrm>
            <a:off x="7707026" y="1553591"/>
            <a:ext cx="1456225" cy="604872"/>
          </a:xfrm>
          <a:prstGeom prst="bentUpArrow">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Bent-Up 30">
            <a:extLst>
              <a:ext uri="{FF2B5EF4-FFF2-40B4-BE49-F238E27FC236}">
                <a16:creationId xmlns:a16="http://schemas.microsoft.com/office/drawing/2014/main" id="{3AD8F48B-A970-F688-29CD-495C542C748D}"/>
              </a:ext>
            </a:extLst>
          </p:cNvPr>
          <p:cNvSpPr/>
          <p:nvPr/>
        </p:nvSpPr>
        <p:spPr>
          <a:xfrm>
            <a:off x="7661915" y="1553591"/>
            <a:ext cx="2033131" cy="939979"/>
          </a:xfrm>
          <a:prstGeom prst="bentUpArrow">
            <a:avLst>
              <a:gd name="adj1" fmla="val 25000"/>
              <a:gd name="adj2" fmla="val 25000"/>
              <a:gd name="adj3" fmla="val 25000"/>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Bent-Up 31">
            <a:extLst>
              <a:ext uri="{FF2B5EF4-FFF2-40B4-BE49-F238E27FC236}">
                <a16:creationId xmlns:a16="http://schemas.microsoft.com/office/drawing/2014/main" id="{59451C25-2830-4ACA-0EE9-977C64C6955E}"/>
              </a:ext>
            </a:extLst>
          </p:cNvPr>
          <p:cNvSpPr/>
          <p:nvPr/>
        </p:nvSpPr>
        <p:spPr>
          <a:xfrm>
            <a:off x="7700609" y="1665171"/>
            <a:ext cx="2611256" cy="1278379"/>
          </a:xfrm>
          <a:prstGeom prst="bentUpArrow">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Bent-Up 32">
            <a:extLst>
              <a:ext uri="{FF2B5EF4-FFF2-40B4-BE49-F238E27FC236}">
                <a16:creationId xmlns:a16="http://schemas.microsoft.com/office/drawing/2014/main" id="{FAA97822-1614-5AD6-93D7-43CCBE94D6DA}"/>
              </a:ext>
            </a:extLst>
          </p:cNvPr>
          <p:cNvSpPr/>
          <p:nvPr/>
        </p:nvSpPr>
        <p:spPr>
          <a:xfrm>
            <a:off x="7694192" y="1553591"/>
            <a:ext cx="4144075" cy="2663296"/>
          </a:xfrm>
          <a:prstGeom prst="bentUpArrow">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Rectangle 33">
            <a:extLst>
              <a:ext uri="{FF2B5EF4-FFF2-40B4-BE49-F238E27FC236}">
                <a16:creationId xmlns:a16="http://schemas.microsoft.com/office/drawing/2014/main" id="{52C05B6C-7E6C-5967-9583-87E2450C859E}"/>
              </a:ext>
            </a:extLst>
          </p:cNvPr>
          <p:cNvSpPr/>
          <p:nvPr/>
        </p:nvSpPr>
        <p:spPr>
          <a:xfrm>
            <a:off x="5520892" y="1693044"/>
            <a:ext cx="720294" cy="21179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RC0</a:t>
            </a:r>
          </a:p>
          <a:p>
            <a:pPr algn="ctr"/>
            <a:endParaRPr lang="en-US" dirty="0"/>
          </a:p>
          <a:p>
            <a:pPr algn="ctr"/>
            <a:r>
              <a:rPr lang="en-US" dirty="0"/>
              <a:t>RC1</a:t>
            </a:r>
          </a:p>
          <a:p>
            <a:pPr algn="ctr"/>
            <a:endParaRPr lang="en-US" dirty="0"/>
          </a:p>
          <a:p>
            <a:pPr algn="ctr"/>
            <a:r>
              <a:rPr lang="en-US" dirty="0"/>
              <a:t>RC2</a:t>
            </a:r>
          </a:p>
          <a:p>
            <a:pPr algn="ctr"/>
            <a:endParaRPr lang="en-US" dirty="0"/>
          </a:p>
          <a:p>
            <a:pPr algn="ctr"/>
            <a:r>
              <a:rPr lang="en-US" dirty="0"/>
              <a:t>RC3</a:t>
            </a:r>
            <a:endParaRPr lang="en-IN" dirty="0"/>
          </a:p>
        </p:txBody>
      </p:sp>
      <p:sp>
        <p:nvSpPr>
          <p:cNvPr id="36" name="Rectangle 35">
            <a:extLst>
              <a:ext uri="{FF2B5EF4-FFF2-40B4-BE49-F238E27FC236}">
                <a16:creationId xmlns:a16="http://schemas.microsoft.com/office/drawing/2014/main" id="{B59F977A-1C46-3D9D-F85C-E9FA9D1343BC}"/>
              </a:ext>
            </a:extLst>
          </p:cNvPr>
          <p:cNvSpPr/>
          <p:nvPr/>
        </p:nvSpPr>
        <p:spPr>
          <a:xfrm>
            <a:off x="5489608" y="4283794"/>
            <a:ext cx="720294" cy="14541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RC4</a:t>
            </a:r>
          </a:p>
          <a:p>
            <a:pPr algn="ctr"/>
            <a:r>
              <a:rPr lang="en-US" dirty="0"/>
              <a:t>RC5</a:t>
            </a:r>
          </a:p>
          <a:p>
            <a:pPr algn="ctr"/>
            <a:r>
              <a:rPr lang="en-US" dirty="0"/>
              <a:t>RC6</a:t>
            </a:r>
          </a:p>
          <a:p>
            <a:pPr algn="ctr"/>
            <a:endParaRPr lang="en-IN" dirty="0"/>
          </a:p>
        </p:txBody>
      </p:sp>
      <p:sp>
        <p:nvSpPr>
          <p:cNvPr id="37" name="Rectangle 36">
            <a:extLst>
              <a:ext uri="{FF2B5EF4-FFF2-40B4-BE49-F238E27FC236}">
                <a16:creationId xmlns:a16="http://schemas.microsoft.com/office/drawing/2014/main" id="{10815BD7-A583-10CE-72BD-439BAF5D30A2}"/>
              </a:ext>
            </a:extLst>
          </p:cNvPr>
          <p:cNvSpPr/>
          <p:nvPr/>
        </p:nvSpPr>
        <p:spPr>
          <a:xfrm>
            <a:off x="7098430" y="1876350"/>
            <a:ext cx="557068" cy="1135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RB3</a:t>
            </a:r>
          </a:p>
          <a:p>
            <a:pPr algn="ctr"/>
            <a:r>
              <a:rPr lang="en-US" dirty="0"/>
              <a:t>RB4</a:t>
            </a:r>
          </a:p>
          <a:p>
            <a:pPr algn="ctr"/>
            <a:r>
              <a:rPr lang="en-US" dirty="0"/>
              <a:t>RB5</a:t>
            </a:r>
          </a:p>
        </p:txBody>
      </p:sp>
      <p:sp>
        <p:nvSpPr>
          <p:cNvPr id="42" name="Rectangle 41">
            <a:extLst>
              <a:ext uri="{FF2B5EF4-FFF2-40B4-BE49-F238E27FC236}">
                <a16:creationId xmlns:a16="http://schemas.microsoft.com/office/drawing/2014/main" id="{398F1E9E-F2C7-A14B-EB42-4C102ADDA3C1}"/>
              </a:ext>
            </a:extLst>
          </p:cNvPr>
          <p:cNvSpPr/>
          <p:nvPr/>
        </p:nvSpPr>
        <p:spPr>
          <a:xfrm>
            <a:off x="7766777" y="3631331"/>
            <a:ext cx="1037123" cy="4370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PORTD</a:t>
            </a:r>
          </a:p>
        </p:txBody>
      </p:sp>
      <p:sp>
        <p:nvSpPr>
          <p:cNvPr id="106" name="TextBox 105">
            <a:extLst>
              <a:ext uri="{FF2B5EF4-FFF2-40B4-BE49-F238E27FC236}">
                <a16:creationId xmlns:a16="http://schemas.microsoft.com/office/drawing/2014/main" id="{94FC0BC6-2679-0282-5E60-EAFB31BD546E}"/>
              </a:ext>
            </a:extLst>
          </p:cNvPr>
          <p:cNvSpPr txBox="1"/>
          <p:nvPr/>
        </p:nvSpPr>
        <p:spPr>
          <a:xfrm>
            <a:off x="7597944" y="398657"/>
            <a:ext cx="2200179" cy="369332"/>
          </a:xfrm>
          <a:prstGeom prst="rect">
            <a:avLst/>
          </a:prstGeom>
          <a:noFill/>
        </p:spPr>
        <p:txBody>
          <a:bodyPr wrap="square">
            <a:spAutoFit/>
          </a:bodyPr>
          <a:lstStyle/>
          <a:p>
            <a:pPr algn="ctr"/>
            <a:r>
              <a:rPr lang="en-US" dirty="0"/>
              <a:t>LCD</a:t>
            </a:r>
          </a:p>
        </p:txBody>
      </p:sp>
      <p:sp>
        <p:nvSpPr>
          <p:cNvPr id="107" name="TextBox 106">
            <a:extLst>
              <a:ext uri="{FF2B5EF4-FFF2-40B4-BE49-F238E27FC236}">
                <a16:creationId xmlns:a16="http://schemas.microsoft.com/office/drawing/2014/main" id="{DA218E30-F15A-0AEC-8218-571960C2B310}"/>
              </a:ext>
            </a:extLst>
          </p:cNvPr>
          <p:cNvSpPr txBox="1"/>
          <p:nvPr/>
        </p:nvSpPr>
        <p:spPr>
          <a:xfrm>
            <a:off x="970543" y="340129"/>
            <a:ext cx="2200179" cy="369332"/>
          </a:xfrm>
          <a:prstGeom prst="rect">
            <a:avLst/>
          </a:prstGeom>
          <a:noFill/>
        </p:spPr>
        <p:txBody>
          <a:bodyPr wrap="square">
            <a:spAutoFit/>
          </a:bodyPr>
          <a:lstStyle/>
          <a:p>
            <a:pPr algn="ctr"/>
            <a:r>
              <a:rPr lang="en-US" dirty="0"/>
              <a:t>Keyboard</a:t>
            </a:r>
          </a:p>
        </p:txBody>
      </p:sp>
    </p:spTree>
    <p:extLst>
      <p:ext uri="{BB962C8B-B14F-4D97-AF65-F5344CB8AC3E}">
        <p14:creationId xmlns:p14="http://schemas.microsoft.com/office/powerpoint/2010/main" val="2536661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8"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txBody>
            <a:bodyPr/>
            <a:lstStyle/>
            <a:p>
              <a:endParaRPr lang="en-US"/>
            </a:p>
          </p:txBody>
        </p:sp>
        <p:sp>
          <p:nvSpPr>
            <p:cNvPr id="9" name="Oval 8">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txBody>
            <a:bodyPr/>
            <a:lstStyle/>
            <a:p>
              <a:endParaRPr lang="en-US"/>
            </a:p>
          </p:txBody>
        </p:sp>
        <p:sp>
          <p:nvSpPr>
            <p:cNvPr id="10"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txBody>
            <a:bodyPr/>
            <a:lstStyle/>
            <a:p>
              <a:endParaRPr lang="en-US"/>
            </a:p>
          </p:txBody>
        </p:sp>
      </p:grpSp>
      <p:sp>
        <p:nvSpPr>
          <p:cNvPr id="12" name="Rectangle 11">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3574A61-C1E3-0539-11A9-9A74B6D62F85}"/>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dirty="0">
                <a:solidFill>
                  <a:schemeClr val="bg2"/>
                </a:solidFill>
              </a:rPr>
              <a:t>4.DAC</a:t>
            </a:r>
            <a:r>
              <a:rPr lang="en-US" sz="4000" kern="1200" dirty="0">
                <a:solidFill>
                  <a:schemeClr val="bg2"/>
                </a:solidFill>
                <a:latin typeface="+mj-lt"/>
                <a:ea typeface="+mj-ea"/>
                <a:cs typeface="+mj-cs"/>
              </a:rPr>
              <a:t> Interfacing</a:t>
            </a:r>
          </a:p>
        </p:txBody>
      </p:sp>
    </p:spTree>
    <p:extLst>
      <p:ext uri="{BB962C8B-B14F-4D97-AF65-F5344CB8AC3E}">
        <p14:creationId xmlns:p14="http://schemas.microsoft.com/office/powerpoint/2010/main" val="597450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778" y="232450"/>
            <a:ext cx="11253537" cy="1153276"/>
          </a:xfrm>
        </p:spPr>
        <p:txBody>
          <a:bodyPr>
            <a:normAutofit/>
          </a:bodyPr>
          <a:lstStyle/>
          <a:p>
            <a:pPr algn="ctr"/>
            <a:r>
              <a:rPr lang="en-GB" sz="4000" b="1" i="1" dirty="0"/>
              <a:t>PIC 18F4550 connection diagram to DAC 0808</a:t>
            </a:r>
            <a:endParaRPr lang="en-US" sz="4000" b="1" i="1" dirty="0"/>
          </a:p>
        </p:txBody>
      </p:sp>
      <p:pic>
        <p:nvPicPr>
          <p:cNvPr id="8" name="Content Placeholder 7" descr="WhatsApp Image 2022-09-27 at 10.49.12 AM.jpeg"/>
          <p:cNvPicPr>
            <a:picLocks noGrp="1" noChangeAspect="1"/>
          </p:cNvPicPr>
          <p:nvPr>
            <p:ph idx="1"/>
          </p:nvPr>
        </p:nvPicPr>
        <p:blipFill>
          <a:blip r:embed="rId3"/>
          <a:stretch>
            <a:fillRect/>
          </a:stretch>
        </p:blipFill>
        <p:spPr>
          <a:xfrm>
            <a:off x="1604590" y="1270536"/>
            <a:ext cx="9224481" cy="5159944"/>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EAA5BB-7FE5-0CDF-2A43-26662AD682CA}"/>
              </a:ext>
            </a:extLst>
          </p:cNvPr>
          <p:cNvSpPr txBox="1"/>
          <p:nvPr/>
        </p:nvSpPr>
        <p:spPr>
          <a:xfrm>
            <a:off x="1625599" y="1198898"/>
            <a:ext cx="9761087" cy="5539978"/>
          </a:xfrm>
          <a:prstGeom prst="rect">
            <a:avLst/>
          </a:prstGeom>
          <a:noFill/>
        </p:spPr>
        <p:txBody>
          <a:bodyPr wrap="square">
            <a:spAutoFit/>
          </a:bodyPr>
          <a:lstStyle/>
          <a:p>
            <a:r>
              <a:rPr lang="en-US" sz="2400" dirty="0">
                <a:latin typeface="Aparajita" panose="02020603050405020304" pitchFamily="18" charset="0"/>
                <a:cs typeface="Aparajita" panose="02020603050405020304" pitchFamily="18" charset="0"/>
              </a:rPr>
              <a:t>40 pins of PIC18Fxx are divided into 5 ports. Out of which, 34 pins are Input-Output pins which can be configured for general  Input or Output by setting registers associated with them. </a:t>
            </a:r>
          </a:p>
          <a:p>
            <a:endParaRPr lang="en-US" sz="2400" dirty="0">
              <a:latin typeface="Aparajita" panose="02020603050405020304" pitchFamily="18" charset="0"/>
              <a:cs typeface="Aparajita" panose="02020603050405020304" pitchFamily="18" charset="0"/>
            </a:endParaRPr>
          </a:p>
          <a:p>
            <a:r>
              <a:rPr lang="en-US" sz="2400" dirty="0">
                <a:latin typeface="Aparajita" panose="02020603050405020304" pitchFamily="18" charset="0"/>
                <a:cs typeface="Aparajita" panose="02020603050405020304" pitchFamily="18" charset="0"/>
              </a:rPr>
              <a:t>Ports           Number of pins   Pin Name</a:t>
            </a:r>
          </a:p>
          <a:p>
            <a:r>
              <a:rPr lang="en-US" sz="2400" dirty="0">
                <a:solidFill>
                  <a:srgbClr val="C00000"/>
                </a:solidFill>
                <a:latin typeface="Aparajita" panose="02020603050405020304" pitchFamily="18" charset="0"/>
                <a:cs typeface="Aparajita" panose="02020603050405020304" pitchFamily="18" charset="0"/>
              </a:rPr>
              <a:t>PORTA                  7            RA0-RA6</a:t>
            </a:r>
          </a:p>
          <a:p>
            <a:r>
              <a:rPr lang="en-US" sz="2400" dirty="0">
                <a:solidFill>
                  <a:srgbClr val="C00000"/>
                </a:solidFill>
                <a:latin typeface="Aparajita" panose="02020603050405020304" pitchFamily="18" charset="0"/>
                <a:cs typeface="Aparajita" panose="02020603050405020304" pitchFamily="18" charset="0"/>
              </a:rPr>
              <a:t>PORTB                  8            RB0-RB7</a:t>
            </a:r>
          </a:p>
          <a:p>
            <a:r>
              <a:rPr lang="en-US" sz="2400" dirty="0">
                <a:solidFill>
                  <a:srgbClr val="C00000"/>
                </a:solidFill>
                <a:latin typeface="Aparajita" panose="02020603050405020304" pitchFamily="18" charset="0"/>
                <a:cs typeface="Aparajita" panose="02020603050405020304" pitchFamily="18" charset="0"/>
              </a:rPr>
              <a:t>PORTC                  8            RC0-RC7</a:t>
            </a:r>
          </a:p>
          <a:p>
            <a:r>
              <a:rPr lang="en-US" sz="2400" dirty="0">
                <a:solidFill>
                  <a:srgbClr val="C00000"/>
                </a:solidFill>
                <a:latin typeface="Aparajita" panose="02020603050405020304" pitchFamily="18" charset="0"/>
                <a:cs typeface="Aparajita" panose="02020603050405020304" pitchFamily="18" charset="0"/>
              </a:rPr>
              <a:t>PORTD                 8            RD0-RD7</a:t>
            </a:r>
          </a:p>
          <a:p>
            <a:r>
              <a:rPr lang="en-US" sz="2400" dirty="0">
                <a:solidFill>
                  <a:srgbClr val="C00000"/>
                </a:solidFill>
                <a:latin typeface="Aparajita" panose="02020603050405020304" pitchFamily="18" charset="0"/>
                <a:cs typeface="Aparajita" panose="02020603050405020304" pitchFamily="18" charset="0"/>
              </a:rPr>
              <a:t>PORTE                  3           RE0-RE2</a:t>
            </a:r>
          </a:p>
          <a:p>
            <a:r>
              <a:rPr lang="en-US" sz="2400" dirty="0">
                <a:latin typeface="Aparajita" panose="02020603050405020304" pitchFamily="18" charset="0"/>
                <a:cs typeface="Aparajita" panose="02020603050405020304" pitchFamily="18" charset="0"/>
              </a:rPr>
              <a:t>Registers Associated with Ports in PIC18F4550</a:t>
            </a:r>
          </a:p>
          <a:p>
            <a:r>
              <a:rPr lang="en-US" sz="2400" dirty="0">
                <a:latin typeface="Aparajita" panose="02020603050405020304" pitchFamily="18" charset="0"/>
                <a:cs typeface="Aparajita" panose="02020603050405020304" pitchFamily="18" charset="0"/>
              </a:rPr>
              <a:t>Each port in pic18f4450 is associated with three 8 bit registers for IO operations.</a:t>
            </a:r>
          </a:p>
          <a:p>
            <a:r>
              <a:rPr lang="en-US" sz="2400" dirty="0">
                <a:solidFill>
                  <a:schemeClr val="accent1">
                    <a:lumMod val="75000"/>
                  </a:schemeClr>
                </a:solidFill>
                <a:latin typeface="Aparajita" panose="02020603050405020304" pitchFamily="18" charset="0"/>
                <a:cs typeface="Aparajita" panose="02020603050405020304" pitchFamily="18" charset="0"/>
              </a:rPr>
              <a:t>TRISX   (8 bit)</a:t>
            </a:r>
          </a:p>
          <a:p>
            <a:r>
              <a:rPr lang="en-US" sz="2400" dirty="0" err="1">
                <a:solidFill>
                  <a:schemeClr val="accent1">
                    <a:lumMod val="75000"/>
                  </a:schemeClr>
                </a:solidFill>
                <a:latin typeface="Aparajita" panose="02020603050405020304" pitchFamily="18" charset="0"/>
                <a:cs typeface="Aparajita" panose="02020603050405020304" pitchFamily="18" charset="0"/>
              </a:rPr>
              <a:t>LATx</a:t>
            </a:r>
            <a:r>
              <a:rPr lang="en-US" sz="2400" dirty="0">
                <a:solidFill>
                  <a:schemeClr val="accent1">
                    <a:lumMod val="75000"/>
                  </a:schemeClr>
                </a:solidFill>
                <a:latin typeface="Aparajita" panose="02020603050405020304" pitchFamily="18" charset="0"/>
                <a:cs typeface="Aparajita" panose="02020603050405020304" pitchFamily="18" charset="0"/>
              </a:rPr>
              <a:t>     (8 bit)</a:t>
            </a:r>
          </a:p>
          <a:p>
            <a:r>
              <a:rPr lang="en-US" sz="2400" dirty="0" err="1">
                <a:solidFill>
                  <a:schemeClr val="accent1">
                    <a:lumMod val="75000"/>
                  </a:schemeClr>
                </a:solidFill>
                <a:latin typeface="Aparajita" panose="02020603050405020304" pitchFamily="18" charset="0"/>
                <a:cs typeface="Aparajita" panose="02020603050405020304" pitchFamily="18" charset="0"/>
              </a:rPr>
              <a:t>PORTx</a:t>
            </a:r>
            <a:r>
              <a:rPr lang="en-US" sz="2400" dirty="0">
                <a:solidFill>
                  <a:schemeClr val="accent1">
                    <a:lumMod val="75000"/>
                  </a:schemeClr>
                </a:solidFill>
                <a:latin typeface="Aparajita" panose="02020603050405020304" pitchFamily="18" charset="0"/>
                <a:cs typeface="Aparajita" panose="02020603050405020304" pitchFamily="18" charset="0"/>
              </a:rPr>
              <a:t>  (8 bit)</a:t>
            </a:r>
          </a:p>
          <a:p>
            <a:endParaRPr lang="en-US" dirty="0"/>
          </a:p>
        </p:txBody>
      </p:sp>
      <p:sp>
        <p:nvSpPr>
          <p:cNvPr id="6" name="Title 5">
            <a:extLst>
              <a:ext uri="{FF2B5EF4-FFF2-40B4-BE49-F238E27FC236}">
                <a16:creationId xmlns:a16="http://schemas.microsoft.com/office/drawing/2014/main" id="{DFB90D9E-F0D5-76AB-F021-C9818C24AA1B}"/>
              </a:ext>
            </a:extLst>
          </p:cNvPr>
          <p:cNvSpPr>
            <a:spLocks noGrp="1"/>
          </p:cNvSpPr>
          <p:nvPr>
            <p:ph type="title"/>
          </p:nvPr>
        </p:nvSpPr>
        <p:spPr>
          <a:xfrm>
            <a:off x="401854" y="466058"/>
            <a:ext cx="10515600" cy="592722"/>
          </a:xfrm>
        </p:spPr>
        <p:txBody>
          <a:bodyPr>
            <a:normAutofit fontScale="90000"/>
          </a:bodyPr>
          <a:lstStyle/>
          <a:p>
            <a:r>
              <a:rPr lang="en-US"/>
              <a:t>Port structure</a:t>
            </a:r>
            <a:endParaRPr lang="en-IN" dirty="0"/>
          </a:p>
        </p:txBody>
      </p:sp>
    </p:spTree>
    <p:extLst>
      <p:ext uri="{BB962C8B-B14F-4D97-AF65-F5344CB8AC3E}">
        <p14:creationId xmlns:p14="http://schemas.microsoft.com/office/powerpoint/2010/main" val="35787328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04088"/>
            <a:ext cx="8229600" cy="867524"/>
          </a:xfrm>
        </p:spPr>
        <p:txBody>
          <a:bodyPr>
            <a:normAutofit/>
          </a:bodyPr>
          <a:lstStyle/>
          <a:p>
            <a:pPr algn="ctr"/>
            <a:r>
              <a:rPr lang="en-GB" b="1" i="1" dirty="0"/>
              <a:t>Generating Sine wave</a:t>
            </a:r>
          </a:p>
        </p:txBody>
      </p:sp>
      <p:sp>
        <p:nvSpPr>
          <p:cNvPr id="5" name="Content Placeholder 4"/>
          <p:cNvSpPr>
            <a:spLocks noGrp="1"/>
          </p:cNvSpPr>
          <p:nvPr>
            <p:ph idx="1"/>
          </p:nvPr>
        </p:nvSpPr>
        <p:spPr/>
        <p:txBody>
          <a:bodyPr>
            <a:normAutofit/>
          </a:bodyPr>
          <a:lstStyle/>
          <a:p>
            <a:r>
              <a:rPr lang="en-GB" sz="2200" dirty="0"/>
              <a:t>For generating sine wave, we need a look-up table to represent the magnitude of the sine value of angles between 0° to 360°.</a:t>
            </a:r>
          </a:p>
          <a:p>
            <a:r>
              <a:rPr lang="en-GB" sz="2200" dirty="0"/>
              <a:t> The sine function varies from -1 to +1. </a:t>
            </a:r>
          </a:p>
          <a:p>
            <a:r>
              <a:rPr lang="en-GB" sz="2200" dirty="0"/>
              <a:t>In the table only integer values are applicable for DAC input. </a:t>
            </a:r>
          </a:p>
          <a:p>
            <a:r>
              <a:rPr lang="en-GB" sz="2200" dirty="0"/>
              <a:t>In this example we will consider 30° increments and calculate the values from degree to DAC input.</a:t>
            </a:r>
          </a:p>
          <a:p>
            <a:r>
              <a:rPr lang="en-GB" sz="2200" dirty="0"/>
              <a:t> We are assuming full-scale voltage of 10V for DAC output.</a:t>
            </a:r>
          </a:p>
          <a:p>
            <a:r>
              <a:rPr lang="en-GB" sz="2200" dirty="0"/>
              <a:t>formula to get the voltage ranges.</a:t>
            </a:r>
          </a:p>
          <a:p>
            <a:endParaRPr lang="en-US" sz="2000" dirty="0"/>
          </a:p>
        </p:txBody>
      </p:sp>
      <p:pic>
        <p:nvPicPr>
          <p:cNvPr id="2050" name="Picture 2"/>
          <p:cNvPicPr>
            <a:picLocks noChangeAspect="1" noChangeArrowheads="1"/>
          </p:cNvPicPr>
          <p:nvPr/>
        </p:nvPicPr>
        <p:blipFill>
          <a:blip r:embed="rId2"/>
          <a:srcRect/>
          <a:stretch>
            <a:fillRect/>
          </a:stretch>
        </p:blipFill>
        <p:spPr bwMode="auto">
          <a:xfrm>
            <a:off x="3952860" y="5500703"/>
            <a:ext cx="3571900" cy="710433"/>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428604"/>
            <a:ext cx="8229600" cy="867524"/>
          </a:xfrm>
        </p:spPr>
        <p:txBody>
          <a:bodyPr>
            <a:normAutofit/>
          </a:bodyPr>
          <a:lstStyle/>
          <a:p>
            <a:pPr algn="ctr"/>
            <a:r>
              <a:rPr lang="en-GB" b="1" i="1" dirty="0"/>
              <a:t>Generating Sine wave</a:t>
            </a:r>
          </a:p>
        </p:txBody>
      </p:sp>
      <p:graphicFrame>
        <p:nvGraphicFramePr>
          <p:cNvPr id="6" name="Content Placeholder 5"/>
          <p:cNvGraphicFramePr>
            <a:graphicFrameLocks noGrp="1"/>
          </p:cNvGraphicFramePr>
          <p:nvPr>
            <p:ph idx="1"/>
          </p:nvPr>
        </p:nvGraphicFramePr>
        <p:xfrm>
          <a:off x="2095472" y="1500172"/>
          <a:ext cx="8072494" cy="5074478"/>
        </p:xfrm>
        <a:graphic>
          <a:graphicData uri="http://schemas.openxmlformats.org/drawingml/2006/table">
            <a:tbl>
              <a:tblPr/>
              <a:tblGrid>
                <a:gridCol w="1585295">
                  <a:extLst>
                    <a:ext uri="{9D8B030D-6E8A-4147-A177-3AD203B41FA5}">
                      <a16:colId xmlns:a16="http://schemas.microsoft.com/office/drawing/2014/main" val="20000"/>
                    </a:ext>
                  </a:extLst>
                </a:gridCol>
                <a:gridCol w="1362798">
                  <a:extLst>
                    <a:ext uri="{9D8B030D-6E8A-4147-A177-3AD203B41FA5}">
                      <a16:colId xmlns:a16="http://schemas.microsoft.com/office/drawing/2014/main" val="20001"/>
                    </a:ext>
                  </a:extLst>
                </a:gridCol>
                <a:gridCol w="2224977">
                  <a:extLst>
                    <a:ext uri="{9D8B030D-6E8A-4147-A177-3AD203B41FA5}">
                      <a16:colId xmlns:a16="http://schemas.microsoft.com/office/drawing/2014/main" val="20002"/>
                    </a:ext>
                  </a:extLst>
                </a:gridCol>
                <a:gridCol w="2899424">
                  <a:extLst>
                    <a:ext uri="{9D8B030D-6E8A-4147-A177-3AD203B41FA5}">
                      <a16:colId xmlns:a16="http://schemas.microsoft.com/office/drawing/2014/main" val="20003"/>
                    </a:ext>
                  </a:extLst>
                </a:gridCol>
              </a:tblGrid>
              <a:tr h="912020">
                <a:tc>
                  <a:txBody>
                    <a:bodyPr/>
                    <a:lstStyle/>
                    <a:p>
                      <a:pPr algn="ctr" fontAlgn="ctr"/>
                      <a:r>
                        <a:rPr lang="en-US" sz="2000" b="1" i="0" u="none" strike="noStrike" dirty="0">
                          <a:solidFill>
                            <a:srgbClr val="212529"/>
                          </a:solidFill>
                          <a:latin typeface="Times New Roman"/>
                        </a:rPr>
                        <a:t>Angle               (in </a:t>
                      </a:r>
                      <a:r>
                        <a:rPr lang="el-GR" sz="2000" b="1" i="0" u="none" strike="noStrike" dirty="0">
                          <a:solidFill>
                            <a:srgbClr val="212529"/>
                          </a:solidFill>
                          <a:latin typeface="Times New Roman"/>
                        </a:rPr>
                        <a:t>θ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ctr"/>
                      <a:r>
                        <a:rPr lang="en-US" sz="2000" b="1" i="0" u="none" strike="noStrike" dirty="0">
                          <a:solidFill>
                            <a:srgbClr val="212529"/>
                          </a:solidFill>
                          <a:latin typeface="Times New Roman"/>
                        </a:rPr>
                        <a:t>sin</a:t>
                      </a:r>
                      <a:r>
                        <a:rPr lang="el-GR" sz="2000" b="1" i="0" u="none" strike="noStrike" dirty="0">
                          <a:solidFill>
                            <a:srgbClr val="212529"/>
                          </a:solidFill>
                          <a:latin typeface="Times New Roman"/>
                        </a:rPr>
                        <a:t>θ</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ctr"/>
                      <a:r>
                        <a:rPr lang="fr-FR" sz="2000" b="1" i="0" u="none" strike="noStrike" dirty="0">
                          <a:solidFill>
                            <a:srgbClr val="212529"/>
                          </a:solidFill>
                          <a:latin typeface="Times New Roman"/>
                        </a:rPr>
                        <a:t>V out (Voltage Magnitude)= 5V+(5V*sin θ)</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ctr"/>
                      <a:r>
                        <a:rPr lang="en-US" sz="2000" b="1" i="0" u="none" strike="noStrike" dirty="0">
                          <a:solidFill>
                            <a:srgbClr val="212529"/>
                          </a:solidFill>
                          <a:latin typeface="Times New Roman"/>
                        </a:rPr>
                        <a:t>Values sent to DAC (decimal)                  (voltage </a:t>
                      </a:r>
                      <a:r>
                        <a:rPr lang="en-US" sz="2000" b="1" i="0" u="none" strike="noStrike" dirty="0" err="1">
                          <a:solidFill>
                            <a:srgbClr val="212529"/>
                          </a:solidFill>
                          <a:latin typeface="Times New Roman"/>
                        </a:rPr>
                        <a:t>mag</a:t>
                      </a:r>
                      <a:r>
                        <a:rPr lang="en-US" sz="2000" b="1" i="0" u="none" strike="noStrike" dirty="0">
                          <a:solidFill>
                            <a:srgbClr val="212529"/>
                          </a:solidFill>
                          <a:latin typeface="Times New Roman"/>
                        </a:rPr>
                        <a:t>*25.6)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320006">
                <a:tc>
                  <a:txBody>
                    <a:bodyPr/>
                    <a:lstStyle/>
                    <a:p>
                      <a:pPr algn="ctr" fontAlgn="ctr"/>
                      <a:r>
                        <a:rPr lang="en-US" sz="2000" b="0" i="0" u="none" strike="noStrike" dirty="0">
                          <a:solidFill>
                            <a:srgbClr val="212529"/>
                          </a:solidFill>
                          <a:latin typeface="Times New Roman"/>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212529"/>
                          </a:solidFill>
                          <a:latin typeface="Times New Roman"/>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212529"/>
                          </a:solidFill>
                          <a:latin typeface="Times New Roman"/>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212529"/>
                          </a:solidFill>
                          <a:latin typeface="Times New Roman"/>
                        </a:rPr>
                        <a:t>128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0006">
                <a:tc>
                  <a:txBody>
                    <a:bodyPr/>
                    <a:lstStyle/>
                    <a:p>
                      <a:pPr algn="ctr" fontAlgn="ctr"/>
                      <a:r>
                        <a:rPr lang="en-US" sz="2000" b="0" i="0" u="none" strike="noStrike">
                          <a:solidFill>
                            <a:srgbClr val="212529"/>
                          </a:solidFill>
                          <a:latin typeface="Times New Roman"/>
                        </a:rPr>
                        <a:t>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212529"/>
                          </a:solidFill>
                          <a:latin typeface="Times New Roman"/>
                        </a:rPr>
                        <a:t>0.5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212529"/>
                          </a:solidFill>
                          <a:latin typeface="Times New Roman"/>
                        </a:rPr>
                        <a:t>7.5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212529"/>
                          </a:solidFill>
                          <a:latin typeface="Times New Roman"/>
                        </a:rPr>
                        <a:t>192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0006">
                <a:tc>
                  <a:txBody>
                    <a:bodyPr/>
                    <a:lstStyle/>
                    <a:p>
                      <a:pPr algn="ctr" fontAlgn="ctr"/>
                      <a:r>
                        <a:rPr lang="en-US" sz="2000" b="0" i="0" u="none" strike="noStrike">
                          <a:solidFill>
                            <a:srgbClr val="212529"/>
                          </a:solidFill>
                          <a:latin typeface="Times New Roman"/>
                        </a:rPr>
                        <a:t>60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212529"/>
                          </a:solidFill>
                          <a:latin typeface="Times New Roman"/>
                        </a:rPr>
                        <a:t>0.866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212529"/>
                          </a:solidFill>
                          <a:latin typeface="Times New Roman"/>
                        </a:rPr>
                        <a:t>9.33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212529"/>
                          </a:solidFill>
                          <a:latin typeface="Times New Roman"/>
                        </a:rPr>
                        <a:t>238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0006">
                <a:tc>
                  <a:txBody>
                    <a:bodyPr/>
                    <a:lstStyle/>
                    <a:p>
                      <a:pPr algn="ctr" fontAlgn="ctr"/>
                      <a:r>
                        <a:rPr lang="en-US" sz="2000" b="0" i="0" u="none" strike="noStrike">
                          <a:solidFill>
                            <a:srgbClr val="212529"/>
                          </a:solidFill>
                          <a:latin typeface="Times New Roman"/>
                        </a:rPr>
                        <a:t>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212529"/>
                          </a:solidFill>
                          <a:latin typeface="Times New Roman"/>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212529"/>
                          </a:solidFill>
                          <a:latin typeface="Times New Roman"/>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212529"/>
                          </a:solidFill>
                          <a:latin typeface="Times New Roman"/>
                        </a:rPr>
                        <a:t>255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20006">
                <a:tc>
                  <a:txBody>
                    <a:bodyPr/>
                    <a:lstStyle/>
                    <a:p>
                      <a:pPr algn="ctr" fontAlgn="ctr"/>
                      <a:r>
                        <a:rPr lang="en-US" sz="2000" b="0" i="0" u="none" strike="noStrike">
                          <a:solidFill>
                            <a:srgbClr val="212529"/>
                          </a:solidFill>
                          <a:latin typeface="Times New Roman"/>
                        </a:rPr>
                        <a:t>120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212529"/>
                          </a:solidFill>
                          <a:latin typeface="Times New Roman"/>
                        </a:rPr>
                        <a:t>0.866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212529"/>
                          </a:solidFill>
                          <a:latin typeface="Times New Roman"/>
                        </a:rPr>
                        <a:t>9.33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212529"/>
                          </a:solidFill>
                          <a:latin typeface="Times New Roman"/>
                        </a:rPr>
                        <a:t>238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20006">
                <a:tc>
                  <a:txBody>
                    <a:bodyPr/>
                    <a:lstStyle/>
                    <a:p>
                      <a:pPr algn="ctr" fontAlgn="ctr"/>
                      <a:r>
                        <a:rPr lang="en-US" sz="2000" b="0" i="0" u="none" strike="noStrike">
                          <a:solidFill>
                            <a:srgbClr val="212529"/>
                          </a:solidFill>
                          <a:latin typeface="Times New Roman"/>
                        </a:rPr>
                        <a:t>150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212529"/>
                          </a:solidFill>
                          <a:latin typeface="Times New Roman"/>
                        </a:rPr>
                        <a:t>0.5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212529"/>
                          </a:solidFill>
                          <a:latin typeface="Times New Roman"/>
                        </a:rPr>
                        <a:t>7.5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212529"/>
                          </a:solidFill>
                          <a:latin typeface="Times New Roman"/>
                        </a:rPr>
                        <a:t>192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20006">
                <a:tc>
                  <a:txBody>
                    <a:bodyPr/>
                    <a:lstStyle/>
                    <a:p>
                      <a:pPr algn="ctr" fontAlgn="ctr"/>
                      <a:r>
                        <a:rPr lang="en-US" sz="2000" b="0" i="0" u="none" strike="noStrike">
                          <a:solidFill>
                            <a:srgbClr val="212529"/>
                          </a:solidFill>
                          <a:latin typeface="Times New Roman"/>
                        </a:rPr>
                        <a:t>180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212529"/>
                          </a:solidFill>
                          <a:latin typeface="Times New Roman"/>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212529"/>
                          </a:solidFill>
                          <a:latin typeface="Times New Roman"/>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212529"/>
                          </a:solidFill>
                          <a:latin typeface="Times New Roman"/>
                        </a:rPr>
                        <a:t>128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20006">
                <a:tc>
                  <a:txBody>
                    <a:bodyPr/>
                    <a:lstStyle/>
                    <a:p>
                      <a:pPr algn="ctr" fontAlgn="ctr"/>
                      <a:r>
                        <a:rPr lang="en-US" sz="2000" b="0" i="0" u="none" strike="noStrike">
                          <a:solidFill>
                            <a:srgbClr val="212529"/>
                          </a:solidFill>
                          <a:latin typeface="Times New Roman"/>
                        </a:rPr>
                        <a:t>210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212529"/>
                          </a:solidFill>
                          <a:latin typeface="Times New Roman"/>
                        </a:rPr>
                        <a:t>-0.5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212529"/>
                          </a:solidFill>
                          <a:latin typeface="Times New Roman"/>
                        </a:rPr>
                        <a:t>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212529"/>
                          </a:solidFill>
                          <a:latin typeface="Times New Roman"/>
                        </a:rPr>
                        <a:t>64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20006">
                <a:tc>
                  <a:txBody>
                    <a:bodyPr/>
                    <a:lstStyle/>
                    <a:p>
                      <a:pPr algn="ctr" fontAlgn="ctr"/>
                      <a:r>
                        <a:rPr lang="en-US" sz="2000" b="0" i="0" u="none" strike="noStrike">
                          <a:solidFill>
                            <a:srgbClr val="212529"/>
                          </a:solidFill>
                          <a:latin typeface="Times New Roman"/>
                        </a:rPr>
                        <a:t>240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212529"/>
                          </a:solidFill>
                          <a:latin typeface="Times New Roman"/>
                        </a:rPr>
                        <a:t>-0.866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212529"/>
                          </a:solidFill>
                          <a:latin typeface="Times New Roman"/>
                        </a:rPr>
                        <a:t>0.669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212529"/>
                          </a:solidFill>
                          <a:latin typeface="Times New Roman"/>
                        </a:rPr>
                        <a:t>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20006">
                <a:tc>
                  <a:txBody>
                    <a:bodyPr/>
                    <a:lstStyle/>
                    <a:p>
                      <a:pPr algn="ctr" fontAlgn="ctr"/>
                      <a:r>
                        <a:rPr lang="en-US" sz="2000" b="0" i="0" u="none" strike="noStrike">
                          <a:solidFill>
                            <a:srgbClr val="212529"/>
                          </a:solidFill>
                          <a:latin typeface="Times New Roman"/>
                        </a:rPr>
                        <a:t>270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212529"/>
                          </a:solidFill>
                          <a:latin typeface="Times New Roman"/>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212529"/>
                          </a:solidFill>
                          <a:latin typeface="Times New Roman"/>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212529"/>
                          </a:solidFill>
                          <a:latin typeface="Times New Roman"/>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20006">
                <a:tc>
                  <a:txBody>
                    <a:bodyPr/>
                    <a:lstStyle/>
                    <a:p>
                      <a:pPr algn="ctr" fontAlgn="ctr"/>
                      <a:r>
                        <a:rPr lang="en-US" sz="2000" b="0" i="0" u="none" strike="noStrike">
                          <a:solidFill>
                            <a:srgbClr val="212529"/>
                          </a:solidFill>
                          <a:latin typeface="Times New Roman"/>
                        </a:rPr>
                        <a:t>300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212529"/>
                          </a:solidFill>
                          <a:latin typeface="Times New Roman"/>
                        </a:rPr>
                        <a:t>-0.866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212529"/>
                          </a:solidFill>
                          <a:latin typeface="Times New Roman"/>
                        </a:rPr>
                        <a:t>0.669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212529"/>
                          </a:solidFill>
                          <a:latin typeface="Times New Roman"/>
                        </a:rPr>
                        <a:t>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20006">
                <a:tc>
                  <a:txBody>
                    <a:bodyPr/>
                    <a:lstStyle/>
                    <a:p>
                      <a:pPr algn="ctr" fontAlgn="ctr"/>
                      <a:r>
                        <a:rPr lang="en-US" sz="2000" b="0" i="0" u="none" strike="noStrike">
                          <a:solidFill>
                            <a:srgbClr val="212529"/>
                          </a:solidFill>
                          <a:latin typeface="Times New Roman"/>
                        </a:rPr>
                        <a:t>330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212529"/>
                          </a:solidFill>
                          <a:latin typeface="Times New Roman"/>
                        </a:rPr>
                        <a:t>-0.5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212529"/>
                          </a:solidFill>
                          <a:latin typeface="Times New Roman"/>
                        </a:rPr>
                        <a:t>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212529"/>
                          </a:solidFill>
                          <a:latin typeface="Times New Roman"/>
                        </a:rPr>
                        <a:t>64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320006">
                <a:tc>
                  <a:txBody>
                    <a:bodyPr/>
                    <a:lstStyle/>
                    <a:p>
                      <a:pPr algn="ctr" fontAlgn="ctr"/>
                      <a:r>
                        <a:rPr lang="en-US" sz="2000" b="0" i="0" u="none" strike="noStrike">
                          <a:solidFill>
                            <a:srgbClr val="212529"/>
                          </a:solidFill>
                          <a:latin typeface="Times New Roman"/>
                        </a:rPr>
                        <a:t>360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212529"/>
                          </a:solidFill>
                          <a:latin typeface="Times New Roman"/>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212529"/>
                          </a:solidFill>
                          <a:latin typeface="Times New Roman"/>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212529"/>
                          </a:solidFill>
                          <a:latin typeface="Times New Roman"/>
                        </a:rPr>
                        <a:t>128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1158" y="500042"/>
            <a:ext cx="8229600" cy="938962"/>
          </a:xfrm>
        </p:spPr>
        <p:txBody>
          <a:bodyPr/>
          <a:lstStyle/>
          <a:p>
            <a:pPr algn="ctr"/>
            <a:r>
              <a:rPr lang="en-GB" b="1" i="1" dirty="0"/>
              <a:t>Programming DAC in C (8051)</a:t>
            </a:r>
            <a:endParaRPr lang="en-US" b="1" i="1" dirty="0"/>
          </a:p>
        </p:txBody>
      </p:sp>
      <p:sp>
        <p:nvSpPr>
          <p:cNvPr id="3" name="Content Placeholder 2"/>
          <p:cNvSpPr>
            <a:spLocks noGrp="1"/>
          </p:cNvSpPr>
          <p:nvPr>
            <p:ph idx="1"/>
          </p:nvPr>
        </p:nvSpPr>
        <p:spPr>
          <a:xfrm>
            <a:off x="2585545" y="1571612"/>
            <a:ext cx="7868173" cy="4929222"/>
          </a:xfrm>
        </p:spPr>
        <p:txBody>
          <a:bodyPr>
            <a:normAutofit fontScale="85000" lnSpcReduction="20000"/>
          </a:bodyPr>
          <a:lstStyle/>
          <a:p>
            <a:pPr>
              <a:buNone/>
            </a:pPr>
            <a:r>
              <a:rPr lang="en-US" dirty="0">
                <a:solidFill>
                  <a:srgbClr val="880000"/>
                </a:solidFill>
              </a:rPr>
              <a:t>#include</a:t>
            </a:r>
            <a:r>
              <a:rPr lang="en-US" dirty="0">
                <a:solidFill>
                  <a:srgbClr val="008800"/>
                </a:solidFill>
              </a:rPr>
              <a:t>&lt;reg51.h&gt;</a:t>
            </a:r>
            <a:r>
              <a:rPr lang="en-US" dirty="0">
                <a:solidFill>
                  <a:srgbClr val="000000"/>
                </a:solidFill>
              </a:rPr>
              <a:t> </a:t>
            </a:r>
          </a:p>
          <a:p>
            <a:pPr>
              <a:buNone/>
            </a:pPr>
            <a:r>
              <a:rPr lang="en-US" dirty="0">
                <a:solidFill>
                  <a:srgbClr val="000088"/>
                </a:solidFill>
              </a:rPr>
              <a:t>void</a:t>
            </a:r>
            <a:r>
              <a:rPr lang="en-US" dirty="0">
                <a:solidFill>
                  <a:srgbClr val="000000"/>
                </a:solidFill>
              </a:rPr>
              <a:t> main</a:t>
            </a:r>
            <a:r>
              <a:rPr lang="en-US" dirty="0">
                <a:solidFill>
                  <a:srgbClr val="666600"/>
                </a:solidFill>
              </a:rPr>
              <a:t>()</a:t>
            </a:r>
          </a:p>
          <a:p>
            <a:pPr>
              <a:buNone/>
            </a:pPr>
            <a:r>
              <a:rPr lang="en-US" dirty="0">
                <a:solidFill>
                  <a:srgbClr val="666600"/>
                </a:solidFill>
              </a:rPr>
              <a:t>{</a:t>
            </a:r>
          </a:p>
          <a:p>
            <a:pPr>
              <a:buNone/>
            </a:pPr>
            <a:r>
              <a:rPr lang="en-US" dirty="0">
                <a:solidFill>
                  <a:srgbClr val="000088"/>
                </a:solidFill>
              </a:rPr>
              <a:t>unsigned char </a:t>
            </a:r>
          </a:p>
          <a:p>
            <a:pPr>
              <a:buNone/>
            </a:pPr>
            <a:r>
              <a:rPr lang="en-US" dirty="0">
                <a:solidFill>
                  <a:srgbClr val="000000"/>
                </a:solidFill>
              </a:rPr>
              <a:t> sinvalue</a:t>
            </a:r>
            <a:r>
              <a:rPr lang="en-US" dirty="0">
                <a:solidFill>
                  <a:srgbClr val="666600"/>
                </a:solidFill>
              </a:rPr>
              <a:t>[</a:t>
            </a:r>
            <a:r>
              <a:rPr lang="en-US" dirty="0">
                <a:solidFill>
                  <a:srgbClr val="006666"/>
                </a:solidFill>
              </a:rPr>
              <a:t>12</a:t>
            </a:r>
            <a:r>
              <a:rPr lang="en-US" dirty="0">
                <a:solidFill>
                  <a:srgbClr val="666600"/>
                </a:solidFill>
              </a:rPr>
              <a:t>]</a:t>
            </a:r>
            <a:r>
              <a:rPr lang="en-US" dirty="0">
                <a:solidFill>
                  <a:srgbClr val="000000"/>
                </a:solidFill>
              </a:rPr>
              <a:t> </a:t>
            </a:r>
            <a:r>
              <a:rPr lang="en-US" dirty="0">
                <a:solidFill>
                  <a:srgbClr val="666600"/>
                </a:solidFill>
              </a:rPr>
              <a:t>={</a:t>
            </a:r>
            <a:r>
              <a:rPr lang="en-US" dirty="0">
                <a:solidFill>
                  <a:srgbClr val="006666"/>
                </a:solidFill>
              </a:rPr>
              <a:t>128</a:t>
            </a:r>
            <a:r>
              <a:rPr lang="en-US" dirty="0">
                <a:solidFill>
                  <a:srgbClr val="666600"/>
                </a:solidFill>
              </a:rPr>
              <a:t>,</a:t>
            </a:r>
            <a:r>
              <a:rPr lang="en-US" dirty="0">
                <a:solidFill>
                  <a:srgbClr val="006666"/>
                </a:solidFill>
              </a:rPr>
              <a:t>192</a:t>
            </a:r>
            <a:r>
              <a:rPr lang="en-US" dirty="0">
                <a:solidFill>
                  <a:srgbClr val="666600"/>
                </a:solidFill>
              </a:rPr>
              <a:t>,</a:t>
            </a:r>
            <a:r>
              <a:rPr lang="en-US" dirty="0">
                <a:solidFill>
                  <a:srgbClr val="006666"/>
                </a:solidFill>
              </a:rPr>
              <a:t>238</a:t>
            </a:r>
            <a:r>
              <a:rPr lang="en-US" dirty="0">
                <a:solidFill>
                  <a:srgbClr val="666600"/>
                </a:solidFill>
              </a:rPr>
              <a:t>,</a:t>
            </a:r>
            <a:r>
              <a:rPr lang="en-US" dirty="0">
                <a:solidFill>
                  <a:srgbClr val="006666"/>
                </a:solidFill>
              </a:rPr>
              <a:t>255</a:t>
            </a:r>
            <a:r>
              <a:rPr lang="en-US" dirty="0">
                <a:solidFill>
                  <a:srgbClr val="666600"/>
                </a:solidFill>
              </a:rPr>
              <a:t>,</a:t>
            </a:r>
            <a:r>
              <a:rPr lang="en-US" dirty="0">
                <a:solidFill>
                  <a:srgbClr val="006666"/>
                </a:solidFill>
              </a:rPr>
              <a:t>238</a:t>
            </a:r>
            <a:r>
              <a:rPr lang="en-US" dirty="0">
                <a:solidFill>
                  <a:srgbClr val="666600"/>
                </a:solidFill>
              </a:rPr>
              <a:t>,</a:t>
            </a:r>
            <a:r>
              <a:rPr lang="en-US" dirty="0">
                <a:solidFill>
                  <a:srgbClr val="006666"/>
                </a:solidFill>
              </a:rPr>
              <a:t>92</a:t>
            </a:r>
            <a:r>
              <a:rPr lang="en-US" dirty="0">
                <a:solidFill>
                  <a:srgbClr val="666600"/>
                </a:solidFill>
              </a:rPr>
              <a:t>,</a:t>
            </a:r>
            <a:r>
              <a:rPr lang="en-US" dirty="0">
                <a:solidFill>
                  <a:srgbClr val="006666"/>
                </a:solidFill>
              </a:rPr>
              <a:t>128</a:t>
            </a:r>
            <a:r>
              <a:rPr lang="en-US" dirty="0">
                <a:solidFill>
                  <a:srgbClr val="666600"/>
                </a:solidFill>
              </a:rPr>
              <a:t>,</a:t>
            </a:r>
            <a:r>
              <a:rPr lang="en-US" dirty="0">
                <a:solidFill>
                  <a:srgbClr val="006666"/>
                </a:solidFill>
              </a:rPr>
              <a:t>64</a:t>
            </a:r>
            <a:r>
              <a:rPr lang="en-US" dirty="0">
                <a:solidFill>
                  <a:srgbClr val="666600"/>
                </a:solidFill>
              </a:rPr>
              <a:t>,</a:t>
            </a:r>
            <a:r>
              <a:rPr lang="en-US" dirty="0">
                <a:solidFill>
                  <a:srgbClr val="006666"/>
                </a:solidFill>
              </a:rPr>
              <a:t>17</a:t>
            </a:r>
            <a:r>
              <a:rPr lang="en-US" dirty="0">
                <a:solidFill>
                  <a:srgbClr val="666600"/>
                </a:solidFill>
              </a:rPr>
              <a:t>,</a:t>
            </a:r>
            <a:r>
              <a:rPr lang="en-US" dirty="0">
                <a:solidFill>
                  <a:srgbClr val="006666"/>
                </a:solidFill>
              </a:rPr>
              <a:t>0</a:t>
            </a:r>
            <a:r>
              <a:rPr lang="en-US" dirty="0">
                <a:solidFill>
                  <a:srgbClr val="666600"/>
                </a:solidFill>
              </a:rPr>
              <a:t>,</a:t>
            </a:r>
            <a:r>
              <a:rPr lang="en-US" dirty="0">
                <a:solidFill>
                  <a:srgbClr val="006666"/>
                </a:solidFill>
              </a:rPr>
              <a:t>17</a:t>
            </a:r>
            <a:r>
              <a:rPr lang="en-US" dirty="0">
                <a:solidFill>
                  <a:srgbClr val="666600"/>
                </a:solidFill>
              </a:rPr>
              <a:t>,</a:t>
            </a:r>
            <a:r>
              <a:rPr lang="en-US" dirty="0">
                <a:solidFill>
                  <a:srgbClr val="006666"/>
                </a:solidFill>
              </a:rPr>
              <a:t>64</a:t>
            </a:r>
            <a:r>
              <a:rPr lang="en-US" dirty="0">
                <a:solidFill>
                  <a:srgbClr val="666600"/>
                </a:solidFill>
              </a:rPr>
              <a:t>};</a:t>
            </a:r>
            <a:r>
              <a:rPr lang="en-US" dirty="0">
                <a:solidFill>
                  <a:srgbClr val="000000"/>
                </a:solidFill>
              </a:rPr>
              <a:t>  </a:t>
            </a:r>
          </a:p>
          <a:p>
            <a:pPr>
              <a:buNone/>
            </a:pPr>
            <a:r>
              <a:rPr lang="en-US" dirty="0">
                <a:solidFill>
                  <a:srgbClr val="000000"/>
                </a:solidFill>
              </a:rPr>
              <a:t> </a:t>
            </a:r>
            <a:r>
              <a:rPr lang="en-US" dirty="0">
                <a:solidFill>
                  <a:srgbClr val="000088"/>
                </a:solidFill>
              </a:rPr>
              <a:t>unsigned char  </a:t>
            </a:r>
            <a:r>
              <a:rPr lang="en-US" dirty="0" err="1">
                <a:solidFill>
                  <a:srgbClr val="000000"/>
                </a:solidFill>
              </a:rPr>
              <a:t>i</a:t>
            </a:r>
            <a:r>
              <a:rPr lang="en-US" dirty="0">
                <a:solidFill>
                  <a:srgbClr val="666600"/>
                </a:solidFill>
              </a:rPr>
              <a:t>;</a:t>
            </a:r>
            <a:r>
              <a:rPr lang="en-US" dirty="0">
                <a:solidFill>
                  <a:srgbClr val="000000"/>
                </a:solidFill>
              </a:rPr>
              <a:t>   </a:t>
            </a:r>
          </a:p>
          <a:p>
            <a:pPr>
              <a:buNone/>
            </a:pPr>
            <a:r>
              <a:rPr lang="en-US" dirty="0">
                <a:solidFill>
                  <a:srgbClr val="000000"/>
                </a:solidFill>
              </a:rPr>
              <a:t> </a:t>
            </a:r>
            <a:r>
              <a:rPr lang="en-US" dirty="0">
                <a:solidFill>
                  <a:srgbClr val="000088"/>
                </a:solidFill>
              </a:rPr>
              <a:t>while</a:t>
            </a:r>
            <a:r>
              <a:rPr lang="en-US" dirty="0">
                <a:solidFill>
                  <a:srgbClr val="666600"/>
                </a:solidFill>
              </a:rPr>
              <a:t>(</a:t>
            </a:r>
            <a:r>
              <a:rPr lang="en-US" dirty="0">
                <a:solidFill>
                  <a:srgbClr val="006666"/>
                </a:solidFill>
              </a:rPr>
              <a:t>1</a:t>
            </a:r>
            <a:r>
              <a:rPr lang="en-US" dirty="0">
                <a:solidFill>
                  <a:srgbClr val="666600"/>
                </a:solidFill>
              </a:rPr>
              <a:t>)</a:t>
            </a:r>
          </a:p>
          <a:p>
            <a:pPr>
              <a:buNone/>
            </a:pPr>
            <a:r>
              <a:rPr lang="en-US" dirty="0">
                <a:solidFill>
                  <a:srgbClr val="666600"/>
                </a:solidFill>
              </a:rPr>
              <a:t>{</a:t>
            </a:r>
            <a:r>
              <a:rPr lang="en-US" dirty="0">
                <a:solidFill>
                  <a:srgbClr val="000000"/>
                </a:solidFill>
              </a:rPr>
              <a:t>            </a:t>
            </a:r>
          </a:p>
          <a:p>
            <a:pPr>
              <a:buNone/>
            </a:pPr>
            <a:r>
              <a:rPr lang="en-US" dirty="0">
                <a:solidFill>
                  <a:srgbClr val="000088"/>
                </a:solidFill>
              </a:rPr>
              <a:t>for</a:t>
            </a:r>
            <a:r>
              <a:rPr lang="en-US" dirty="0">
                <a:solidFill>
                  <a:srgbClr val="666600"/>
                </a:solidFill>
              </a:rPr>
              <a:t>(</a:t>
            </a:r>
            <a:r>
              <a:rPr lang="en-US" dirty="0" err="1">
                <a:solidFill>
                  <a:srgbClr val="000000"/>
                </a:solidFill>
              </a:rPr>
              <a:t>i</a:t>
            </a:r>
            <a:r>
              <a:rPr lang="en-US" dirty="0">
                <a:solidFill>
                  <a:srgbClr val="000000"/>
                </a:solidFill>
              </a:rPr>
              <a:t> </a:t>
            </a:r>
            <a:r>
              <a:rPr lang="en-US" dirty="0">
                <a:solidFill>
                  <a:srgbClr val="666600"/>
                </a:solidFill>
              </a:rPr>
              <a:t>=</a:t>
            </a:r>
            <a:r>
              <a:rPr lang="en-US" dirty="0">
                <a:solidFill>
                  <a:srgbClr val="000000"/>
                </a:solidFill>
              </a:rPr>
              <a:t> </a:t>
            </a:r>
            <a:r>
              <a:rPr lang="en-US" dirty="0">
                <a:solidFill>
                  <a:srgbClr val="006666"/>
                </a:solidFill>
              </a:rPr>
              <a:t>0</a:t>
            </a:r>
            <a:r>
              <a:rPr lang="en-US" dirty="0">
                <a:solidFill>
                  <a:srgbClr val="666600"/>
                </a:solidFill>
              </a:rPr>
              <a:t>;</a:t>
            </a:r>
            <a:r>
              <a:rPr lang="en-US" dirty="0">
                <a:solidFill>
                  <a:srgbClr val="000000"/>
                </a:solidFill>
              </a:rPr>
              <a:t> </a:t>
            </a:r>
            <a:r>
              <a:rPr lang="en-US" dirty="0" err="1">
                <a:solidFill>
                  <a:srgbClr val="000000"/>
                </a:solidFill>
              </a:rPr>
              <a:t>i</a:t>
            </a:r>
            <a:r>
              <a:rPr lang="en-US" dirty="0">
                <a:solidFill>
                  <a:srgbClr val="666600"/>
                </a:solidFill>
              </a:rPr>
              <a:t>&lt;</a:t>
            </a:r>
            <a:r>
              <a:rPr lang="en-US" dirty="0">
                <a:solidFill>
                  <a:srgbClr val="006666"/>
                </a:solidFill>
              </a:rPr>
              <a:t>12</a:t>
            </a:r>
            <a:r>
              <a:rPr lang="en-US" dirty="0">
                <a:solidFill>
                  <a:srgbClr val="666600"/>
                </a:solidFill>
              </a:rPr>
              <a:t>;</a:t>
            </a:r>
            <a:r>
              <a:rPr lang="en-US" dirty="0">
                <a:solidFill>
                  <a:srgbClr val="000000"/>
                </a:solidFill>
              </a:rPr>
              <a:t> </a:t>
            </a:r>
            <a:r>
              <a:rPr lang="en-US" dirty="0" err="1">
                <a:solidFill>
                  <a:srgbClr val="000000"/>
                </a:solidFill>
              </a:rPr>
              <a:t>i</a:t>
            </a:r>
            <a:r>
              <a:rPr lang="en-US" dirty="0">
                <a:solidFill>
                  <a:srgbClr val="666600"/>
                </a:solidFill>
              </a:rPr>
              <a:t>++)</a:t>
            </a:r>
          </a:p>
          <a:p>
            <a:pPr>
              <a:buNone/>
            </a:pPr>
            <a:r>
              <a:rPr lang="en-US" dirty="0">
                <a:solidFill>
                  <a:srgbClr val="666600"/>
                </a:solidFill>
              </a:rPr>
              <a:t>    {</a:t>
            </a:r>
            <a:r>
              <a:rPr lang="en-US" dirty="0">
                <a:solidFill>
                  <a:srgbClr val="000000"/>
                </a:solidFill>
              </a:rPr>
              <a:t>       </a:t>
            </a:r>
          </a:p>
          <a:p>
            <a:pPr>
              <a:buNone/>
            </a:pPr>
            <a:r>
              <a:rPr lang="en-US" dirty="0">
                <a:solidFill>
                  <a:srgbClr val="000000"/>
                </a:solidFill>
              </a:rPr>
              <a:t>   P0 </a:t>
            </a:r>
            <a:r>
              <a:rPr lang="en-US" dirty="0">
                <a:solidFill>
                  <a:srgbClr val="666600"/>
                </a:solidFill>
              </a:rPr>
              <a:t>=</a:t>
            </a:r>
            <a:r>
              <a:rPr lang="en-US" dirty="0">
                <a:solidFill>
                  <a:srgbClr val="000000"/>
                </a:solidFill>
              </a:rPr>
              <a:t> sinvalue</a:t>
            </a:r>
            <a:r>
              <a:rPr lang="en-US" dirty="0">
                <a:solidFill>
                  <a:srgbClr val="666600"/>
                </a:solidFill>
              </a:rPr>
              <a:t>[</a:t>
            </a:r>
            <a:r>
              <a:rPr lang="en-US" dirty="0" err="1">
                <a:solidFill>
                  <a:srgbClr val="000000"/>
                </a:solidFill>
              </a:rPr>
              <a:t>i</a:t>
            </a:r>
            <a:r>
              <a:rPr lang="en-US" dirty="0">
                <a:solidFill>
                  <a:srgbClr val="666600"/>
                </a:solidFill>
              </a:rPr>
              <a:t>];</a:t>
            </a:r>
            <a:r>
              <a:rPr lang="en-US" dirty="0">
                <a:solidFill>
                  <a:srgbClr val="000000"/>
                </a:solidFill>
              </a:rPr>
              <a:t>      </a:t>
            </a:r>
          </a:p>
          <a:p>
            <a:pPr>
              <a:buNone/>
            </a:pPr>
            <a:r>
              <a:rPr lang="en-US" dirty="0">
                <a:solidFill>
                  <a:srgbClr val="000000"/>
                </a:solidFill>
              </a:rPr>
              <a:t> </a:t>
            </a:r>
            <a:r>
              <a:rPr lang="en-US" dirty="0">
                <a:solidFill>
                  <a:srgbClr val="666600"/>
                </a:solidFill>
              </a:rPr>
              <a:t>}</a:t>
            </a:r>
            <a:r>
              <a:rPr lang="en-US" dirty="0">
                <a:solidFill>
                  <a:srgbClr val="000000"/>
                </a:solidFill>
              </a:rPr>
              <a:t>  </a:t>
            </a:r>
            <a:r>
              <a:rPr lang="en-US" dirty="0">
                <a:solidFill>
                  <a:srgbClr val="666600"/>
                </a:solidFill>
              </a:rPr>
              <a:t>}</a:t>
            </a:r>
            <a:r>
              <a:rPr lang="en-US" dirty="0">
                <a:solidFill>
                  <a:srgbClr val="000000"/>
                </a:solidFill>
              </a:rPr>
              <a:t> </a:t>
            </a:r>
            <a:r>
              <a:rPr lang="en-US" dirty="0">
                <a:solidFill>
                  <a:srgbClr val="666600"/>
                </a:solidFill>
              </a:rPr>
              <a:t>}</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1158" y="500042"/>
            <a:ext cx="8229600" cy="938962"/>
          </a:xfrm>
        </p:spPr>
        <p:txBody>
          <a:bodyPr/>
          <a:lstStyle/>
          <a:p>
            <a:pPr algn="ctr"/>
            <a:r>
              <a:rPr lang="en-GB" b="1" i="1" dirty="0"/>
              <a:t>Programming For PIC-DAC in C</a:t>
            </a:r>
            <a:endParaRPr lang="en-US" b="1" i="1" dirty="0"/>
          </a:p>
        </p:txBody>
      </p:sp>
      <p:sp>
        <p:nvSpPr>
          <p:cNvPr id="3" name="Content Placeholder 2"/>
          <p:cNvSpPr>
            <a:spLocks noGrp="1"/>
          </p:cNvSpPr>
          <p:nvPr>
            <p:ph idx="1"/>
          </p:nvPr>
        </p:nvSpPr>
        <p:spPr>
          <a:xfrm>
            <a:off x="2224117" y="1571612"/>
            <a:ext cx="8229601" cy="4929222"/>
          </a:xfrm>
        </p:spPr>
        <p:txBody>
          <a:bodyPr>
            <a:normAutofit fontScale="77500" lnSpcReduction="20000"/>
          </a:bodyPr>
          <a:lstStyle/>
          <a:p>
            <a:pPr>
              <a:buNone/>
            </a:pPr>
            <a:r>
              <a:rPr lang="en-US" dirty="0">
                <a:solidFill>
                  <a:srgbClr val="880000"/>
                </a:solidFill>
              </a:rPr>
              <a:t>#include</a:t>
            </a:r>
            <a:r>
              <a:rPr lang="en-US" dirty="0">
                <a:solidFill>
                  <a:srgbClr val="008800"/>
                </a:solidFill>
              </a:rPr>
              <a:t>&lt;pic18f4550.h&gt;</a:t>
            </a:r>
            <a:r>
              <a:rPr lang="en-US" dirty="0">
                <a:solidFill>
                  <a:srgbClr val="000000"/>
                </a:solidFill>
              </a:rPr>
              <a:t> </a:t>
            </a:r>
          </a:p>
          <a:p>
            <a:pPr>
              <a:buNone/>
            </a:pPr>
            <a:r>
              <a:rPr lang="en-US" dirty="0">
                <a:solidFill>
                  <a:srgbClr val="000088"/>
                </a:solidFill>
              </a:rPr>
              <a:t>void</a:t>
            </a:r>
            <a:r>
              <a:rPr lang="en-US" dirty="0">
                <a:solidFill>
                  <a:srgbClr val="000000"/>
                </a:solidFill>
              </a:rPr>
              <a:t> main</a:t>
            </a:r>
            <a:r>
              <a:rPr lang="en-US" dirty="0">
                <a:solidFill>
                  <a:srgbClr val="666600"/>
                </a:solidFill>
              </a:rPr>
              <a:t>()</a:t>
            </a:r>
          </a:p>
          <a:p>
            <a:pPr>
              <a:buNone/>
            </a:pPr>
            <a:r>
              <a:rPr lang="en-US" dirty="0">
                <a:solidFill>
                  <a:srgbClr val="666600"/>
                </a:solidFill>
              </a:rPr>
              <a:t>{</a:t>
            </a:r>
          </a:p>
          <a:p>
            <a:pPr>
              <a:buNone/>
            </a:pPr>
            <a:r>
              <a:rPr lang="en-US" dirty="0">
                <a:solidFill>
                  <a:srgbClr val="000088"/>
                </a:solidFill>
              </a:rPr>
              <a:t>unsigned char  </a:t>
            </a:r>
          </a:p>
          <a:p>
            <a:pPr>
              <a:buNone/>
            </a:pPr>
            <a:r>
              <a:rPr lang="en-US" dirty="0">
                <a:solidFill>
                  <a:srgbClr val="000000"/>
                </a:solidFill>
              </a:rPr>
              <a:t>sinvalue</a:t>
            </a:r>
            <a:r>
              <a:rPr lang="en-US" dirty="0">
                <a:solidFill>
                  <a:srgbClr val="666600"/>
                </a:solidFill>
              </a:rPr>
              <a:t>[</a:t>
            </a:r>
            <a:r>
              <a:rPr lang="en-US" dirty="0">
                <a:solidFill>
                  <a:srgbClr val="006666"/>
                </a:solidFill>
              </a:rPr>
              <a:t>12</a:t>
            </a:r>
            <a:r>
              <a:rPr lang="en-US" dirty="0">
                <a:solidFill>
                  <a:srgbClr val="666600"/>
                </a:solidFill>
              </a:rPr>
              <a:t>]</a:t>
            </a:r>
            <a:r>
              <a:rPr lang="en-US" dirty="0">
                <a:solidFill>
                  <a:srgbClr val="000000"/>
                </a:solidFill>
              </a:rPr>
              <a:t> </a:t>
            </a:r>
            <a:r>
              <a:rPr lang="en-US" dirty="0">
                <a:solidFill>
                  <a:srgbClr val="666600"/>
                </a:solidFill>
              </a:rPr>
              <a:t>={</a:t>
            </a:r>
            <a:r>
              <a:rPr lang="en-US" dirty="0">
                <a:solidFill>
                  <a:srgbClr val="006666"/>
                </a:solidFill>
              </a:rPr>
              <a:t>128</a:t>
            </a:r>
            <a:r>
              <a:rPr lang="en-US" dirty="0">
                <a:solidFill>
                  <a:srgbClr val="666600"/>
                </a:solidFill>
              </a:rPr>
              <a:t>,</a:t>
            </a:r>
            <a:r>
              <a:rPr lang="en-US" dirty="0">
                <a:solidFill>
                  <a:srgbClr val="006666"/>
                </a:solidFill>
              </a:rPr>
              <a:t>192</a:t>
            </a:r>
            <a:r>
              <a:rPr lang="en-US" dirty="0">
                <a:solidFill>
                  <a:srgbClr val="666600"/>
                </a:solidFill>
              </a:rPr>
              <a:t>,</a:t>
            </a:r>
            <a:r>
              <a:rPr lang="en-US" dirty="0">
                <a:solidFill>
                  <a:srgbClr val="006666"/>
                </a:solidFill>
              </a:rPr>
              <a:t>238</a:t>
            </a:r>
            <a:r>
              <a:rPr lang="en-US" dirty="0">
                <a:solidFill>
                  <a:srgbClr val="666600"/>
                </a:solidFill>
              </a:rPr>
              <a:t>,</a:t>
            </a:r>
            <a:r>
              <a:rPr lang="en-US" dirty="0">
                <a:solidFill>
                  <a:srgbClr val="006666"/>
                </a:solidFill>
              </a:rPr>
              <a:t>255</a:t>
            </a:r>
            <a:r>
              <a:rPr lang="en-US" dirty="0">
                <a:solidFill>
                  <a:srgbClr val="666600"/>
                </a:solidFill>
              </a:rPr>
              <a:t>,</a:t>
            </a:r>
            <a:r>
              <a:rPr lang="en-US" dirty="0">
                <a:solidFill>
                  <a:srgbClr val="006666"/>
                </a:solidFill>
              </a:rPr>
              <a:t>238</a:t>
            </a:r>
            <a:r>
              <a:rPr lang="en-US" dirty="0">
                <a:solidFill>
                  <a:srgbClr val="666600"/>
                </a:solidFill>
              </a:rPr>
              <a:t>,</a:t>
            </a:r>
            <a:r>
              <a:rPr lang="en-US" dirty="0">
                <a:solidFill>
                  <a:srgbClr val="006666"/>
                </a:solidFill>
              </a:rPr>
              <a:t>192</a:t>
            </a:r>
            <a:r>
              <a:rPr lang="en-US" dirty="0">
                <a:solidFill>
                  <a:srgbClr val="666600"/>
                </a:solidFill>
              </a:rPr>
              <a:t>,</a:t>
            </a:r>
            <a:r>
              <a:rPr lang="en-US" dirty="0">
                <a:solidFill>
                  <a:srgbClr val="006666"/>
                </a:solidFill>
              </a:rPr>
              <a:t>128</a:t>
            </a:r>
            <a:r>
              <a:rPr lang="en-US" dirty="0">
                <a:solidFill>
                  <a:srgbClr val="666600"/>
                </a:solidFill>
              </a:rPr>
              <a:t>,</a:t>
            </a:r>
            <a:r>
              <a:rPr lang="en-US" dirty="0">
                <a:solidFill>
                  <a:srgbClr val="006666"/>
                </a:solidFill>
              </a:rPr>
              <a:t>64</a:t>
            </a:r>
            <a:r>
              <a:rPr lang="en-US" dirty="0">
                <a:solidFill>
                  <a:srgbClr val="666600"/>
                </a:solidFill>
              </a:rPr>
              <a:t>,</a:t>
            </a:r>
            <a:r>
              <a:rPr lang="en-US" dirty="0">
                <a:solidFill>
                  <a:srgbClr val="006666"/>
                </a:solidFill>
              </a:rPr>
              <a:t>17</a:t>
            </a:r>
            <a:r>
              <a:rPr lang="en-US" dirty="0">
                <a:solidFill>
                  <a:srgbClr val="666600"/>
                </a:solidFill>
              </a:rPr>
              <a:t>,</a:t>
            </a:r>
            <a:r>
              <a:rPr lang="en-US" dirty="0">
                <a:solidFill>
                  <a:srgbClr val="006666"/>
                </a:solidFill>
              </a:rPr>
              <a:t>0</a:t>
            </a:r>
            <a:r>
              <a:rPr lang="en-US" dirty="0">
                <a:solidFill>
                  <a:srgbClr val="666600"/>
                </a:solidFill>
              </a:rPr>
              <a:t>,</a:t>
            </a:r>
            <a:r>
              <a:rPr lang="en-US" dirty="0">
                <a:solidFill>
                  <a:srgbClr val="006666"/>
                </a:solidFill>
              </a:rPr>
              <a:t>17</a:t>
            </a:r>
            <a:r>
              <a:rPr lang="en-US" dirty="0">
                <a:solidFill>
                  <a:srgbClr val="666600"/>
                </a:solidFill>
              </a:rPr>
              <a:t>,</a:t>
            </a:r>
            <a:r>
              <a:rPr lang="en-US" dirty="0">
                <a:solidFill>
                  <a:srgbClr val="006666"/>
                </a:solidFill>
              </a:rPr>
              <a:t>64</a:t>
            </a:r>
            <a:r>
              <a:rPr lang="en-US" dirty="0">
                <a:solidFill>
                  <a:srgbClr val="666600"/>
                </a:solidFill>
              </a:rPr>
              <a:t>};</a:t>
            </a:r>
            <a:r>
              <a:rPr lang="en-US" dirty="0">
                <a:solidFill>
                  <a:srgbClr val="000000"/>
                </a:solidFill>
              </a:rPr>
              <a:t>  </a:t>
            </a:r>
          </a:p>
          <a:p>
            <a:pPr>
              <a:buNone/>
            </a:pPr>
            <a:r>
              <a:rPr lang="en-US" dirty="0">
                <a:solidFill>
                  <a:srgbClr val="000000"/>
                </a:solidFill>
              </a:rPr>
              <a:t> </a:t>
            </a:r>
            <a:r>
              <a:rPr lang="en-US" dirty="0">
                <a:solidFill>
                  <a:srgbClr val="000088"/>
                </a:solidFill>
              </a:rPr>
              <a:t>unsigned char  </a:t>
            </a:r>
            <a:r>
              <a:rPr lang="en-US" dirty="0" err="1">
                <a:solidFill>
                  <a:srgbClr val="000000"/>
                </a:solidFill>
              </a:rPr>
              <a:t>i</a:t>
            </a:r>
            <a:r>
              <a:rPr lang="en-US" dirty="0">
                <a:solidFill>
                  <a:srgbClr val="666600"/>
                </a:solidFill>
              </a:rPr>
              <a:t>;</a:t>
            </a:r>
            <a:r>
              <a:rPr lang="en-US" dirty="0">
                <a:solidFill>
                  <a:srgbClr val="000000"/>
                </a:solidFill>
              </a:rPr>
              <a:t>   </a:t>
            </a:r>
          </a:p>
          <a:p>
            <a:pPr>
              <a:buNone/>
            </a:pPr>
            <a:r>
              <a:rPr lang="en-GB" dirty="0">
                <a:solidFill>
                  <a:srgbClr val="000000"/>
                </a:solidFill>
              </a:rPr>
              <a:t>TRISB=0x00;</a:t>
            </a:r>
            <a:endParaRPr lang="en-US" dirty="0">
              <a:solidFill>
                <a:srgbClr val="000000"/>
              </a:solidFill>
            </a:endParaRPr>
          </a:p>
          <a:p>
            <a:pPr>
              <a:buNone/>
            </a:pPr>
            <a:r>
              <a:rPr lang="en-US" dirty="0">
                <a:solidFill>
                  <a:srgbClr val="000000"/>
                </a:solidFill>
              </a:rPr>
              <a:t> </a:t>
            </a:r>
            <a:r>
              <a:rPr lang="en-US" dirty="0">
                <a:solidFill>
                  <a:srgbClr val="000088"/>
                </a:solidFill>
              </a:rPr>
              <a:t>while</a:t>
            </a:r>
            <a:r>
              <a:rPr lang="en-US" dirty="0">
                <a:solidFill>
                  <a:srgbClr val="666600"/>
                </a:solidFill>
              </a:rPr>
              <a:t>(</a:t>
            </a:r>
            <a:r>
              <a:rPr lang="en-US" dirty="0">
                <a:solidFill>
                  <a:srgbClr val="006666"/>
                </a:solidFill>
              </a:rPr>
              <a:t>1</a:t>
            </a:r>
            <a:r>
              <a:rPr lang="en-US" dirty="0">
                <a:solidFill>
                  <a:srgbClr val="666600"/>
                </a:solidFill>
              </a:rPr>
              <a:t>)</a:t>
            </a:r>
          </a:p>
          <a:p>
            <a:pPr>
              <a:buNone/>
            </a:pPr>
            <a:r>
              <a:rPr lang="en-US" dirty="0">
                <a:solidFill>
                  <a:srgbClr val="666600"/>
                </a:solidFill>
              </a:rPr>
              <a:t>{</a:t>
            </a:r>
            <a:r>
              <a:rPr lang="en-US" dirty="0">
                <a:solidFill>
                  <a:srgbClr val="000000"/>
                </a:solidFill>
              </a:rPr>
              <a:t>            </a:t>
            </a:r>
          </a:p>
          <a:p>
            <a:pPr>
              <a:buNone/>
            </a:pPr>
            <a:r>
              <a:rPr lang="en-US" dirty="0">
                <a:solidFill>
                  <a:srgbClr val="000088"/>
                </a:solidFill>
              </a:rPr>
              <a:t>for</a:t>
            </a:r>
            <a:r>
              <a:rPr lang="en-US" dirty="0">
                <a:solidFill>
                  <a:srgbClr val="666600"/>
                </a:solidFill>
              </a:rPr>
              <a:t>(</a:t>
            </a:r>
            <a:r>
              <a:rPr lang="en-US" dirty="0" err="1">
                <a:solidFill>
                  <a:srgbClr val="000000"/>
                </a:solidFill>
              </a:rPr>
              <a:t>i</a:t>
            </a:r>
            <a:r>
              <a:rPr lang="en-US" dirty="0">
                <a:solidFill>
                  <a:srgbClr val="000000"/>
                </a:solidFill>
              </a:rPr>
              <a:t> </a:t>
            </a:r>
            <a:r>
              <a:rPr lang="en-US" dirty="0">
                <a:solidFill>
                  <a:srgbClr val="666600"/>
                </a:solidFill>
              </a:rPr>
              <a:t>=</a:t>
            </a:r>
            <a:r>
              <a:rPr lang="en-US" dirty="0">
                <a:solidFill>
                  <a:srgbClr val="000000"/>
                </a:solidFill>
              </a:rPr>
              <a:t> </a:t>
            </a:r>
            <a:r>
              <a:rPr lang="en-US" dirty="0">
                <a:solidFill>
                  <a:srgbClr val="006666"/>
                </a:solidFill>
              </a:rPr>
              <a:t>0</a:t>
            </a:r>
            <a:r>
              <a:rPr lang="en-US" dirty="0">
                <a:solidFill>
                  <a:srgbClr val="666600"/>
                </a:solidFill>
              </a:rPr>
              <a:t>;</a:t>
            </a:r>
            <a:r>
              <a:rPr lang="en-US" dirty="0">
                <a:solidFill>
                  <a:srgbClr val="000000"/>
                </a:solidFill>
              </a:rPr>
              <a:t> </a:t>
            </a:r>
            <a:r>
              <a:rPr lang="en-US" dirty="0" err="1">
                <a:solidFill>
                  <a:srgbClr val="000000"/>
                </a:solidFill>
              </a:rPr>
              <a:t>i</a:t>
            </a:r>
            <a:r>
              <a:rPr lang="en-US" dirty="0">
                <a:solidFill>
                  <a:srgbClr val="666600"/>
                </a:solidFill>
              </a:rPr>
              <a:t>&lt;</a:t>
            </a:r>
            <a:r>
              <a:rPr lang="en-US" dirty="0">
                <a:solidFill>
                  <a:srgbClr val="006666"/>
                </a:solidFill>
              </a:rPr>
              <a:t>12</a:t>
            </a:r>
            <a:r>
              <a:rPr lang="en-US" dirty="0">
                <a:solidFill>
                  <a:srgbClr val="666600"/>
                </a:solidFill>
              </a:rPr>
              <a:t>;</a:t>
            </a:r>
            <a:r>
              <a:rPr lang="en-US" dirty="0">
                <a:solidFill>
                  <a:srgbClr val="000000"/>
                </a:solidFill>
              </a:rPr>
              <a:t> </a:t>
            </a:r>
            <a:r>
              <a:rPr lang="en-US" dirty="0" err="1">
                <a:solidFill>
                  <a:srgbClr val="000000"/>
                </a:solidFill>
              </a:rPr>
              <a:t>i</a:t>
            </a:r>
            <a:r>
              <a:rPr lang="en-US" dirty="0">
                <a:solidFill>
                  <a:srgbClr val="666600"/>
                </a:solidFill>
              </a:rPr>
              <a:t>++)</a:t>
            </a:r>
          </a:p>
          <a:p>
            <a:pPr>
              <a:buNone/>
            </a:pPr>
            <a:r>
              <a:rPr lang="en-US" dirty="0">
                <a:solidFill>
                  <a:srgbClr val="666600"/>
                </a:solidFill>
              </a:rPr>
              <a:t>    {</a:t>
            </a:r>
            <a:r>
              <a:rPr lang="en-US" dirty="0">
                <a:solidFill>
                  <a:srgbClr val="000000"/>
                </a:solidFill>
              </a:rPr>
              <a:t>       </a:t>
            </a:r>
          </a:p>
          <a:p>
            <a:pPr>
              <a:buNone/>
            </a:pPr>
            <a:r>
              <a:rPr lang="en-US" dirty="0">
                <a:solidFill>
                  <a:srgbClr val="000000"/>
                </a:solidFill>
              </a:rPr>
              <a:t>   PORT B </a:t>
            </a:r>
            <a:r>
              <a:rPr lang="en-US" dirty="0">
                <a:solidFill>
                  <a:srgbClr val="666600"/>
                </a:solidFill>
              </a:rPr>
              <a:t>=</a:t>
            </a:r>
            <a:r>
              <a:rPr lang="en-US" dirty="0">
                <a:solidFill>
                  <a:srgbClr val="000000"/>
                </a:solidFill>
              </a:rPr>
              <a:t> sinvalue</a:t>
            </a:r>
            <a:r>
              <a:rPr lang="en-US" dirty="0">
                <a:solidFill>
                  <a:srgbClr val="666600"/>
                </a:solidFill>
              </a:rPr>
              <a:t>[</a:t>
            </a:r>
            <a:r>
              <a:rPr lang="en-US" dirty="0" err="1">
                <a:solidFill>
                  <a:srgbClr val="000000"/>
                </a:solidFill>
              </a:rPr>
              <a:t>i</a:t>
            </a:r>
            <a:r>
              <a:rPr lang="en-US" dirty="0">
                <a:solidFill>
                  <a:srgbClr val="666600"/>
                </a:solidFill>
              </a:rPr>
              <a:t>];</a:t>
            </a:r>
            <a:r>
              <a:rPr lang="en-US" dirty="0">
                <a:solidFill>
                  <a:srgbClr val="000000"/>
                </a:solidFill>
              </a:rPr>
              <a:t>      </a:t>
            </a:r>
          </a:p>
          <a:p>
            <a:pPr>
              <a:buNone/>
            </a:pPr>
            <a:r>
              <a:rPr lang="en-US" dirty="0">
                <a:solidFill>
                  <a:srgbClr val="000000"/>
                </a:solidFill>
              </a:rPr>
              <a:t> </a:t>
            </a:r>
            <a:r>
              <a:rPr lang="en-US" dirty="0">
                <a:solidFill>
                  <a:srgbClr val="666600"/>
                </a:solidFill>
              </a:rPr>
              <a:t>}</a:t>
            </a:r>
            <a:r>
              <a:rPr lang="en-US" dirty="0">
                <a:solidFill>
                  <a:srgbClr val="000000"/>
                </a:solidFill>
              </a:rPr>
              <a:t>  </a:t>
            </a:r>
            <a:r>
              <a:rPr lang="en-US" dirty="0">
                <a:solidFill>
                  <a:srgbClr val="666600"/>
                </a:solidFill>
              </a:rPr>
              <a:t>}</a:t>
            </a:r>
            <a:r>
              <a:rPr lang="en-US" dirty="0">
                <a:solidFill>
                  <a:srgbClr val="000000"/>
                </a:solidFill>
              </a:rPr>
              <a:t> </a:t>
            </a:r>
            <a:r>
              <a:rPr lang="en-US" dirty="0">
                <a:solidFill>
                  <a:srgbClr val="666600"/>
                </a:solidFill>
              </a:rPr>
              <a:t>}</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i="1" dirty="0"/>
              <a:t>Output</a:t>
            </a:r>
            <a:endParaRPr lang="en-US" b="1" i="1" dirty="0"/>
          </a:p>
        </p:txBody>
      </p:sp>
      <p:pic>
        <p:nvPicPr>
          <p:cNvPr id="4" name="Content Placeholder 3" descr="WhatsApp Image 2022-08-18 at 11.50.27 AM.jpeg"/>
          <p:cNvPicPr>
            <a:picLocks noGrp="1" noChangeAspect="1"/>
          </p:cNvPicPr>
          <p:nvPr>
            <p:ph idx="1"/>
          </p:nvPr>
        </p:nvPicPr>
        <p:blipFill>
          <a:blip r:embed="rId2"/>
          <a:stretch>
            <a:fillRect/>
          </a:stretch>
        </p:blipFill>
        <p:spPr>
          <a:xfrm>
            <a:off x="1519076" y="2000240"/>
            <a:ext cx="9148924" cy="3480880"/>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i="1" dirty="0"/>
              <a:t>DAC 0808 Assignment</a:t>
            </a:r>
            <a:endParaRPr lang="en-US" b="1" i="1" dirty="0"/>
          </a:p>
        </p:txBody>
      </p:sp>
      <p:sp>
        <p:nvSpPr>
          <p:cNvPr id="3" name="Content Placeholder 2"/>
          <p:cNvSpPr>
            <a:spLocks noGrp="1"/>
          </p:cNvSpPr>
          <p:nvPr>
            <p:ph idx="1"/>
          </p:nvPr>
        </p:nvSpPr>
        <p:spPr>
          <a:xfrm>
            <a:off x="2095472" y="2214554"/>
            <a:ext cx="8115328" cy="4110046"/>
          </a:xfrm>
        </p:spPr>
        <p:txBody>
          <a:bodyPr/>
          <a:lstStyle/>
          <a:p>
            <a:r>
              <a:rPr lang="en-GB" dirty="0"/>
              <a:t>Write a C program to generate following waves using interfacing of DAC0808 and PIC 18F4550 microcontroller:</a:t>
            </a:r>
          </a:p>
          <a:p>
            <a:pPr marL="514350" indent="-514350">
              <a:buFont typeface="+mj-lt"/>
              <a:buAutoNum type="arabicPeriod"/>
            </a:pPr>
            <a:r>
              <a:rPr lang="en-GB" dirty="0"/>
              <a:t>Square wave</a:t>
            </a:r>
          </a:p>
          <a:p>
            <a:pPr marL="514350" indent="-514350">
              <a:buFont typeface="+mj-lt"/>
              <a:buAutoNum type="arabicPeriod"/>
            </a:pPr>
            <a:r>
              <a:rPr lang="en-GB" dirty="0"/>
              <a:t>Triangular wave</a:t>
            </a:r>
          </a:p>
          <a:p>
            <a:pPr marL="514350" indent="-514350">
              <a:buFont typeface="+mj-lt"/>
              <a:buAutoNum type="arabicPeriod"/>
            </a:pPr>
            <a:r>
              <a:rPr lang="en-GB" dirty="0"/>
              <a:t>Saw tooth wave</a:t>
            </a:r>
          </a:p>
          <a:p>
            <a:endParaRPr lang="en-GB"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88" y="596295"/>
            <a:ext cx="8229600" cy="571504"/>
          </a:xfrm>
        </p:spPr>
        <p:txBody>
          <a:bodyPr>
            <a:noAutofit/>
          </a:bodyPr>
          <a:lstStyle/>
          <a:p>
            <a:pPr algn="ctr"/>
            <a:r>
              <a:rPr lang="en-GB" sz="2800" b="1" i="1" dirty="0"/>
              <a:t>1.Programming For PIC-DAC in C (Square)</a:t>
            </a:r>
            <a:endParaRPr lang="en-US" sz="2800" b="1" i="1" dirty="0"/>
          </a:p>
        </p:txBody>
      </p:sp>
      <p:sp>
        <p:nvSpPr>
          <p:cNvPr id="3" name="Content Placeholder 2"/>
          <p:cNvSpPr>
            <a:spLocks noGrp="1"/>
          </p:cNvSpPr>
          <p:nvPr>
            <p:ph idx="1"/>
          </p:nvPr>
        </p:nvSpPr>
        <p:spPr>
          <a:xfrm>
            <a:off x="1440803" y="1372487"/>
            <a:ext cx="8088890" cy="5214974"/>
          </a:xfrm>
        </p:spPr>
        <p:txBody>
          <a:bodyPr>
            <a:normAutofit fontScale="70000" lnSpcReduction="20000"/>
          </a:bodyPr>
          <a:lstStyle/>
          <a:p>
            <a:pPr>
              <a:buNone/>
            </a:pPr>
            <a:r>
              <a:rPr lang="en-US" dirty="0">
                <a:solidFill>
                  <a:srgbClr val="880000"/>
                </a:solidFill>
              </a:rPr>
              <a:t>#include</a:t>
            </a:r>
            <a:r>
              <a:rPr lang="en-US" dirty="0">
                <a:solidFill>
                  <a:srgbClr val="008800"/>
                </a:solidFill>
              </a:rPr>
              <a:t>&lt;pic18f4550.h&gt;</a:t>
            </a:r>
            <a:r>
              <a:rPr lang="en-US" dirty="0">
                <a:solidFill>
                  <a:srgbClr val="000000"/>
                </a:solidFill>
              </a:rPr>
              <a:t> </a:t>
            </a:r>
          </a:p>
          <a:p>
            <a:pPr>
              <a:buNone/>
            </a:pPr>
            <a:r>
              <a:rPr lang="en-GB" dirty="0">
                <a:solidFill>
                  <a:srgbClr val="000000"/>
                </a:solidFill>
              </a:rPr>
              <a:t>Void MSDELAY (unsigned </a:t>
            </a:r>
            <a:r>
              <a:rPr lang="en-GB" dirty="0" err="1">
                <a:solidFill>
                  <a:srgbClr val="000000"/>
                </a:solidFill>
              </a:rPr>
              <a:t>int</a:t>
            </a:r>
            <a:r>
              <a:rPr lang="en-GB" dirty="0">
                <a:solidFill>
                  <a:srgbClr val="000000"/>
                </a:solidFill>
              </a:rPr>
              <a:t> time);</a:t>
            </a:r>
            <a:endParaRPr lang="en-US" dirty="0">
              <a:solidFill>
                <a:srgbClr val="000000"/>
              </a:solidFill>
            </a:endParaRPr>
          </a:p>
          <a:p>
            <a:pPr>
              <a:buNone/>
            </a:pPr>
            <a:r>
              <a:rPr lang="en-US" dirty="0">
                <a:solidFill>
                  <a:srgbClr val="000088"/>
                </a:solidFill>
              </a:rPr>
              <a:t>void</a:t>
            </a:r>
            <a:r>
              <a:rPr lang="en-US" dirty="0">
                <a:solidFill>
                  <a:srgbClr val="000000"/>
                </a:solidFill>
              </a:rPr>
              <a:t> main</a:t>
            </a:r>
            <a:r>
              <a:rPr lang="en-US" dirty="0">
                <a:solidFill>
                  <a:srgbClr val="666600"/>
                </a:solidFill>
              </a:rPr>
              <a:t>()</a:t>
            </a:r>
          </a:p>
          <a:p>
            <a:pPr>
              <a:buNone/>
            </a:pPr>
            <a:r>
              <a:rPr lang="en-US" dirty="0">
                <a:solidFill>
                  <a:srgbClr val="666600"/>
                </a:solidFill>
              </a:rPr>
              <a:t>{</a:t>
            </a:r>
          </a:p>
          <a:p>
            <a:pPr>
              <a:buNone/>
            </a:pPr>
            <a:r>
              <a:rPr lang="en-US" dirty="0">
                <a:solidFill>
                  <a:srgbClr val="000000"/>
                </a:solidFill>
              </a:rPr>
              <a:t> </a:t>
            </a:r>
            <a:r>
              <a:rPr lang="en-US" dirty="0">
                <a:solidFill>
                  <a:srgbClr val="000088"/>
                </a:solidFill>
              </a:rPr>
              <a:t>unsigned char  </a:t>
            </a:r>
            <a:r>
              <a:rPr lang="en-US" dirty="0" err="1">
                <a:solidFill>
                  <a:srgbClr val="000000"/>
                </a:solidFill>
              </a:rPr>
              <a:t>i</a:t>
            </a:r>
            <a:r>
              <a:rPr lang="en-US" dirty="0">
                <a:solidFill>
                  <a:srgbClr val="666600"/>
                </a:solidFill>
              </a:rPr>
              <a:t>;</a:t>
            </a:r>
            <a:r>
              <a:rPr lang="en-US" dirty="0">
                <a:solidFill>
                  <a:srgbClr val="000000"/>
                </a:solidFill>
              </a:rPr>
              <a:t>   </a:t>
            </a:r>
          </a:p>
          <a:p>
            <a:pPr>
              <a:buNone/>
            </a:pPr>
            <a:r>
              <a:rPr lang="en-GB" dirty="0">
                <a:solidFill>
                  <a:srgbClr val="000000"/>
                </a:solidFill>
              </a:rPr>
              <a:t>TRISB=0x00;</a:t>
            </a:r>
            <a:endParaRPr lang="en-US" dirty="0">
              <a:solidFill>
                <a:srgbClr val="000000"/>
              </a:solidFill>
            </a:endParaRPr>
          </a:p>
          <a:p>
            <a:pPr>
              <a:buNone/>
            </a:pPr>
            <a:r>
              <a:rPr lang="en-US" dirty="0">
                <a:solidFill>
                  <a:srgbClr val="000000"/>
                </a:solidFill>
              </a:rPr>
              <a:t> </a:t>
            </a:r>
            <a:r>
              <a:rPr lang="en-US" dirty="0">
                <a:solidFill>
                  <a:srgbClr val="000088"/>
                </a:solidFill>
              </a:rPr>
              <a:t>while</a:t>
            </a:r>
            <a:r>
              <a:rPr lang="en-US" dirty="0">
                <a:solidFill>
                  <a:srgbClr val="666600"/>
                </a:solidFill>
              </a:rPr>
              <a:t>(</a:t>
            </a:r>
            <a:r>
              <a:rPr lang="en-US" dirty="0">
                <a:solidFill>
                  <a:srgbClr val="006666"/>
                </a:solidFill>
              </a:rPr>
              <a:t>1</a:t>
            </a:r>
            <a:r>
              <a:rPr lang="en-US" dirty="0">
                <a:solidFill>
                  <a:srgbClr val="666600"/>
                </a:solidFill>
              </a:rPr>
              <a:t>)</a:t>
            </a:r>
          </a:p>
          <a:p>
            <a:pPr>
              <a:buNone/>
            </a:pPr>
            <a:r>
              <a:rPr lang="en-US" dirty="0">
                <a:solidFill>
                  <a:srgbClr val="666600"/>
                </a:solidFill>
              </a:rPr>
              <a:t>{</a:t>
            </a:r>
            <a:r>
              <a:rPr lang="en-US" dirty="0">
                <a:solidFill>
                  <a:srgbClr val="000000"/>
                </a:solidFill>
              </a:rPr>
              <a:t>            </a:t>
            </a:r>
          </a:p>
          <a:p>
            <a:pPr>
              <a:buNone/>
            </a:pPr>
            <a:r>
              <a:rPr lang="en-US" dirty="0">
                <a:solidFill>
                  <a:srgbClr val="000000"/>
                </a:solidFill>
              </a:rPr>
              <a:t>      </a:t>
            </a:r>
          </a:p>
          <a:p>
            <a:pPr>
              <a:buNone/>
            </a:pPr>
            <a:r>
              <a:rPr lang="en-US" dirty="0">
                <a:solidFill>
                  <a:srgbClr val="000000"/>
                </a:solidFill>
              </a:rPr>
              <a:t>   PORT B </a:t>
            </a:r>
            <a:r>
              <a:rPr lang="en-US" dirty="0">
                <a:solidFill>
                  <a:srgbClr val="666600"/>
                </a:solidFill>
              </a:rPr>
              <a:t>=</a:t>
            </a:r>
            <a:r>
              <a:rPr lang="en-US" dirty="0">
                <a:solidFill>
                  <a:srgbClr val="000000"/>
                </a:solidFill>
              </a:rPr>
              <a:t> 0x00</a:t>
            </a:r>
            <a:r>
              <a:rPr lang="en-US" dirty="0">
                <a:solidFill>
                  <a:srgbClr val="666600"/>
                </a:solidFill>
              </a:rPr>
              <a:t>;</a:t>
            </a:r>
            <a:r>
              <a:rPr lang="en-US" dirty="0">
                <a:solidFill>
                  <a:srgbClr val="000000"/>
                </a:solidFill>
              </a:rPr>
              <a:t>      </a:t>
            </a:r>
          </a:p>
          <a:p>
            <a:pPr>
              <a:buNone/>
            </a:pPr>
            <a:r>
              <a:rPr lang="en-US" dirty="0">
                <a:solidFill>
                  <a:srgbClr val="000000"/>
                </a:solidFill>
              </a:rPr>
              <a:t>   MSDELAY(100);</a:t>
            </a:r>
          </a:p>
          <a:p>
            <a:pPr>
              <a:buNone/>
            </a:pPr>
            <a:r>
              <a:rPr lang="en-US" dirty="0">
                <a:solidFill>
                  <a:srgbClr val="000000"/>
                </a:solidFill>
              </a:rPr>
              <a:t>   PORT B </a:t>
            </a:r>
            <a:r>
              <a:rPr lang="en-US" dirty="0">
                <a:solidFill>
                  <a:srgbClr val="666600"/>
                </a:solidFill>
              </a:rPr>
              <a:t>=</a:t>
            </a:r>
            <a:r>
              <a:rPr lang="en-US" dirty="0">
                <a:solidFill>
                  <a:srgbClr val="000000"/>
                </a:solidFill>
              </a:rPr>
              <a:t> 0x0FF</a:t>
            </a:r>
            <a:r>
              <a:rPr lang="en-US" dirty="0">
                <a:solidFill>
                  <a:srgbClr val="666600"/>
                </a:solidFill>
              </a:rPr>
              <a:t>;</a:t>
            </a:r>
            <a:r>
              <a:rPr lang="en-US" dirty="0">
                <a:solidFill>
                  <a:srgbClr val="000000"/>
                </a:solidFill>
              </a:rPr>
              <a:t>  </a:t>
            </a:r>
          </a:p>
          <a:p>
            <a:pPr>
              <a:buNone/>
            </a:pPr>
            <a:r>
              <a:rPr lang="en-US" dirty="0">
                <a:solidFill>
                  <a:srgbClr val="000000"/>
                </a:solidFill>
              </a:rPr>
              <a:t>MSDELAY(100);    </a:t>
            </a:r>
          </a:p>
          <a:p>
            <a:pPr>
              <a:buNone/>
            </a:pPr>
            <a:r>
              <a:rPr lang="en-US" dirty="0">
                <a:solidFill>
                  <a:srgbClr val="000000"/>
                </a:solidFill>
              </a:rPr>
              <a:t> </a:t>
            </a:r>
            <a:r>
              <a:rPr lang="en-US" dirty="0">
                <a:solidFill>
                  <a:srgbClr val="666600"/>
                </a:solidFill>
              </a:rPr>
              <a:t>}</a:t>
            </a:r>
          </a:p>
          <a:p>
            <a:pPr>
              <a:buNone/>
            </a:pPr>
            <a:r>
              <a:rPr lang="en-US" dirty="0">
                <a:solidFill>
                  <a:srgbClr val="000000"/>
                </a:solidFill>
              </a:rPr>
              <a:t> </a:t>
            </a:r>
            <a:r>
              <a:rPr lang="en-US" dirty="0">
                <a:solidFill>
                  <a:srgbClr val="666600"/>
                </a:solidFill>
              </a:rPr>
              <a:t>}</a:t>
            </a:r>
            <a:endParaRPr lang="en-US" dirty="0"/>
          </a:p>
          <a:p>
            <a:pPr>
              <a:buNone/>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364" y="357166"/>
            <a:ext cx="9832788" cy="642942"/>
          </a:xfrm>
        </p:spPr>
        <p:txBody>
          <a:bodyPr>
            <a:noAutofit/>
          </a:bodyPr>
          <a:lstStyle/>
          <a:p>
            <a:pPr algn="ctr"/>
            <a:r>
              <a:rPr lang="en-GB" sz="3600" b="1" i="1" dirty="0"/>
              <a:t> 2. Programming For PIC-DAC in C (Triangular)</a:t>
            </a:r>
            <a:endParaRPr lang="en-US" sz="3600" b="1" i="1" dirty="0"/>
          </a:p>
        </p:txBody>
      </p:sp>
      <p:sp>
        <p:nvSpPr>
          <p:cNvPr id="3" name="Content Placeholder 2"/>
          <p:cNvSpPr>
            <a:spLocks noGrp="1"/>
          </p:cNvSpPr>
          <p:nvPr>
            <p:ph idx="1"/>
          </p:nvPr>
        </p:nvSpPr>
        <p:spPr>
          <a:xfrm>
            <a:off x="605396" y="1208858"/>
            <a:ext cx="4447867" cy="5214974"/>
          </a:xfrm>
        </p:spPr>
        <p:txBody>
          <a:bodyPr>
            <a:normAutofit fontScale="85000" lnSpcReduction="20000"/>
          </a:bodyPr>
          <a:lstStyle/>
          <a:p>
            <a:pPr>
              <a:buNone/>
            </a:pPr>
            <a:r>
              <a:rPr lang="en-US" dirty="0">
                <a:solidFill>
                  <a:srgbClr val="880000"/>
                </a:solidFill>
              </a:rPr>
              <a:t>#include</a:t>
            </a:r>
            <a:r>
              <a:rPr lang="en-US" dirty="0">
                <a:solidFill>
                  <a:srgbClr val="008800"/>
                </a:solidFill>
              </a:rPr>
              <a:t>&lt;pic18f4550.h&gt;</a:t>
            </a:r>
            <a:r>
              <a:rPr lang="en-US" dirty="0">
                <a:solidFill>
                  <a:srgbClr val="000000"/>
                </a:solidFill>
              </a:rPr>
              <a:t> </a:t>
            </a:r>
          </a:p>
          <a:p>
            <a:pPr>
              <a:buNone/>
            </a:pPr>
            <a:r>
              <a:rPr lang="en-US" dirty="0">
                <a:solidFill>
                  <a:srgbClr val="000088"/>
                </a:solidFill>
              </a:rPr>
              <a:t>void</a:t>
            </a:r>
            <a:r>
              <a:rPr lang="en-US" dirty="0">
                <a:solidFill>
                  <a:srgbClr val="000000"/>
                </a:solidFill>
              </a:rPr>
              <a:t> main</a:t>
            </a:r>
            <a:r>
              <a:rPr lang="en-US" dirty="0">
                <a:solidFill>
                  <a:srgbClr val="666600"/>
                </a:solidFill>
              </a:rPr>
              <a:t>()</a:t>
            </a:r>
          </a:p>
          <a:p>
            <a:pPr>
              <a:buNone/>
            </a:pPr>
            <a:r>
              <a:rPr lang="en-US" dirty="0">
                <a:solidFill>
                  <a:srgbClr val="666600"/>
                </a:solidFill>
              </a:rPr>
              <a:t>{</a:t>
            </a:r>
          </a:p>
          <a:p>
            <a:pPr>
              <a:buNone/>
            </a:pPr>
            <a:r>
              <a:rPr lang="en-US" dirty="0">
                <a:solidFill>
                  <a:srgbClr val="000000"/>
                </a:solidFill>
              </a:rPr>
              <a:t> </a:t>
            </a:r>
            <a:r>
              <a:rPr lang="en-US" dirty="0">
                <a:solidFill>
                  <a:srgbClr val="000088"/>
                </a:solidFill>
              </a:rPr>
              <a:t>unsigned char  </a:t>
            </a:r>
            <a:r>
              <a:rPr lang="en-US" dirty="0" err="1">
                <a:solidFill>
                  <a:srgbClr val="000000"/>
                </a:solidFill>
              </a:rPr>
              <a:t>i</a:t>
            </a:r>
            <a:r>
              <a:rPr lang="en-US" dirty="0">
                <a:solidFill>
                  <a:srgbClr val="666600"/>
                </a:solidFill>
              </a:rPr>
              <a:t>;</a:t>
            </a:r>
            <a:r>
              <a:rPr lang="en-US" dirty="0">
                <a:solidFill>
                  <a:srgbClr val="000000"/>
                </a:solidFill>
              </a:rPr>
              <a:t>   </a:t>
            </a:r>
          </a:p>
          <a:p>
            <a:pPr>
              <a:buNone/>
            </a:pPr>
            <a:r>
              <a:rPr lang="en-GB" dirty="0">
                <a:solidFill>
                  <a:srgbClr val="000000"/>
                </a:solidFill>
              </a:rPr>
              <a:t>TRISB=0x00;</a:t>
            </a:r>
            <a:endParaRPr lang="en-US" dirty="0">
              <a:solidFill>
                <a:srgbClr val="000000"/>
              </a:solidFill>
            </a:endParaRPr>
          </a:p>
          <a:p>
            <a:pPr>
              <a:buNone/>
            </a:pPr>
            <a:r>
              <a:rPr lang="en-US" dirty="0">
                <a:solidFill>
                  <a:srgbClr val="000000"/>
                </a:solidFill>
              </a:rPr>
              <a:t> </a:t>
            </a:r>
            <a:r>
              <a:rPr lang="en-US" dirty="0">
                <a:solidFill>
                  <a:srgbClr val="000088"/>
                </a:solidFill>
              </a:rPr>
              <a:t>while</a:t>
            </a:r>
            <a:r>
              <a:rPr lang="en-US" dirty="0">
                <a:solidFill>
                  <a:srgbClr val="666600"/>
                </a:solidFill>
              </a:rPr>
              <a:t>(</a:t>
            </a:r>
            <a:r>
              <a:rPr lang="en-US" dirty="0">
                <a:solidFill>
                  <a:srgbClr val="006666"/>
                </a:solidFill>
              </a:rPr>
              <a:t>1</a:t>
            </a:r>
            <a:r>
              <a:rPr lang="en-US" dirty="0">
                <a:solidFill>
                  <a:srgbClr val="666600"/>
                </a:solidFill>
              </a:rPr>
              <a:t>)</a:t>
            </a:r>
          </a:p>
          <a:p>
            <a:pPr>
              <a:buNone/>
            </a:pPr>
            <a:r>
              <a:rPr lang="en-US" dirty="0">
                <a:solidFill>
                  <a:srgbClr val="666600"/>
                </a:solidFill>
              </a:rPr>
              <a:t>{</a:t>
            </a:r>
            <a:r>
              <a:rPr lang="en-US" dirty="0">
                <a:solidFill>
                  <a:srgbClr val="000000"/>
                </a:solidFill>
              </a:rPr>
              <a:t>            </a:t>
            </a:r>
          </a:p>
          <a:p>
            <a:pPr>
              <a:buNone/>
            </a:pPr>
            <a:r>
              <a:rPr lang="en-US" dirty="0">
                <a:solidFill>
                  <a:srgbClr val="000088"/>
                </a:solidFill>
              </a:rPr>
              <a:t>for</a:t>
            </a:r>
            <a:r>
              <a:rPr lang="en-US" dirty="0">
                <a:solidFill>
                  <a:srgbClr val="666600"/>
                </a:solidFill>
              </a:rPr>
              <a:t>(</a:t>
            </a:r>
            <a:r>
              <a:rPr lang="en-US" dirty="0" err="1">
                <a:solidFill>
                  <a:srgbClr val="000000"/>
                </a:solidFill>
              </a:rPr>
              <a:t>i</a:t>
            </a:r>
            <a:r>
              <a:rPr lang="en-US" dirty="0">
                <a:solidFill>
                  <a:srgbClr val="000000"/>
                </a:solidFill>
              </a:rPr>
              <a:t> </a:t>
            </a:r>
            <a:r>
              <a:rPr lang="en-US" dirty="0">
                <a:solidFill>
                  <a:srgbClr val="666600"/>
                </a:solidFill>
              </a:rPr>
              <a:t>=</a:t>
            </a:r>
            <a:r>
              <a:rPr lang="en-US" dirty="0">
                <a:solidFill>
                  <a:srgbClr val="000000"/>
                </a:solidFill>
              </a:rPr>
              <a:t> </a:t>
            </a:r>
            <a:r>
              <a:rPr lang="en-US" dirty="0">
                <a:solidFill>
                  <a:srgbClr val="006666"/>
                </a:solidFill>
              </a:rPr>
              <a:t>0</a:t>
            </a:r>
            <a:r>
              <a:rPr lang="en-US" dirty="0">
                <a:solidFill>
                  <a:srgbClr val="666600"/>
                </a:solidFill>
              </a:rPr>
              <a:t>;</a:t>
            </a:r>
            <a:r>
              <a:rPr lang="en-US" dirty="0">
                <a:solidFill>
                  <a:srgbClr val="000000"/>
                </a:solidFill>
              </a:rPr>
              <a:t> </a:t>
            </a:r>
            <a:r>
              <a:rPr lang="en-US" dirty="0" err="1">
                <a:solidFill>
                  <a:srgbClr val="000000"/>
                </a:solidFill>
              </a:rPr>
              <a:t>i</a:t>
            </a:r>
            <a:r>
              <a:rPr lang="en-US" dirty="0">
                <a:solidFill>
                  <a:srgbClr val="666600"/>
                </a:solidFill>
              </a:rPr>
              <a:t>&lt;</a:t>
            </a:r>
            <a:r>
              <a:rPr lang="en-US" dirty="0">
                <a:solidFill>
                  <a:srgbClr val="006666"/>
                </a:solidFill>
              </a:rPr>
              <a:t>255</a:t>
            </a:r>
            <a:r>
              <a:rPr lang="en-US" dirty="0">
                <a:solidFill>
                  <a:srgbClr val="666600"/>
                </a:solidFill>
              </a:rPr>
              <a:t>;</a:t>
            </a:r>
            <a:r>
              <a:rPr lang="en-US" dirty="0">
                <a:solidFill>
                  <a:srgbClr val="000000"/>
                </a:solidFill>
              </a:rPr>
              <a:t> </a:t>
            </a:r>
            <a:r>
              <a:rPr lang="en-US" dirty="0" err="1">
                <a:solidFill>
                  <a:srgbClr val="000000"/>
                </a:solidFill>
              </a:rPr>
              <a:t>i</a:t>
            </a:r>
            <a:r>
              <a:rPr lang="en-US" dirty="0">
                <a:solidFill>
                  <a:srgbClr val="666600"/>
                </a:solidFill>
              </a:rPr>
              <a:t>++)</a:t>
            </a:r>
          </a:p>
          <a:p>
            <a:pPr>
              <a:buNone/>
            </a:pPr>
            <a:r>
              <a:rPr lang="en-US" dirty="0">
                <a:solidFill>
                  <a:srgbClr val="666600"/>
                </a:solidFill>
              </a:rPr>
              <a:t>    {</a:t>
            </a:r>
            <a:r>
              <a:rPr lang="en-US" dirty="0">
                <a:solidFill>
                  <a:srgbClr val="000000"/>
                </a:solidFill>
              </a:rPr>
              <a:t>       </a:t>
            </a:r>
          </a:p>
          <a:p>
            <a:pPr>
              <a:buNone/>
            </a:pPr>
            <a:r>
              <a:rPr lang="en-US" dirty="0">
                <a:solidFill>
                  <a:srgbClr val="000000"/>
                </a:solidFill>
              </a:rPr>
              <a:t>   PORT B </a:t>
            </a:r>
            <a:r>
              <a:rPr lang="en-US" dirty="0">
                <a:solidFill>
                  <a:srgbClr val="666600"/>
                </a:solidFill>
              </a:rPr>
              <a:t>=</a:t>
            </a:r>
            <a:r>
              <a:rPr lang="en-US" dirty="0">
                <a:solidFill>
                  <a:srgbClr val="000000"/>
                </a:solidFill>
              </a:rPr>
              <a:t> </a:t>
            </a:r>
            <a:r>
              <a:rPr lang="en-US" dirty="0" err="1">
                <a:solidFill>
                  <a:srgbClr val="000000"/>
                </a:solidFill>
              </a:rPr>
              <a:t>i</a:t>
            </a:r>
            <a:r>
              <a:rPr lang="en-US" dirty="0">
                <a:solidFill>
                  <a:srgbClr val="666600"/>
                </a:solidFill>
              </a:rPr>
              <a:t>;</a:t>
            </a:r>
            <a:r>
              <a:rPr lang="en-US" dirty="0">
                <a:solidFill>
                  <a:srgbClr val="000000"/>
                </a:solidFill>
              </a:rPr>
              <a:t>      </a:t>
            </a:r>
          </a:p>
          <a:p>
            <a:pPr>
              <a:buNone/>
            </a:pPr>
            <a:r>
              <a:rPr lang="en-US" dirty="0">
                <a:solidFill>
                  <a:srgbClr val="000000"/>
                </a:solidFill>
              </a:rPr>
              <a:t> </a:t>
            </a:r>
            <a:r>
              <a:rPr lang="en-US" dirty="0">
                <a:solidFill>
                  <a:srgbClr val="666600"/>
                </a:solidFill>
              </a:rPr>
              <a:t>}</a:t>
            </a:r>
            <a:r>
              <a:rPr lang="en-US" dirty="0">
                <a:solidFill>
                  <a:srgbClr val="000088"/>
                </a:solidFill>
              </a:rPr>
              <a:t> for</a:t>
            </a:r>
            <a:r>
              <a:rPr lang="en-US" dirty="0">
                <a:solidFill>
                  <a:srgbClr val="666600"/>
                </a:solidFill>
              </a:rPr>
              <a:t>(</a:t>
            </a:r>
            <a:r>
              <a:rPr lang="en-US" dirty="0">
                <a:solidFill>
                  <a:srgbClr val="000000"/>
                </a:solidFill>
              </a:rPr>
              <a:t>j </a:t>
            </a:r>
            <a:r>
              <a:rPr lang="en-US" dirty="0">
                <a:solidFill>
                  <a:srgbClr val="666600"/>
                </a:solidFill>
              </a:rPr>
              <a:t>=</a:t>
            </a:r>
            <a:r>
              <a:rPr lang="en-US" dirty="0">
                <a:solidFill>
                  <a:srgbClr val="000000"/>
                </a:solidFill>
              </a:rPr>
              <a:t> </a:t>
            </a:r>
            <a:r>
              <a:rPr lang="en-US" dirty="0">
                <a:solidFill>
                  <a:srgbClr val="006666"/>
                </a:solidFill>
              </a:rPr>
              <a:t>255</a:t>
            </a:r>
            <a:r>
              <a:rPr lang="en-US" dirty="0">
                <a:solidFill>
                  <a:srgbClr val="666600"/>
                </a:solidFill>
              </a:rPr>
              <a:t>;</a:t>
            </a:r>
            <a:r>
              <a:rPr lang="en-US" dirty="0">
                <a:solidFill>
                  <a:srgbClr val="000000"/>
                </a:solidFill>
              </a:rPr>
              <a:t> j</a:t>
            </a:r>
            <a:r>
              <a:rPr lang="en-US" dirty="0">
                <a:solidFill>
                  <a:srgbClr val="666600"/>
                </a:solidFill>
              </a:rPr>
              <a:t>&gt;0;</a:t>
            </a:r>
            <a:r>
              <a:rPr lang="en-US" dirty="0">
                <a:solidFill>
                  <a:srgbClr val="000000"/>
                </a:solidFill>
              </a:rPr>
              <a:t> j</a:t>
            </a:r>
            <a:r>
              <a:rPr lang="en-US" dirty="0">
                <a:solidFill>
                  <a:srgbClr val="666600"/>
                </a:solidFill>
              </a:rPr>
              <a:t>--)</a:t>
            </a:r>
          </a:p>
          <a:p>
            <a:pPr>
              <a:buNone/>
            </a:pPr>
            <a:r>
              <a:rPr lang="en-US" dirty="0">
                <a:solidFill>
                  <a:srgbClr val="666600"/>
                </a:solidFill>
              </a:rPr>
              <a:t>    {</a:t>
            </a:r>
            <a:r>
              <a:rPr lang="en-US" dirty="0">
                <a:solidFill>
                  <a:srgbClr val="000000"/>
                </a:solidFill>
              </a:rPr>
              <a:t>       </a:t>
            </a:r>
          </a:p>
          <a:p>
            <a:pPr>
              <a:buNone/>
            </a:pPr>
            <a:r>
              <a:rPr lang="en-US" dirty="0">
                <a:solidFill>
                  <a:srgbClr val="000000"/>
                </a:solidFill>
              </a:rPr>
              <a:t>   PORT B </a:t>
            </a:r>
            <a:r>
              <a:rPr lang="en-US" dirty="0">
                <a:solidFill>
                  <a:srgbClr val="666600"/>
                </a:solidFill>
              </a:rPr>
              <a:t>=</a:t>
            </a:r>
            <a:r>
              <a:rPr lang="en-US" dirty="0">
                <a:solidFill>
                  <a:srgbClr val="000000"/>
                </a:solidFill>
              </a:rPr>
              <a:t> j</a:t>
            </a:r>
            <a:r>
              <a:rPr lang="en-US" dirty="0">
                <a:solidFill>
                  <a:srgbClr val="666600"/>
                </a:solidFill>
              </a:rPr>
              <a:t>;</a:t>
            </a:r>
            <a:r>
              <a:rPr lang="en-US" dirty="0">
                <a:solidFill>
                  <a:srgbClr val="000000"/>
                </a:solidFill>
              </a:rPr>
              <a:t>       </a:t>
            </a:r>
            <a:r>
              <a:rPr lang="en-US" dirty="0">
                <a:solidFill>
                  <a:srgbClr val="666600"/>
                </a:solidFill>
              </a:rPr>
              <a:t>}</a:t>
            </a:r>
            <a:r>
              <a:rPr lang="en-US" dirty="0">
                <a:solidFill>
                  <a:srgbClr val="000000"/>
                </a:solidFill>
              </a:rPr>
              <a:t> </a:t>
            </a:r>
            <a:r>
              <a:rPr lang="en-US" dirty="0">
                <a:solidFill>
                  <a:srgbClr val="666600"/>
                </a:solidFill>
              </a:rPr>
              <a:t>} }</a:t>
            </a:r>
            <a:endParaRPr lang="en-US" dirty="0"/>
          </a:p>
          <a:p>
            <a:pPr>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202" y="247639"/>
            <a:ext cx="8229600" cy="938962"/>
          </a:xfrm>
        </p:spPr>
        <p:txBody>
          <a:bodyPr>
            <a:noAutofit/>
          </a:bodyPr>
          <a:lstStyle/>
          <a:p>
            <a:pPr algn="ctr"/>
            <a:r>
              <a:rPr lang="en-GB" sz="3200" b="1" i="1" dirty="0"/>
              <a:t>3.Programming For PIC-DAC in C (SAWTOOTH)</a:t>
            </a:r>
            <a:endParaRPr lang="en-US" sz="3200" b="1" i="1" dirty="0"/>
          </a:p>
        </p:txBody>
      </p:sp>
      <p:sp>
        <p:nvSpPr>
          <p:cNvPr id="3" name="Content Placeholder 2"/>
          <p:cNvSpPr>
            <a:spLocks noGrp="1"/>
          </p:cNvSpPr>
          <p:nvPr>
            <p:ph idx="1"/>
          </p:nvPr>
        </p:nvSpPr>
        <p:spPr>
          <a:xfrm>
            <a:off x="1485941" y="1186601"/>
            <a:ext cx="7552863" cy="4929222"/>
          </a:xfrm>
        </p:spPr>
        <p:txBody>
          <a:bodyPr>
            <a:normAutofit fontScale="92500" lnSpcReduction="10000"/>
          </a:bodyPr>
          <a:lstStyle/>
          <a:p>
            <a:pPr>
              <a:buNone/>
            </a:pPr>
            <a:r>
              <a:rPr lang="en-US" dirty="0">
                <a:solidFill>
                  <a:srgbClr val="880000"/>
                </a:solidFill>
              </a:rPr>
              <a:t>#include</a:t>
            </a:r>
            <a:r>
              <a:rPr lang="en-US" dirty="0">
                <a:solidFill>
                  <a:srgbClr val="008800"/>
                </a:solidFill>
              </a:rPr>
              <a:t>&lt;pic18f4550.h&gt;</a:t>
            </a:r>
            <a:r>
              <a:rPr lang="en-US" dirty="0">
                <a:solidFill>
                  <a:srgbClr val="000000"/>
                </a:solidFill>
              </a:rPr>
              <a:t> </a:t>
            </a:r>
          </a:p>
          <a:p>
            <a:pPr>
              <a:buNone/>
            </a:pPr>
            <a:r>
              <a:rPr lang="en-US" dirty="0">
                <a:solidFill>
                  <a:srgbClr val="000088"/>
                </a:solidFill>
              </a:rPr>
              <a:t>void</a:t>
            </a:r>
            <a:r>
              <a:rPr lang="en-US" dirty="0">
                <a:solidFill>
                  <a:srgbClr val="000000"/>
                </a:solidFill>
              </a:rPr>
              <a:t> main</a:t>
            </a:r>
            <a:r>
              <a:rPr lang="en-US" dirty="0">
                <a:solidFill>
                  <a:srgbClr val="666600"/>
                </a:solidFill>
              </a:rPr>
              <a:t>()</a:t>
            </a:r>
          </a:p>
          <a:p>
            <a:pPr>
              <a:buNone/>
            </a:pPr>
            <a:r>
              <a:rPr lang="en-US" dirty="0">
                <a:solidFill>
                  <a:srgbClr val="666600"/>
                </a:solidFill>
              </a:rPr>
              <a:t>{</a:t>
            </a:r>
          </a:p>
          <a:p>
            <a:pPr>
              <a:buNone/>
            </a:pPr>
            <a:r>
              <a:rPr lang="en-US" dirty="0">
                <a:solidFill>
                  <a:srgbClr val="000088"/>
                </a:solidFill>
              </a:rPr>
              <a:t>unsigned char  </a:t>
            </a:r>
            <a:r>
              <a:rPr lang="en-US" dirty="0" err="1">
                <a:solidFill>
                  <a:srgbClr val="000000"/>
                </a:solidFill>
              </a:rPr>
              <a:t>i</a:t>
            </a:r>
            <a:r>
              <a:rPr lang="en-US" dirty="0">
                <a:solidFill>
                  <a:srgbClr val="666600"/>
                </a:solidFill>
              </a:rPr>
              <a:t>;</a:t>
            </a:r>
            <a:r>
              <a:rPr lang="en-US" dirty="0">
                <a:solidFill>
                  <a:srgbClr val="000000"/>
                </a:solidFill>
              </a:rPr>
              <a:t>   </a:t>
            </a:r>
          </a:p>
          <a:p>
            <a:pPr>
              <a:buNone/>
            </a:pPr>
            <a:r>
              <a:rPr lang="en-GB" dirty="0">
                <a:solidFill>
                  <a:srgbClr val="000000"/>
                </a:solidFill>
              </a:rPr>
              <a:t>TRISB=0x00;</a:t>
            </a:r>
            <a:endParaRPr lang="en-US" dirty="0">
              <a:solidFill>
                <a:srgbClr val="000000"/>
              </a:solidFill>
            </a:endParaRPr>
          </a:p>
          <a:p>
            <a:pPr>
              <a:buNone/>
            </a:pPr>
            <a:r>
              <a:rPr lang="en-US" dirty="0">
                <a:solidFill>
                  <a:srgbClr val="000000"/>
                </a:solidFill>
              </a:rPr>
              <a:t> </a:t>
            </a:r>
            <a:r>
              <a:rPr lang="en-US" dirty="0">
                <a:solidFill>
                  <a:srgbClr val="000088"/>
                </a:solidFill>
              </a:rPr>
              <a:t>while</a:t>
            </a:r>
            <a:r>
              <a:rPr lang="en-US" dirty="0">
                <a:solidFill>
                  <a:srgbClr val="666600"/>
                </a:solidFill>
              </a:rPr>
              <a:t>(</a:t>
            </a:r>
            <a:r>
              <a:rPr lang="en-US" dirty="0">
                <a:solidFill>
                  <a:srgbClr val="006666"/>
                </a:solidFill>
              </a:rPr>
              <a:t>1</a:t>
            </a:r>
            <a:r>
              <a:rPr lang="en-US" dirty="0">
                <a:solidFill>
                  <a:srgbClr val="666600"/>
                </a:solidFill>
              </a:rPr>
              <a:t>)</a:t>
            </a:r>
          </a:p>
          <a:p>
            <a:pPr>
              <a:buNone/>
            </a:pPr>
            <a:r>
              <a:rPr lang="en-US" dirty="0">
                <a:solidFill>
                  <a:srgbClr val="666600"/>
                </a:solidFill>
              </a:rPr>
              <a:t>{</a:t>
            </a:r>
            <a:r>
              <a:rPr lang="en-US" dirty="0">
                <a:solidFill>
                  <a:srgbClr val="000000"/>
                </a:solidFill>
              </a:rPr>
              <a:t>            </a:t>
            </a:r>
          </a:p>
          <a:p>
            <a:pPr>
              <a:buNone/>
            </a:pPr>
            <a:r>
              <a:rPr lang="en-US" dirty="0">
                <a:solidFill>
                  <a:srgbClr val="000088"/>
                </a:solidFill>
              </a:rPr>
              <a:t>for</a:t>
            </a:r>
            <a:r>
              <a:rPr lang="en-US" dirty="0">
                <a:solidFill>
                  <a:srgbClr val="666600"/>
                </a:solidFill>
              </a:rPr>
              <a:t>(</a:t>
            </a:r>
            <a:r>
              <a:rPr lang="en-US" dirty="0" err="1">
                <a:solidFill>
                  <a:srgbClr val="000000"/>
                </a:solidFill>
              </a:rPr>
              <a:t>i</a:t>
            </a:r>
            <a:r>
              <a:rPr lang="en-US" dirty="0">
                <a:solidFill>
                  <a:srgbClr val="000000"/>
                </a:solidFill>
              </a:rPr>
              <a:t> </a:t>
            </a:r>
            <a:r>
              <a:rPr lang="en-US" dirty="0">
                <a:solidFill>
                  <a:srgbClr val="666600"/>
                </a:solidFill>
              </a:rPr>
              <a:t>=</a:t>
            </a:r>
            <a:r>
              <a:rPr lang="en-US" dirty="0">
                <a:solidFill>
                  <a:srgbClr val="000000"/>
                </a:solidFill>
              </a:rPr>
              <a:t> </a:t>
            </a:r>
            <a:r>
              <a:rPr lang="en-US" dirty="0">
                <a:solidFill>
                  <a:srgbClr val="006666"/>
                </a:solidFill>
              </a:rPr>
              <a:t>0</a:t>
            </a:r>
            <a:r>
              <a:rPr lang="en-US" dirty="0">
                <a:solidFill>
                  <a:srgbClr val="666600"/>
                </a:solidFill>
              </a:rPr>
              <a:t>;</a:t>
            </a:r>
            <a:r>
              <a:rPr lang="en-US" dirty="0">
                <a:solidFill>
                  <a:srgbClr val="000000"/>
                </a:solidFill>
              </a:rPr>
              <a:t> </a:t>
            </a:r>
            <a:r>
              <a:rPr lang="en-US" dirty="0" err="1">
                <a:solidFill>
                  <a:srgbClr val="000000"/>
                </a:solidFill>
              </a:rPr>
              <a:t>i</a:t>
            </a:r>
            <a:r>
              <a:rPr lang="en-US" dirty="0">
                <a:solidFill>
                  <a:srgbClr val="666600"/>
                </a:solidFill>
              </a:rPr>
              <a:t>&lt;</a:t>
            </a:r>
            <a:r>
              <a:rPr lang="en-US" dirty="0">
                <a:solidFill>
                  <a:srgbClr val="006666"/>
                </a:solidFill>
              </a:rPr>
              <a:t>255</a:t>
            </a:r>
            <a:r>
              <a:rPr lang="en-US" dirty="0">
                <a:solidFill>
                  <a:srgbClr val="666600"/>
                </a:solidFill>
              </a:rPr>
              <a:t>;</a:t>
            </a:r>
            <a:r>
              <a:rPr lang="en-US" dirty="0">
                <a:solidFill>
                  <a:srgbClr val="000000"/>
                </a:solidFill>
              </a:rPr>
              <a:t> </a:t>
            </a:r>
            <a:r>
              <a:rPr lang="en-US" dirty="0" err="1">
                <a:solidFill>
                  <a:srgbClr val="000000"/>
                </a:solidFill>
              </a:rPr>
              <a:t>i</a:t>
            </a:r>
            <a:r>
              <a:rPr lang="en-US" dirty="0">
                <a:solidFill>
                  <a:srgbClr val="666600"/>
                </a:solidFill>
              </a:rPr>
              <a:t>++)</a:t>
            </a:r>
          </a:p>
          <a:p>
            <a:pPr>
              <a:buNone/>
            </a:pPr>
            <a:r>
              <a:rPr lang="en-US" dirty="0">
                <a:solidFill>
                  <a:srgbClr val="666600"/>
                </a:solidFill>
              </a:rPr>
              <a:t>    {</a:t>
            </a:r>
            <a:r>
              <a:rPr lang="en-US" dirty="0">
                <a:solidFill>
                  <a:srgbClr val="000000"/>
                </a:solidFill>
              </a:rPr>
              <a:t>       </a:t>
            </a:r>
          </a:p>
          <a:p>
            <a:pPr>
              <a:buNone/>
            </a:pPr>
            <a:r>
              <a:rPr lang="en-US" dirty="0">
                <a:solidFill>
                  <a:srgbClr val="000000"/>
                </a:solidFill>
              </a:rPr>
              <a:t>   PORT B </a:t>
            </a:r>
            <a:r>
              <a:rPr lang="en-US" dirty="0">
                <a:solidFill>
                  <a:srgbClr val="666600"/>
                </a:solidFill>
              </a:rPr>
              <a:t>=</a:t>
            </a:r>
            <a:r>
              <a:rPr lang="en-US" dirty="0">
                <a:solidFill>
                  <a:srgbClr val="000000"/>
                </a:solidFill>
              </a:rPr>
              <a:t> </a:t>
            </a:r>
            <a:r>
              <a:rPr lang="en-US" dirty="0" err="1">
                <a:solidFill>
                  <a:srgbClr val="000000"/>
                </a:solidFill>
              </a:rPr>
              <a:t>i</a:t>
            </a:r>
            <a:r>
              <a:rPr lang="en-US" dirty="0">
                <a:solidFill>
                  <a:srgbClr val="666600"/>
                </a:solidFill>
              </a:rPr>
              <a:t>;</a:t>
            </a:r>
            <a:r>
              <a:rPr lang="en-US" dirty="0">
                <a:solidFill>
                  <a:srgbClr val="000000"/>
                </a:solidFill>
              </a:rPr>
              <a:t>      </a:t>
            </a:r>
          </a:p>
          <a:p>
            <a:pPr>
              <a:buNone/>
            </a:pPr>
            <a:r>
              <a:rPr lang="en-US" dirty="0">
                <a:solidFill>
                  <a:srgbClr val="000000"/>
                </a:solidFill>
              </a:rPr>
              <a:t> </a:t>
            </a:r>
            <a:r>
              <a:rPr lang="en-US" dirty="0">
                <a:solidFill>
                  <a:srgbClr val="666600"/>
                </a:solidFill>
              </a:rPr>
              <a:t>}</a:t>
            </a:r>
            <a:r>
              <a:rPr lang="en-US" dirty="0">
                <a:solidFill>
                  <a:srgbClr val="000000"/>
                </a:solidFill>
              </a:rPr>
              <a:t>  </a:t>
            </a:r>
            <a:r>
              <a:rPr lang="en-US" dirty="0">
                <a:solidFill>
                  <a:srgbClr val="666600"/>
                </a:solidFill>
              </a:rPr>
              <a:t>}</a:t>
            </a:r>
            <a:r>
              <a:rPr lang="en-US" dirty="0">
                <a:solidFill>
                  <a:srgbClr val="000000"/>
                </a:solidFill>
              </a:rPr>
              <a:t> </a:t>
            </a:r>
            <a:r>
              <a:rPr lang="en-US" dirty="0">
                <a:solidFill>
                  <a:srgbClr val="666600"/>
                </a:solidFill>
              </a:rPr>
              <a:t>}</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9BB35C-3F34-29C4-618B-50E1C5E64C47}"/>
              </a:ext>
            </a:extLst>
          </p:cNvPr>
          <p:cNvSpPr txBox="1"/>
          <p:nvPr/>
        </p:nvSpPr>
        <p:spPr>
          <a:xfrm>
            <a:off x="498106" y="1225689"/>
            <a:ext cx="10542070" cy="5632311"/>
          </a:xfrm>
          <a:prstGeom prst="rect">
            <a:avLst/>
          </a:prstGeom>
          <a:noFill/>
        </p:spPr>
        <p:txBody>
          <a:bodyPr wrap="square">
            <a:spAutoFit/>
          </a:bodyPr>
          <a:lstStyle/>
          <a:p>
            <a:pPr algn="just"/>
            <a:r>
              <a:rPr lang="en-US" dirty="0"/>
              <a:t>By following  steps, one can design and debug a PIC test board effectively. </a:t>
            </a:r>
          </a:p>
          <a:p>
            <a:pPr algn="just"/>
            <a:r>
              <a:rPr lang="en-US" dirty="0">
                <a:solidFill>
                  <a:srgbClr val="C00000"/>
                </a:solidFill>
              </a:rPr>
              <a:t>1.PCB fabrication: </a:t>
            </a:r>
            <a:r>
              <a:rPr lang="en-US" dirty="0"/>
              <a:t>Once the PCB layout is complete, generate the necessary files for PCB fabrication. </a:t>
            </a:r>
          </a:p>
          <a:p>
            <a:pPr algn="just"/>
            <a:r>
              <a:rPr lang="en-US" dirty="0">
                <a:solidFill>
                  <a:srgbClr val="C00000"/>
                </a:solidFill>
              </a:rPr>
              <a:t>2.Assembly: </a:t>
            </a:r>
            <a:r>
              <a:rPr lang="en-US" dirty="0"/>
              <a:t>After receiving the fabricated PCB, assemble the components onto the board. This can be done manually or by using automated assembly services. Ensure that all components are properly soldered and secured, and check for any manufacturing defects or shorts.</a:t>
            </a:r>
          </a:p>
          <a:p>
            <a:pPr algn="just"/>
            <a:r>
              <a:rPr lang="en-US" dirty="0">
                <a:solidFill>
                  <a:srgbClr val="C00000"/>
                </a:solidFill>
              </a:rPr>
              <a:t>3.Power supply and programming: </a:t>
            </a:r>
            <a:r>
              <a:rPr lang="en-US" dirty="0"/>
              <a:t>Connect a suitable power supply to the test board and verify that the power is distributed correctly..</a:t>
            </a:r>
          </a:p>
          <a:p>
            <a:pPr algn="just"/>
            <a:r>
              <a:rPr lang="en-US" dirty="0">
                <a:solidFill>
                  <a:srgbClr val="C00000"/>
                </a:solidFill>
              </a:rPr>
              <a:t>4.Testing and debugging:</a:t>
            </a:r>
            <a:r>
              <a:rPr lang="en-US" dirty="0"/>
              <a:t> Begin testing the functionality of the test board by running the programmed firmware. Use appropriate tools, such as an oscilloscope, logic analyzer, or multimeter, to verify the signals and behavior of the board. Debug any issues or errors that arise during testing, such as incorrect output signals, communication failures, or unexpected behavior. Use debugging techniques, such as breakpoints, watchpoints, and serial output, to identify and resolve issues.</a:t>
            </a:r>
          </a:p>
          <a:p>
            <a:pPr algn="just"/>
            <a:r>
              <a:rPr lang="en-US" dirty="0">
                <a:solidFill>
                  <a:srgbClr val="C00000"/>
                </a:solidFill>
              </a:rPr>
              <a:t>5.Iterative improvements: </a:t>
            </a:r>
            <a:r>
              <a:rPr lang="en-US" dirty="0"/>
              <a:t>Iterate on the design and debugging process as needed. Make any necessary changes to the hardware or firmware to improve functionality or address any identified issues. Test and verify the changes before finalizing the design.</a:t>
            </a:r>
          </a:p>
          <a:p>
            <a:pPr algn="just"/>
            <a:r>
              <a:rPr lang="en-US" dirty="0">
                <a:solidFill>
                  <a:srgbClr val="C00000"/>
                </a:solidFill>
              </a:rPr>
              <a:t>6.Documentation:</a:t>
            </a:r>
            <a:r>
              <a:rPr lang="en-US" dirty="0"/>
              <a:t> Document the design, including the schematic, PCB layout, bill of materials, and any design notes or instructions. This documentation will be useful for future reference or if modifications or repairs are needed.</a:t>
            </a:r>
          </a:p>
          <a:p>
            <a:pPr algn="just"/>
            <a:endParaRPr lang="en-US" dirty="0"/>
          </a:p>
          <a:p>
            <a:pPr algn="just"/>
            <a:endParaRPr lang="en-US" dirty="0"/>
          </a:p>
        </p:txBody>
      </p:sp>
      <p:sp>
        <p:nvSpPr>
          <p:cNvPr id="7" name="TextBox 6">
            <a:extLst>
              <a:ext uri="{FF2B5EF4-FFF2-40B4-BE49-F238E27FC236}">
                <a16:creationId xmlns:a16="http://schemas.microsoft.com/office/drawing/2014/main" id="{02D8E0A1-2F56-EBC3-2F5A-D9E32DA7AEE7}"/>
              </a:ext>
            </a:extLst>
          </p:cNvPr>
          <p:cNvSpPr txBox="1"/>
          <p:nvPr/>
        </p:nvSpPr>
        <p:spPr>
          <a:xfrm>
            <a:off x="498106" y="657544"/>
            <a:ext cx="10426568" cy="369332"/>
          </a:xfrm>
          <a:prstGeom prst="rect">
            <a:avLst/>
          </a:prstGeom>
          <a:solidFill>
            <a:srgbClr val="FFFF00"/>
          </a:solidFill>
        </p:spPr>
        <p:txBody>
          <a:bodyPr wrap="square">
            <a:spAutoFit/>
          </a:bodyPr>
          <a:lstStyle/>
          <a:p>
            <a:r>
              <a:rPr lang="en-US" dirty="0"/>
              <a:t>Design of PIC test Board and debugging</a:t>
            </a:r>
            <a:endParaRPr lang="en-IN" dirty="0"/>
          </a:p>
        </p:txBody>
      </p:sp>
    </p:spTree>
    <p:extLst>
      <p:ext uri="{BB962C8B-B14F-4D97-AF65-F5344CB8AC3E}">
        <p14:creationId xmlns:p14="http://schemas.microsoft.com/office/powerpoint/2010/main" val="1257611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C0882-915F-F940-AFB6-995D9AA48467}"/>
              </a:ext>
            </a:extLst>
          </p:cNvPr>
          <p:cNvSpPr>
            <a:spLocks noGrp="1"/>
          </p:cNvSpPr>
          <p:nvPr>
            <p:ph type="title"/>
          </p:nvPr>
        </p:nvSpPr>
        <p:spPr/>
        <p:txBody>
          <a:bodyPr/>
          <a:lstStyle/>
          <a:p>
            <a:r>
              <a:rPr lang="en-US" dirty="0"/>
              <a:t>Port structure</a:t>
            </a:r>
            <a:endParaRPr lang="en-IN" dirty="0"/>
          </a:p>
        </p:txBody>
      </p:sp>
      <p:sp>
        <p:nvSpPr>
          <p:cNvPr id="3" name="Content Placeholder 2">
            <a:extLst>
              <a:ext uri="{FF2B5EF4-FFF2-40B4-BE49-F238E27FC236}">
                <a16:creationId xmlns:a16="http://schemas.microsoft.com/office/drawing/2014/main" id="{5A8D5DA4-2337-DFE1-8AD7-C6CF86D3B109}"/>
              </a:ext>
            </a:extLst>
          </p:cNvPr>
          <p:cNvSpPr>
            <a:spLocks noGrp="1"/>
          </p:cNvSpPr>
          <p:nvPr>
            <p:ph idx="1"/>
          </p:nvPr>
        </p:nvSpPr>
        <p:spPr/>
        <p:txBody>
          <a:bodyPr>
            <a:normAutofit fontScale="92500"/>
          </a:bodyPr>
          <a:lstStyle/>
          <a:p>
            <a:pPr algn="just"/>
            <a:r>
              <a:rPr lang="en-US" sz="3200" dirty="0" err="1">
                <a:latin typeface="Aparajita" panose="02020603050405020304" pitchFamily="18" charset="0"/>
                <a:cs typeface="Aparajita" panose="02020603050405020304" pitchFamily="18" charset="0"/>
              </a:rPr>
              <a:t>TRISx</a:t>
            </a:r>
            <a:r>
              <a:rPr lang="en-US" sz="3200" dirty="0">
                <a:latin typeface="Aparajita" panose="02020603050405020304" pitchFamily="18" charset="0"/>
                <a:cs typeface="Aparajita" panose="02020603050405020304" pitchFamily="18" charset="0"/>
              </a:rPr>
              <a:t> : where X is the name of the ports either of A, B, C, D, E. For example TRISA, TRISB etc. This register assigns the direction of the pins (Input or Output). For example, “TRISB = 0xF0”, will set all the pins in port B to Output.</a:t>
            </a:r>
          </a:p>
          <a:p>
            <a:pPr algn="just"/>
            <a:endParaRPr lang="en-US" sz="3200" dirty="0">
              <a:latin typeface="Aparajita" panose="02020603050405020304" pitchFamily="18" charset="0"/>
              <a:cs typeface="Aparajita" panose="02020603050405020304" pitchFamily="18" charset="0"/>
            </a:endParaRPr>
          </a:p>
          <a:p>
            <a:pPr algn="just"/>
            <a:r>
              <a:rPr lang="en-US" sz="3200" dirty="0">
                <a:latin typeface="Aparajita" panose="02020603050405020304" pitchFamily="18" charset="0"/>
                <a:cs typeface="Aparajita" panose="02020603050405020304" pitchFamily="18" charset="0"/>
              </a:rPr>
              <a:t>LATX: The latch registers reds and modifies the write operation on the value of I/O pin and stored the output data that is to be passed on to the external hardware.</a:t>
            </a:r>
          </a:p>
          <a:p>
            <a:pPr marL="0" indent="0" algn="just">
              <a:buNone/>
            </a:pPr>
            <a:endParaRPr lang="en-US" sz="3200" dirty="0">
              <a:latin typeface="Aparajita" panose="02020603050405020304" pitchFamily="18" charset="0"/>
              <a:cs typeface="Aparajita" panose="02020603050405020304" pitchFamily="18" charset="0"/>
            </a:endParaRPr>
          </a:p>
          <a:p>
            <a:pPr algn="just"/>
            <a:r>
              <a:rPr lang="en-US" sz="3200" dirty="0">
                <a:latin typeface="Aparajita" panose="02020603050405020304" pitchFamily="18" charset="0"/>
                <a:cs typeface="Aparajita" panose="02020603050405020304" pitchFamily="18" charset="0"/>
              </a:rPr>
              <a:t>PORTX: Reads the device level, stores the Input level of the pins and reads and registers the input signal from the external device if the pin is configured as Input.</a:t>
            </a:r>
            <a:endParaRPr lang="en-IN" sz="3200" dirty="0">
              <a:latin typeface="Aparajita" panose="02020603050405020304" pitchFamily="18" charset="0"/>
              <a:cs typeface="Aparajita" panose="02020603050405020304" pitchFamily="18" charset="0"/>
            </a:endParaRPr>
          </a:p>
          <a:p>
            <a:endParaRPr lang="en-IN" dirty="0"/>
          </a:p>
        </p:txBody>
      </p:sp>
    </p:spTree>
    <p:extLst>
      <p:ext uri="{BB962C8B-B14F-4D97-AF65-F5344CB8AC3E}">
        <p14:creationId xmlns:p14="http://schemas.microsoft.com/office/powerpoint/2010/main" val="5423015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36CF2-9F40-1214-C793-624E6E23E90B}"/>
              </a:ext>
            </a:extLst>
          </p:cNvPr>
          <p:cNvSpPr>
            <a:spLocks noGrp="1"/>
          </p:cNvSpPr>
          <p:nvPr>
            <p:ph type="title"/>
          </p:nvPr>
        </p:nvSpPr>
        <p:spPr>
          <a:xfrm>
            <a:off x="4479290" y="2065339"/>
            <a:ext cx="4349750" cy="2262821"/>
          </a:xfrm>
        </p:spPr>
        <p:txBody>
          <a:bodyPr/>
          <a:lstStyle/>
          <a:p>
            <a:r>
              <a:rPr lang="en-US" dirty="0"/>
              <a:t>Thank you!</a:t>
            </a:r>
            <a:endParaRPr lang="en-IN" dirty="0"/>
          </a:p>
        </p:txBody>
      </p:sp>
    </p:spTree>
    <p:extLst>
      <p:ext uri="{BB962C8B-B14F-4D97-AF65-F5344CB8AC3E}">
        <p14:creationId xmlns:p14="http://schemas.microsoft.com/office/powerpoint/2010/main" val="3594793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63D476-F544-6C84-B819-AF44FE1D26DF}"/>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l="50000" t="14518" r="13250" b="5847"/>
          <a:stretch/>
        </p:blipFill>
        <p:spPr>
          <a:xfrm>
            <a:off x="4139398" y="959802"/>
            <a:ext cx="4480560" cy="5461318"/>
          </a:xfrm>
          <a:prstGeom prst="rect">
            <a:avLst/>
          </a:prstGeom>
        </p:spPr>
      </p:pic>
      <p:sp>
        <p:nvSpPr>
          <p:cNvPr id="6" name="Title 5">
            <a:extLst>
              <a:ext uri="{FF2B5EF4-FFF2-40B4-BE49-F238E27FC236}">
                <a16:creationId xmlns:a16="http://schemas.microsoft.com/office/drawing/2014/main" id="{809A217E-00AE-9E6E-BC5B-8019DC86C6DC}"/>
              </a:ext>
            </a:extLst>
          </p:cNvPr>
          <p:cNvSpPr>
            <a:spLocks noGrp="1"/>
          </p:cNvSpPr>
          <p:nvPr>
            <p:ph type="title"/>
          </p:nvPr>
        </p:nvSpPr>
        <p:spPr>
          <a:xfrm>
            <a:off x="838200" y="365125"/>
            <a:ext cx="10515600" cy="681355"/>
          </a:xfrm>
        </p:spPr>
        <p:txBody>
          <a:bodyPr>
            <a:normAutofit fontScale="90000"/>
          </a:bodyPr>
          <a:lstStyle/>
          <a:p>
            <a:r>
              <a:rPr lang="en-US" dirty="0"/>
              <a:t>Port structure:</a:t>
            </a:r>
            <a:endParaRPr lang="en-IN" dirty="0"/>
          </a:p>
        </p:txBody>
      </p:sp>
    </p:spTree>
    <p:extLst>
      <p:ext uri="{BB962C8B-B14F-4D97-AF65-F5344CB8AC3E}">
        <p14:creationId xmlns:p14="http://schemas.microsoft.com/office/powerpoint/2010/main" val="3815195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571427-8B21-CBE4-6F82-A0C5367BF3A7}"/>
              </a:ext>
            </a:extLst>
          </p:cNvPr>
          <p:cNvSpPr>
            <a:spLocks noGrp="1"/>
          </p:cNvSpPr>
          <p:nvPr>
            <p:ph idx="1"/>
          </p:nvPr>
        </p:nvSpPr>
        <p:spPr>
          <a:xfrm>
            <a:off x="505691" y="1103747"/>
            <a:ext cx="10515600" cy="4053840"/>
          </a:xfrm>
        </p:spPr>
        <p:txBody>
          <a:bodyPr>
            <a:normAutofit/>
          </a:bodyPr>
          <a:lstStyle/>
          <a:p>
            <a:r>
              <a:rPr lang="en-US" sz="4800" dirty="0">
                <a:solidFill>
                  <a:schemeClr val="bg2">
                    <a:lumMod val="25000"/>
                  </a:schemeClr>
                </a:solidFill>
              </a:rPr>
              <a:t>TRSID=0x00</a:t>
            </a:r>
          </a:p>
          <a:p>
            <a:r>
              <a:rPr lang="en-US" sz="4800" dirty="0">
                <a:solidFill>
                  <a:schemeClr val="bg2">
                    <a:lumMod val="25000"/>
                  </a:schemeClr>
                </a:solidFill>
              </a:rPr>
              <a:t>TRSID=0xFF</a:t>
            </a:r>
          </a:p>
          <a:p>
            <a:endParaRPr lang="en-US" sz="4800" dirty="0">
              <a:solidFill>
                <a:schemeClr val="bg2">
                  <a:lumMod val="25000"/>
                </a:schemeClr>
              </a:solidFill>
            </a:endParaRPr>
          </a:p>
          <a:p>
            <a:pPr marL="0" indent="0">
              <a:buNone/>
            </a:pPr>
            <a:r>
              <a:rPr lang="en-US" sz="4800" dirty="0">
                <a:solidFill>
                  <a:srgbClr val="C00000"/>
                </a:solidFill>
              </a:rPr>
              <a:t>TRISDbits.TRISD0=1;</a:t>
            </a:r>
          </a:p>
          <a:p>
            <a:pPr marL="0" indent="0">
              <a:buNone/>
            </a:pPr>
            <a:r>
              <a:rPr lang="en-US" sz="4800" dirty="0">
                <a:solidFill>
                  <a:srgbClr val="C00000"/>
                </a:solidFill>
              </a:rPr>
              <a:t>TRISDbits.TRISD1=0;</a:t>
            </a:r>
          </a:p>
          <a:p>
            <a:endParaRPr lang="en-IN" sz="4800" dirty="0">
              <a:solidFill>
                <a:schemeClr val="bg2">
                  <a:lumMod val="25000"/>
                </a:schemeClr>
              </a:solidFill>
            </a:endParaRPr>
          </a:p>
        </p:txBody>
      </p:sp>
    </p:spTree>
    <p:extLst>
      <p:ext uri="{BB962C8B-B14F-4D97-AF65-F5344CB8AC3E}">
        <p14:creationId xmlns:p14="http://schemas.microsoft.com/office/powerpoint/2010/main" val="3645851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1801CB-C60C-5074-25FA-2330999E2E99}"/>
              </a:ext>
            </a:extLst>
          </p:cNvPr>
          <p:cNvPicPr>
            <a:picLocks noChangeAspect="1"/>
          </p:cNvPicPr>
          <p:nvPr/>
        </p:nvPicPr>
        <p:blipFill rotWithShape="1">
          <a:blip r:embed="rId2"/>
          <a:srcRect l="29000" t="20148" b="8000"/>
          <a:stretch/>
        </p:blipFill>
        <p:spPr>
          <a:xfrm>
            <a:off x="572018" y="284480"/>
            <a:ext cx="11047963" cy="6289040"/>
          </a:xfrm>
          <a:prstGeom prst="rect">
            <a:avLst/>
          </a:prstGeom>
        </p:spPr>
      </p:pic>
    </p:spTree>
    <p:extLst>
      <p:ext uri="{BB962C8B-B14F-4D97-AF65-F5344CB8AC3E}">
        <p14:creationId xmlns:p14="http://schemas.microsoft.com/office/powerpoint/2010/main" val="1635956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1801CB-C60C-5074-25FA-2330999E2E99}"/>
              </a:ext>
            </a:extLst>
          </p:cNvPr>
          <p:cNvPicPr>
            <a:picLocks noChangeAspect="1"/>
          </p:cNvPicPr>
          <p:nvPr/>
        </p:nvPicPr>
        <p:blipFill rotWithShape="1">
          <a:blip r:embed="rId2"/>
          <a:srcRect l="29000" t="20148" b="8000"/>
          <a:stretch/>
        </p:blipFill>
        <p:spPr>
          <a:xfrm>
            <a:off x="572018" y="284480"/>
            <a:ext cx="11047963" cy="6289040"/>
          </a:xfrm>
          <a:prstGeom prst="rect">
            <a:avLst/>
          </a:prstGeom>
        </p:spPr>
      </p:pic>
    </p:spTree>
    <p:extLst>
      <p:ext uri="{BB962C8B-B14F-4D97-AF65-F5344CB8AC3E}">
        <p14:creationId xmlns:p14="http://schemas.microsoft.com/office/powerpoint/2010/main" val="3750001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8"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txBody>
            <a:bodyPr/>
            <a:lstStyle/>
            <a:p>
              <a:endParaRPr lang="en-US"/>
            </a:p>
          </p:txBody>
        </p:sp>
        <p:sp>
          <p:nvSpPr>
            <p:cNvPr id="19" name="Oval 18">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txBody>
            <a:bodyPr/>
            <a:lstStyle/>
            <a:p>
              <a:endParaRPr lang="en-US"/>
            </a:p>
          </p:txBody>
        </p:sp>
        <p:sp>
          <p:nvSpPr>
            <p:cNvPr id="20"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txBody>
            <a:bodyPr/>
            <a:lstStyle/>
            <a:p>
              <a:endParaRPr lang="en-US"/>
            </a:p>
          </p:txBody>
        </p:sp>
      </p:grpSp>
      <p:sp>
        <p:nvSpPr>
          <p:cNvPr id="22" name="Rectangle 21">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3574A61-C1E3-0539-11A9-9A74B6D62F85}"/>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kern="1200" dirty="0">
                <a:solidFill>
                  <a:schemeClr val="bg2"/>
                </a:solidFill>
                <a:latin typeface="+mj-lt"/>
                <a:ea typeface="+mj-ea"/>
                <a:cs typeface="+mj-cs"/>
              </a:rPr>
              <a:t>1.LED Interfacing</a:t>
            </a:r>
          </a:p>
        </p:txBody>
      </p:sp>
    </p:spTree>
    <p:extLst>
      <p:ext uri="{BB962C8B-B14F-4D97-AF65-F5344CB8AC3E}">
        <p14:creationId xmlns:p14="http://schemas.microsoft.com/office/powerpoint/2010/main" val="381671281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865</TotalTime>
  <Words>3102</Words>
  <Application>Microsoft Office PowerPoint</Application>
  <PresentationFormat>Widescreen</PresentationFormat>
  <Paragraphs>502</Paragraphs>
  <Slides>40</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Aharoni</vt:lpstr>
      <vt:lpstr>Algerian</vt:lpstr>
      <vt:lpstr>Aparajita</vt:lpstr>
      <vt:lpstr>Arial</vt:lpstr>
      <vt:lpstr>Calibri</vt:lpstr>
      <vt:lpstr>Calibri Light</vt:lpstr>
      <vt:lpstr>Times New Roman</vt:lpstr>
      <vt:lpstr>Office Theme</vt:lpstr>
      <vt:lpstr>PowerPoint Presentation</vt:lpstr>
      <vt:lpstr>SYLLABUS</vt:lpstr>
      <vt:lpstr>Port structure</vt:lpstr>
      <vt:lpstr>Port structure</vt:lpstr>
      <vt:lpstr>Port structure:</vt:lpstr>
      <vt:lpstr>PowerPoint Presentation</vt:lpstr>
      <vt:lpstr>PowerPoint Presentation</vt:lpstr>
      <vt:lpstr>PowerPoint Presentation</vt:lpstr>
      <vt:lpstr>1.LED Interfacing</vt:lpstr>
      <vt:lpstr>LED ,RELAY,S/W, Buzzer Interfacing with PIC18F4550</vt:lpstr>
      <vt:lpstr>Algorithm for LED ,RELAY,S/W,Buzzer Interfacing with PIC18F4550</vt:lpstr>
      <vt:lpstr>Algorithm for LED ,RELAY,S/W,Buzzer Interfacing with PIC18F4550</vt:lpstr>
      <vt:lpstr>Code  for LED ,RELAY,S/W,Buzzer Interfacing with PIC18F4550</vt:lpstr>
      <vt:lpstr>Code  for LED ,RELAY,S/W,Buzzer Interfacing with PIC18F4550</vt:lpstr>
      <vt:lpstr>2.LCD Interfacing</vt:lpstr>
      <vt:lpstr>Basics of LCD</vt:lpstr>
      <vt:lpstr>Structures of LCD</vt:lpstr>
      <vt:lpstr>Commands for LCD</vt:lpstr>
      <vt:lpstr>LCD Interfacing with PIC18F4550</vt:lpstr>
      <vt:lpstr>Algorithm for LCD Interfacing with PIC18F4550</vt:lpstr>
      <vt:lpstr>Code  for LCD Interfacing with PIC18F4550</vt:lpstr>
      <vt:lpstr>Code  LCD  Interfacing with PIC18F4550</vt:lpstr>
      <vt:lpstr>3.Keyboard Interfacing</vt:lpstr>
      <vt:lpstr>PowerPoint Presentation</vt:lpstr>
      <vt:lpstr>PowerPoint Presentation</vt:lpstr>
      <vt:lpstr>PowerPoint Presentation</vt:lpstr>
      <vt:lpstr>PowerPoint Presentation</vt:lpstr>
      <vt:lpstr>4.DAC Interfacing</vt:lpstr>
      <vt:lpstr>PIC 18F4550 connection diagram to DAC 0808</vt:lpstr>
      <vt:lpstr>Generating Sine wave</vt:lpstr>
      <vt:lpstr>Generating Sine wave</vt:lpstr>
      <vt:lpstr>Programming DAC in C (8051)</vt:lpstr>
      <vt:lpstr>Programming For PIC-DAC in C</vt:lpstr>
      <vt:lpstr>Output</vt:lpstr>
      <vt:lpstr>DAC 0808 Assignment</vt:lpstr>
      <vt:lpstr>1.Programming For PIC-DAC in C (Square)</vt:lpstr>
      <vt:lpstr> 2. Programming For PIC-DAC in C (Triangular)</vt:lpstr>
      <vt:lpstr>3.Programming For PIC-DAC in C (SAWTOOTH)</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Pragtee Tathe</dc:creator>
  <cp:lastModifiedBy>Pragtee Tathe</cp:lastModifiedBy>
  <cp:revision>73</cp:revision>
  <dcterms:created xsi:type="dcterms:W3CDTF">2023-10-06T07:42:33Z</dcterms:created>
  <dcterms:modified xsi:type="dcterms:W3CDTF">2023-10-20T04:31:29Z</dcterms:modified>
</cp:coreProperties>
</file>