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790" y="1877695"/>
            <a:ext cx="7772400" cy="1470025"/>
          </a:xfrm>
        </p:spPr>
        <p:txBody>
          <a:bodyPr/>
          <a:lstStyle/>
          <a:p>
            <a:r>
              <a:rPr b="1"/>
              <a:t>GUVI Multilingual QA Chatbot</a:t>
            </a:r>
            <a:endParaRPr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1590" y="3733800"/>
            <a:ext cx="6400800" cy="2901315"/>
          </a:xfrm>
        </p:spPr>
        <p:txBody>
          <a:bodyPr>
            <a:normAutofit lnSpcReduction="20000"/>
          </a:bodyPr>
          <a:lstStyle/>
          <a:p>
            <a:r>
              <a:rPr lang="en-IN">
                <a:solidFill>
                  <a:schemeClr val="tx1"/>
                </a:solidFill>
              </a:rPr>
              <a:t>M</a:t>
            </a:r>
            <a:r>
              <a:rPr>
                <a:solidFill>
                  <a:schemeClr val="tx1"/>
                </a:solidFill>
              </a:rPr>
              <a:t>ultilingual assistant for GUVI </a:t>
            </a:r>
            <a:endParaRPr>
              <a:solidFill>
                <a:schemeClr val="tx1"/>
              </a:solidFill>
            </a:endParaRPr>
          </a:p>
          <a:p>
            <a:endParaRPr lang="en-IN">
              <a:solidFill>
                <a:srgbClr val="FF0000"/>
              </a:solidFill>
            </a:endParaRPr>
          </a:p>
          <a:p>
            <a:r>
              <a:rPr lang="en-IN">
                <a:solidFill>
                  <a:schemeClr val="bg2">
                    <a:lumMod val="25000"/>
                  </a:schemeClr>
                </a:solidFill>
              </a:rPr>
              <a:t>Prepared by</a:t>
            </a:r>
            <a:endParaRPr lang="en-IN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IN" b="1">
                <a:solidFill>
                  <a:srgbClr val="00B050"/>
                </a:solidFill>
              </a:rPr>
              <a:t>GAJAPRIYA GOWTHAM</a:t>
            </a:r>
            <a:br>
              <a:rPr lang="en-IN"/>
            </a:br>
            <a:endParaRPr lang="en-IN" sz="2800"/>
          </a:p>
        </p:txBody>
      </p:sp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3140" y="328930"/>
            <a:ext cx="17145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Demo - French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</p:txBody>
      </p:sp>
      <p:pic>
        <p:nvPicPr>
          <p:cNvPr id="3" name="Picture 2" descr="French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790" y="1371600"/>
            <a:ext cx="6408162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French Output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Demo - Hindi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</p:txBody>
      </p:sp>
      <p:pic>
        <p:nvPicPr>
          <p:cNvPr id="3" name="Picture 2" descr="Hindi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3670" y="1371600"/>
            <a:ext cx="6296857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Hindi Output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Demo - Kannada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</p:txBody>
      </p:sp>
      <p:pic>
        <p:nvPicPr>
          <p:cNvPr id="3" name="Picture 2" descr="Kannada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195" y="1417955"/>
            <a:ext cx="6064501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Kannada Output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Demo - Tamil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</p:txBody>
      </p:sp>
      <p:pic>
        <p:nvPicPr>
          <p:cNvPr id="3" name="Picture 2" descr="Tamil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8770" y="1417955"/>
            <a:ext cx="6109721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Tamil Output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Lucida Calligraphy" panose="03010101010101010101" charset="0"/>
                <a:cs typeface="Lucida Calligraphy" panose="03010101010101010101" charset="0"/>
              </a:rPr>
              <a:t>Conclusion</a:t>
            </a:r>
            <a:endParaRPr b="1">
              <a:latin typeface="Lucida Calligraphy" panose="03010101010101010101" charset="0"/>
              <a:cs typeface="Lucida Calligraphy" panose="03010101010101010101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Demonstrates practical use of RAG with multilingual translation.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Improves accessibility, speeds up information retrieval, and enhances user experience.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</p:txBody>
      </p:sp>
      <p:pic>
        <p:nvPicPr>
          <p:cNvPr id="4" name="Picture 3" descr="download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6260" y="4251960"/>
            <a:ext cx="2388870" cy="24644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125413"/>
            <a:ext cx="8229600" cy="1143000"/>
          </a:xfrm>
        </p:spPr>
        <p:txBody>
          <a:bodyPr/>
          <a:lstStyle/>
          <a:p>
            <a:r>
              <a:rPr b="1">
                <a:latin typeface="Lucida Calligraphy" panose="03010101010101010101" charset="0"/>
                <a:cs typeface="Lucida Calligraphy" panose="03010101010101010101" charset="0"/>
              </a:rPr>
              <a:t>Project Overview</a:t>
            </a:r>
            <a:endParaRPr b="1">
              <a:latin typeface="Lucida Calligraphy" panose="03010101010101010101" charset="0"/>
              <a:cs typeface="Lucida Calligraphy" panose="03010101010101010101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" y="1268730"/>
            <a:ext cx="8229600" cy="4525963"/>
          </a:xfrm>
        </p:spPr>
        <p:txBody>
          <a:bodyPr>
            <a:noAutofit/>
          </a:bodyPr>
          <a:lstStyle/>
          <a:p>
            <a:r>
              <a:rPr sz="2700">
                <a:latin typeface="Lucida Calligraphy" panose="03010101010101010101" charset="0"/>
                <a:cs typeface="Lucida Calligraphy" panose="03010101010101010101" charset="0"/>
              </a:rPr>
              <a:t>A</a:t>
            </a:r>
            <a:r>
              <a:rPr lang="en-IN" sz="2700">
                <a:latin typeface="Lucida Calligraphy" panose="03010101010101010101" charset="0"/>
                <a:cs typeface="Lucida Calligraphy" panose="03010101010101010101" charset="0"/>
              </a:rPr>
              <a:t> Multilingual </a:t>
            </a:r>
            <a:r>
              <a:rPr sz="2700">
                <a:latin typeface="Lucida Calligraphy" panose="03010101010101010101" charset="0"/>
                <a:cs typeface="Lucida Calligraphy" panose="03010101010101010101" charset="0"/>
              </a:rPr>
              <a:t>chatbot to answer queries about GUVI’s platform, courses, and features.</a:t>
            </a:r>
            <a:endParaRPr sz="2700"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 sz="2700">
                <a:latin typeface="Lucida Calligraphy" panose="03010101010101010101" charset="0"/>
                <a:cs typeface="Lucida Calligraphy" panose="03010101010101010101" charset="0"/>
              </a:rPr>
              <a:t>Supports multiple languages using RAG (Retrieval-Augmented Generation) and NLLB-based translation.</a:t>
            </a:r>
            <a:endParaRPr sz="2700"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 sz="2700" b="1">
                <a:latin typeface="Lucida Calligraphy" panose="03010101010101010101" charset="0"/>
                <a:cs typeface="Lucida Calligraphy" panose="03010101010101010101" charset="0"/>
              </a:rPr>
              <a:t>Key highlights:</a:t>
            </a:r>
            <a:endParaRPr sz="2700" b="1">
              <a:latin typeface="Lucida Calligraphy" panose="03010101010101010101" charset="0"/>
              <a:cs typeface="Lucida Calligraphy" panose="03010101010101010101" charset="0"/>
            </a:endParaRPr>
          </a:p>
          <a:p>
            <a:pPr marL="0" indent="0">
              <a:buNone/>
            </a:pPr>
            <a:r>
              <a:rPr lang="en-IN" sz="2700">
                <a:latin typeface="Lucida Calligraphy" panose="03010101010101010101" charset="0"/>
                <a:cs typeface="Lucida Calligraphy" panose="03010101010101010101" charset="0"/>
              </a:rPr>
              <a:t>    </a:t>
            </a:r>
            <a:r>
              <a:rPr sz="2700">
                <a:latin typeface="Lucida Calligraphy" panose="03010101010101010101" charset="0"/>
                <a:cs typeface="Lucida Calligraphy" panose="03010101010101010101" charset="0"/>
              </a:rPr>
              <a:t>- Multilingual support</a:t>
            </a:r>
            <a:endParaRPr sz="2700">
              <a:latin typeface="Lucida Calligraphy" panose="03010101010101010101" charset="0"/>
              <a:cs typeface="Lucida Calligraphy" panose="03010101010101010101" charset="0"/>
            </a:endParaRPr>
          </a:p>
          <a:p>
            <a:pPr marL="0" indent="0">
              <a:buNone/>
            </a:pPr>
            <a:r>
              <a:rPr lang="en-IN" sz="2700">
                <a:latin typeface="Lucida Calligraphy" panose="03010101010101010101" charset="0"/>
                <a:cs typeface="Lucida Calligraphy" panose="03010101010101010101" charset="0"/>
              </a:rPr>
              <a:t>    </a:t>
            </a:r>
            <a:r>
              <a:rPr sz="2700">
                <a:latin typeface="Lucida Calligraphy" panose="03010101010101010101" charset="0"/>
                <a:cs typeface="Lucida Calligraphy" panose="03010101010101010101" charset="0"/>
              </a:rPr>
              <a:t>- Context-based answers</a:t>
            </a:r>
            <a:endParaRPr sz="2700">
              <a:latin typeface="Lucida Calligraphy" panose="03010101010101010101" charset="0"/>
              <a:cs typeface="Lucida Calligraphy" panose="03010101010101010101" charset="0"/>
            </a:endParaRPr>
          </a:p>
          <a:p>
            <a:pPr marL="0" indent="0">
              <a:buNone/>
            </a:pPr>
            <a:r>
              <a:rPr lang="en-IN" sz="2700">
                <a:latin typeface="Lucida Calligraphy" panose="03010101010101010101" charset="0"/>
                <a:cs typeface="Lucida Calligraphy" panose="03010101010101010101" charset="0"/>
              </a:rPr>
              <a:t>    </a:t>
            </a:r>
            <a:r>
              <a:rPr sz="2700">
                <a:latin typeface="Lucida Calligraphy" panose="03010101010101010101" charset="0"/>
                <a:cs typeface="Lucida Calligraphy" panose="03010101010101010101" charset="0"/>
              </a:rPr>
              <a:t>- Lightweight text generation</a:t>
            </a:r>
            <a:endParaRPr sz="2700">
              <a:latin typeface="Lucida Calligraphy" panose="03010101010101010101" charset="0"/>
              <a:cs typeface="Lucida Calligraphy" panose="03010101010101010101" charset="0"/>
            </a:endParaRPr>
          </a:p>
          <a:p>
            <a:pPr marL="0" indent="0">
              <a:buNone/>
            </a:pPr>
            <a:r>
              <a:rPr lang="en-IN" sz="2700">
                <a:latin typeface="Lucida Calligraphy" panose="03010101010101010101" charset="0"/>
                <a:cs typeface="Lucida Calligraphy" panose="03010101010101010101" charset="0"/>
              </a:rPr>
              <a:t>    </a:t>
            </a:r>
            <a:r>
              <a:rPr sz="2700">
                <a:latin typeface="Lucida Calligraphy" panose="03010101010101010101" charset="0"/>
                <a:cs typeface="Lucida Calligraphy" panose="03010101010101010101" charset="0"/>
              </a:rPr>
              <a:t>- Interactive interface</a:t>
            </a:r>
            <a:endParaRPr sz="2700">
              <a:latin typeface="Lucida Calligraphy" panose="03010101010101010101" charset="0"/>
              <a:cs typeface="Lucida Calligraphy" panose="03010101010101010101" charset="0"/>
            </a:endParaRPr>
          </a:p>
        </p:txBody>
      </p:sp>
      <p:pic>
        <p:nvPicPr>
          <p:cNvPr id="4" name="Picture 3" descr="images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5095" y="3809365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Lucida Calligraphy" panose="03010101010101010101" charset="0"/>
                <a:cs typeface="Lucida Calligraphy" panose="03010101010101010101" charset="0"/>
              </a:rPr>
              <a:t>Objectives</a:t>
            </a:r>
            <a:endParaRPr b="1">
              <a:latin typeface="Lucida Calligraphy" panose="03010101010101010101" charset="0"/>
              <a:cs typeface="Lucida Calligraphy" panose="03010101010101010101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Understand and respond in multiple languages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Provide accurate, context-aware answers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Integrate translation + retrieval + generation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Deploy for real-time interaction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</p:txBody>
      </p:sp>
      <p:pic>
        <p:nvPicPr>
          <p:cNvPr id="4" name="Picture 3" descr="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3035" y="42545"/>
            <a:ext cx="2421890" cy="13754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Lucida Calligraphy" panose="03010101010101010101" charset="0"/>
                <a:cs typeface="Lucida Calligraphy" panose="03010101010101010101" charset="0"/>
              </a:rPr>
              <a:t>Features</a:t>
            </a:r>
            <a:endParaRPr b="1">
              <a:latin typeface="Lucida Calligraphy" panose="03010101010101010101" charset="0"/>
              <a:cs typeface="Lucida Calligraphy" panose="03010101010101010101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Multilingual support (Indian + global languages)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FAISS + SentenceTransformer for context retrieval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NLLB-200 translation for input/output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LaMini-Flan-T5-783M for answer generation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Gradio-based interactive UI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Robust error handling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</p:txBody>
      </p:sp>
      <p:pic>
        <p:nvPicPr>
          <p:cNvPr id="4" name="Picture 3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8295" y="30480"/>
            <a:ext cx="1866900" cy="1569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Lucida Calligraphy" panose="03010101010101010101" charset="0"/>
                <a:cs typeface="Lucida Calligraphy" panose="03010101010101010101" charset="0"/>
              </a:rPr>
              <a:t>Tools &amp; Technologies</a:t>
            </a:r>
            <a:endParaRPr b="1">
              <a:latin typeface="Lucida Calligraphy" panose="03010101010101010101" charset="0"/>
              <a:cs typeface="Lucida Calligraphy" panose="03010101010101010101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Python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Hugging Face Transformers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Sentence Transformers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FAISS (Vector Search)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NLLB-200 (Translation)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Gradio (UI)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NLTK (Text Preprocessing)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</p:txBody>
      </p:sp>
      <p:pic>
        <p:nvPicPr>
          <p:cNvPr id="4" name="Picture 3" descr="images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8435" y="3022600"/>
            <a:ext cx="2438400" cy="1861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Lucida Calligraphy" panose="03010101010101010101" charset="0"/>
                <a:cs typeface="Lucida Calligraphy" panose="03010101010101010101" charset="0"/>
              </a:rPr>
              <a:t>How It Works (Flowchart)</a:t>
            </a:r>
            <a:endParaRPr b="1">
              <a:latin typeface="Lucida Calligraphy" panose="03010101010101010101" charset="0"/>
              <a:cs typeface="Lucida Calligraphy" panose="03010101010101010101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>
                <a:latin typeface="Lucida Calligraphy" panose="03010101010101010101" charset="0"/>
                <a:cs typeface="Lucida Calligraphy" panose="03010101010101010101" charset="0"/>
              </a:rPr>
              <a:t>User input → Language detection → Translation (if needed)</a:t>
            </a:r>
            <a:endParaRPr sz="2800"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 sz="2800">
                <a:latin typeface="Lucida Calligraphy" panose="03010101010101010101" charset="0"/>
                <a:cs typeface="Lucida Calligraphy" panose="03010101010101010101" charset="0"/>
              </a:rPr>
              <a:t>Embedding generation → FAISS retrieval → Prompt creation</a:t>
            </a:r>
            <a:endParaRPr sz="2800"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 sz="2800">
                <a:latin typeface="Lucida Calligraphy" panose="03010101010101010101" charset="0"/>
                <a:cs typeface="Lucida Calligraphy" panose="03010101010101010101" charset="0"/>
              </a:rPr>
              <a:t>Text generation → Back translation → Display answer</a:t>
            </a:r>
            <a:endParaRPr sz="2800"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 sz="2800">
                <a:latin typeface="Lucida Calligraphy" panose="03010101010101010101" charset="0"/>
                <a:cs typeface="Lucida Calligraphy" panose="03010101010101010101" charset="0"/>
              </a:rPr>
              <a:t>Optional: Use a simple flow diagram with arrows.</a:t>
            </a:r>
            <a:endParaRPr sz="2800">
              <a:latin typeface="Lucida Calligraphy" panose="03010101010101010101" charset="0"/>
              <a:cs typeface="Lucida Calligraphy" panose="03010101010101010101" charset="0"/>
            </a:endParaRPr>
          </a:p>
        </p:txBody>
      </p:sp>
      <p:pic>
        <p:nvPicPr>
          <p:cNvPr id="4" name="Picture 3" descr="en"/>
          <p:cNvPicPr>
            <a:picLocks noChangeAspect="1"/>
          </p:cNvPicPr>
          <p:nvPr/>
        </p:nvPicPr>
        <p:blipFill>
          <a:blip r:embed="rId1"/>
          <a:srcRect t="27090" r="-2537"/>
          <a:stretch>
            <a:fillRect/>
          </a:stretch>
        </p:blipFill>
        <p:spPr>
          <a:xfrm>
            <a:off x="4997450" y="5078095"/>
            <a:ext cx="2413635" cy="1559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490" y="274638"/>
            <a:ext cx="8229600" cy="1143000"/>
          </a:xfrm>
        </p:spPr>
        <p:txBody>
          <a:bodyPr/>
          <a:lstStyle/>
          <a:p>
            <a:r>
              <a:rPr b="1">
                <a:latin typeface="Lucida Calligraphy" panose="03010101010101010101" charset="0"/>
                <a:cs typeface="Lucida Calligraphy" panose="03010101010101010101" charset="0"/>
              </a:rPr>
              <a:t>Steps Taken</a:t>
            </a:r>
            <a:endParaRPr b="1">
              <a:latin typeface="Lucida Calligraphy" panose="03010101010101010101" charset="0"/>
              <a:cs typeface="Lucida Calligraphy" panose="03010101010101010101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Collected content from GUVI, Shiksha, Scribd, ChatGPT, Perplexity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Cleaned and chunked text using NLTK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Generated embeddings, built FAISS index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Designed RAG pipeline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Integrated with Gradio interface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Deployed on Hugging Face Spaces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</p:txBody>
      </p:sp>
      <p:pic>
        <p:nvPicPr>
          <p:cNvPr id="4" name="Picture 3" descr="download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9380" y="187325"/>
            <a:ext cx="2217420" cy="13182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59790" y="274638"/>
            <a:ext cx="8229600" cy="1143000"/>
          </a:xfrm>
        </p:spPr>
        <p:txBody>
          <a:bodyPr/>
          <a:lstStyle/>
          <a:p>
            <a:r>
              <a:rPr b="1">
                <a:latin typeface="Lucida Calligraphy" panose="03010101010101010101" charset="0"/>
                <a:cs typeface="Lucida Calligraphy" panose="03010101010101010101" charset="0"/>
              </a:rPr>
              <a:t>Use Cases</a:t>
            </a:r>
            <a:endParaRPr b="1">
              <a:latin typeface="Lucida Calligraphy" panose="03010101010101010101" charset="0"/>
              <a:cs typeface="Lucida Calligraphy" panose="03010101010101010101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788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Instant student support for GUVI courses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Course recommendations based on queries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Quick access to GUVI knowledge base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24/7 multilingual assistance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Interactive, accessible learning worldwide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</p:txBody>
      </p:sp>
      <p:pic>
        <p:nvPicPr>
          <p:cNvPr id="4" name="Picture 3" descr="images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5160" y="368300"/>
            <a:ext cx="2952115" cy="15773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Lucida Calligraphy" panose="03010101010101010101" charset="0"/>
                <a:cs typeface="Lucida Calligraphy" panose="03010101010101010101" charset="0"/>
              </a:rPr>
              <a:t>Demo - English</a:t>
            </a:r>
            <a:endParaRPr>
              <a:latin typeface="Lucida Calligraphy" panose="03010101010101010101" charset="0"/>
              <a:cs typeface="Lucida Calligraphy" panose="03010101010101010101" charset="0"/>
            </a:endParaRPr>
          </a:p>
        </p:txBody>
      </p:sp>
      <p:pic>
        <p:nvPicPr>
          <p:cNvPr id="3" name="Picture 2" descr="English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2115" y="1371600"/>
            <a:ext cx="635904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English 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1923</Words>
  <Application>WPS Presentation</Application>
  <PresentationFormat>On-screen Show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Algerian</vt:lpstr>
      <vt:lpstr>Arial Narrow</vt:lpstr>
      <vt:lpstr>Arial Rounded MT Bold</vt:lpstr>
      <vt:lpstr>Cascadia Code</vt:lpstr>
      <vt:lpstr>Cascadia Code Light</vt:lpstr>
      <vt:lpstr>Cascadia Code SemiLight</vt:lpstr>
      <vt:lpstr>Cascadia Mono SemiBold</vt:lpstr>
      <vt:lpstr>Centaur</vt:lpstr>
      <vt:lpstr>Century</vt:lpstr>
      <vt:lpstr>Cambria</vt:lpstr>
      <vt:lpstr>Leelawadee UI</vt:lpstr>
      <vt:lpstr>Kunstler Script</vt:lpstr>
      <vt:lpstr>Javanese Text</vt:lpstr>
      <vt:lpstr>Lucida Calligraphy</vt:lpstr>
      <vt:lpstr>Office Theme</vt:lpstr>
      <vt:lpstr>GUVI Multilingual QA Chatbot</vt:lpstr>
      <vt:lpstr>Project Overview</vt:lpstr>
      <vt:lpstr>Objectives</vt:lpstr>
      <vt:lpstr>Features</vt:lpstr>
      <vt:lpstr>Tools &amp; Technologies</vt:lpstr>
      <vt:lpstr>How It Works (Flowchart)</vt:lpstr>
      <vt:lpstr>Steps Taken</vt:lpstr>
      <vt:lpstr>Use Cases</vt:lpstr>
      <vt:lpstr>Demo - English</vt:lpstr>
      <vt:lpstr>Demo - French</vt:lpstr>
      <vt:lpstr>Demo - Hindi</vt:lpstr>
      <vt:lpstr>Demo - Kannada</vt:lpstr>
      <vt:lpstr>Demo - Tamil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brand</cp:lastModifiedBy>
  <cp:revision>4</cp:revision>
  <dcterms:created xsi:type="dcterms:W3CDTF">2013-01-27T09:14:00Z</dcterms:created>
  <dcterms:modified xsi:type="dcterms:W3CDTF">2025-08-14T07:08:10Z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7CD73B1A600A4EDE915DA4598AC6AA53_13</vt:lpwstr>
  </property>
  <property fmtid="{D5CDD505-2E9C-101B-9397-08002B2CF9AE}" pid="3" name="KSOProductBuildVer">
    <vt:lpwstr>1033-12.2.0.21931</vt:lpwstr>
  </property>
</Properties>
</file>