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4"/>
  </p:sldMasterIdLst>
  <p:notesMasterIdLst>
    <p:notesMasterId r:id="rId21"/>
  </p:notesMasterIdLst>
  <p:handoutMasterIdLst>
    <p:handoutMasterId r:id="rId22"/>
  </p:handoutMasterIdLst>
  <p:sldIdLst>
    <p:sldId id="312" r:id="rId5"/>
    <p:sldId id="337" r:id="rId6"/>
    <p:sldId id="316" r:id="rId7"/>
    <p:sldId id="338" r:id="rId8"/>
    <p:sldId id="310" r:id="rId9"/>
    <p:sldId id="339" r:id="rId10"/>
    <p:sldId id="340" r:id="rId11"/>
    <p:sldId id="341" r:id="rId12"/>
    <p:sldId id="342" r:id="rId13"/>
    <p:sldId id="345" r:id="rId14"/>
    <p:sldId id="346" r:id="rId15"/>
    <p:sldId id="343" r:id="rId16"/>
    <p:sldId id="347" r:id="rId17"/>
    <p:sldId id="344" r:id="rId18"/>
    <p:sldId id="320" r:id="rId19"/>
    <p:sldId id="33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7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73EFC-B541-4D39-ACAE-B4358800523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FC685-2169-447E-B5F0-6D799AEBC2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3E1-56A0-44E9-A74E-5E9F6164A239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26890-3464-4466-B789-5BB6DD4ADC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26890-3464-4466-B789-5BB6DD4ADC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91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2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A161-FD1E-1A23-4879-2953B0C1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C708F-98D6-D360-1B9E-7C1DED19F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D2DBB-D643-A56A-F63D-0882198A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C361-99D0-78D7-0FA7-C14F2A14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6A8E-5781-CDDF-F109-2C7474E0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2484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FF35-11E7-F0B6-8F23-51BDE766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9FCF-D79C-1779-4850-3FC2A544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34CD2-AC1A-2CD7-0C4F-6316ADF9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D9EE-36C4-5732-1804-F7DC3394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72A3-A153-7393-3B77-101475ED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1676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0DA51-1889-A10A-2D5B-D00BA22F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56DAE-C417-FF96-FC8F-BDF583AEE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7B9C4-6852-00D2-82B3-FE1D5DF9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624E-722B-D891-D8E9-69D75364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ED53-9512-578B-5924-3DE5E2FA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8508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Rectangle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78" name="Rectangle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/>
          <a:lstStyle>
            <a:lvl1pPr algn="ctr"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6" name="Graphic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49239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itle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98" name="Content Placeholder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Graphic 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4" name="Graphic 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299" name="Date Placeholder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00" name="Footer Placeholder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1" name="Slide Number Placeholder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56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ADD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/>
          <a:lstStyle>
            <a:lvl1pPr algn="ctr">
              <a:buFontTx/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algn="ctr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5" name="Graphic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8470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anchor="ctr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/>
          <a:lstStyle>
            <a:lvl1pPr algn="ctr">
              <a:buFontTx/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45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>
            <a:normAutofit/>
          </a:bodyPr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8" name="Graphic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Date Placeholder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2/1/20XX</a:t>
            </a:r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Footer Placeholder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all" spc="10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PRESENTATION TITLE</a:t>
            </a:r>
          </a:p>
        </p:txBody>
      </p:sp>
      <p:sp>
        <p:nvSpPr>
          <p:cNvPr id="24" name="Slide Number Placeholder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en-US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48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D35A-353B-0448-C4CD-C6395207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F8DF-6D63-33CB-5B4B-7B7D9C6D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80DB2-7D54-102F-2B60-147B9BC1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FBE7-39FB-6EC8-8158-EFB078C5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581D-98D3-DFFC-1042-721484F9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7079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0049-211F-4747-E0E9-439178E39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90B6-2951-1450-D478-F2C17667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5179B-E134-DBA3-0EB3-AC72F79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D4ED-6B37-5127-1E85-BBBA83824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C3A2-8C53-E92D-45A1-089188A1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507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089D-B43C-9629-713C-09679B6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D07D-CDE9-33F8-43B8-B5E8F0FBB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60F8-98B1-F9A4-ED1D-2419DC060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DA9AB-9A7A-808A-1DFD-8A26D351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68664-D005-A4A0-C387-2A2D756C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9DED-43D8-0C4A-EB87-FFC5D40D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42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36B6-FACB-B972-B960-A14470D2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6833B-03D3-C565-3497-2D292459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2DD7-B628-E7A7-8CD9-2F6B2BBFE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64A78-76E3-68E4-1FBE-1AAFDBD1C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B95E3-A854-D66D-5210-4B7F9C23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8AA05-FFC0-6869-EDA0-55D9A6B6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CA4E7-74F3-448A-32E6-21BAB663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2BC52-0532-9F11-B93C-225B72D0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426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BBA4-44C0-BF3D-C498-D56E376C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D93D6-12D0-DF9A-E2D3-CC627B60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0EC4-169A-1390-F88D-CC5F5CA7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A4B00-750A-7B5A-5F1C-E831E4ED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8925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989C5-C958-BCCC-8259-16290805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84DA3-5243-CB8D-8F2E-D6F2B9C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0D5F9-2EDD-2E67-5AD0-EABFC45E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0849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01AA-A64F-3163-CD3F-FB2967711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030DD-1A6D-71EF-29C7-B394FD6F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54E3E-8DC3-C54E-483C-A4B647244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23346-D411-CCAE-A61B-38E37FBC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8DBFF-0149-A33D-10BF-47EF99BD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F09E-274F-8A88-EEE3-D0C86A4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50757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FE94-0908-C5D3-5ECE-51C38EDE1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19A74-91E6-C36F-CAD9-2E7A3A20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D7A5-0E33-EF0F-1A8A-49476C289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CD8AB-5DB5-0FDE-1403-36D98A80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180B-9B39-9070-8688-7D6E861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94E84-3D0C-243B-055A-9229E2A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044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7A5F2-8FB5-6520-F9F6-BFB325C1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F40-CF57-2D8D-7D07-F1F610DD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E9CB6-F81E-CFD3-7551-F3F80437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7BD0-3670-1D1F-54ED-DB8D8E54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FCB59-C3F7-AC4A-3DCF-3EC58506E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3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90" r:id="rId14"/>
    <p:sldLayoutId id="2147483893" r:id="rId15"/>
    <p:sldLayoutId id="2147483899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213930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Zomato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81" name="Subtitle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2938578"/>
            <a:ext cx="4579668" cy="2139303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PRESENTER</a:t>
            </a:r>
          </a:p>
          <a:p>
            <a:pPr marL="0" indent="0" algn="l"/>
            <a:r>
              <a:rPr lang="en-US" dirty="0"/>
              <a:t>                1)Shruthi .G</a:t>
            </a:r>
          </a:p>
          <a:p>
            <a:pPr marL="0" indent="0" algn="l"/>
            <a:r>
              <a:rPr lang="en-US" dirty="0"/>
              <a:t>                2)Shruthi shree</a:t>
            </a:r>
          </a:p>
          <a:p>
            <a:pPr marL="0" indent="0" algn="l"/>
            <a:r>
              <a:rPr lang="en-US" dirty="0"/>
              <a:t>                3) Bhagya </a:t>
            </a:r>
          </a:p>
          <a:p>
            <a:pPr marL="0" indent="0" algn="l"/>
            <a:r>
              <a:rPr lang="en-US" dirty="0"/>
              <a:t>                4)Chethan</a:t>
            </a:r>
          </a:p>
          <a:p>
            <a:pPr marL="0" indent="0" algn="l"/>
            <a:r>
              <a:rPr lang="en-US" dirty="0"/>
              <a:t>                5)Deraj</a:t>
            </a:r>
          </a:p>
          <a:p>
            <a:pPr marL="0" indent="0" algn="l"/>
            <a:r>
              <a:rPr lang="en-US" dirty="0"/>
              <a:t>                6) Pavan </a:t>
            </a:r>
          </a:p>
          <a:p>
            <a:pPr marL="0" indent="0" algn="l"/>
            <a:r>
              <a:rPr lang="en-US" dirty="0"/>
              <a:t>                7)jaideep</a:t>
            </a:r>
          </a:p>
          <a:p>
            <a:pPr marL="0" indent="0"/>
            <a:r>
              <a:rPr lang="en-US" dirty="0"/>
              <a:t>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EE6E687-5325-42C2-817F-ED9AE11FE2A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096410" y="1957246"/>
            <a:ext cx="4579668" cy="2950656"/>
          </a:xfrm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CD3C8-59CD-FF30-30E9-EECF4D54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0C68-CABB-1646-7D6A-C473B394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C5BDB-C68C-4F15-36A6-2B6F9719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C74FE1-C1B0-8AF9-6386-D6502582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" y="0"/>
            <a:ext cx="12190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55915-4AF0-9931-DAAC-84D0B609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6843D-ACEB-D242-8FB2-877FEDF1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BC901-8F20-B91D-63AD-E7E6D1CD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E31ACC5-469C-261D-A55E-F64BB423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3"/>
            <a:ext cx="12192000" cy="681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AD47F-7EEE-FEC0-EE5D-408FCF09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EA3E0-BC01-0B33-9209-E7DB6D6B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DBA9E-C254-AE4E-FDEF-EA4DDFB8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D7C985-CBF2-A2E5-D1B2-B88A7A8BA0D2}"/>
              </a:ext>
            </a:extLst>
          </p:cNvPr>
          <p:cNvSpPr txBox="1"/>
          <p:nvPr/>
        </p:nvSpPr>
        <p:spPr>
          <a:xfrm>
            <a:off x="73152" y="136525"/>
            <a:ext cx="11391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SQL Query</a:t>
            </a:r>
            <a:endParaRPr lang="en-IN" sz="2800" dirty="0"/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66C4038-D98A-BD1F-8278-BDBEF489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8" y="567975"/>
            <a:ext cx="4352502" cy="588014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60D10D1-CAE6-709B-1FF1-2FDB69E5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282" y="567975"/>
            <a:ext cx="4127485" cy="6050782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39A9A4-9E92-7229-2FB9-E60AC0EEC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569" y="613535"/>
            <a:ext cx="3915321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1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BB6E9-CC0F-5254-E1A9-9B222181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FDDAB-8F15-DAC2-760C-4697E712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85F05-472E-0418-37F6-6189569E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D382D49-6C19-A890-3968-ABA33021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53"/>
            <a:ext cx="12192000" cy="677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9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A1AC-8BAB-6EE6-106E-D5996E4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     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0F6F-9181-46E9-DF52-67C09A6E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B125D-532A-91C6-F9C7-39503495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05B6A-0C7D-6481-4F6F-F88ACBF8B929}"/>
              </a:ext>
            </a:extLst>
          </p:cNvPr>
          <p:cNvSpPr txBox="1"/>
          <p:nvPr/>
        </p:nvSpPr>
        <p:spPr>
          <a:xfrm>
            <a:off x="1300734" y="1690688"/>
            <a:ext cx="9635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Overall Performance</a:t>
            </a:r>
            <a:r>
              <a:rPr lang="en-IN" dirty="0"/>
              <a:t>: Zomato maintains a strong foothold in the food delivery and restaurant discovery market, with consistent growth across multiple regions.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C2D81-18E7-333F-7A75-E48E7E648B16}"/>
              </a:ext>
            </a:extLst>
          </p:cNvPr>
          <p:cNvSpPr txBox="1"/>
          <p:nvPr/>
        </p:nvSpPr>
        <p:spPr>
          <a:xfrm>
            <a:off x="1300734" y="2492467"/>
            <a:ext cx="920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Popular Services</a:t>
            </a:r>
            <a:r>
              <a:rPr lang="en-US" dirty="0"/>
              <a:t>: Food delivery and Zomato Pro subscriptions are among the most widely used services, driving user engagement.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FF42DB-BAF3-097C-8AF1-B98AADE33767}"/>
              </a:ext>
            </a:extLst>
          </p:cNvPr>
          <p:cNvSpPr txBox="1"/>
          <p:nvPr/>
        </p:nvSpPr>
        <p:spPr>
          <a:xfrm>
            <a:off x="1300734" y="3139315"/>
            <a:ext cx="974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Geographical Insights</a:t>
            </a:r>
            <a:r>
              <a:rPr lang="en-US" dirty="0"/>
              <a:t>: Urban areas account for the majority of Zomato’s user base, with increasing penetration into Tier-2 and Tier-3 cities.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E5087-111D-8CDC-05AD-CCD9F04346FE}"/>
              </a:ext>
            </a:extLst>
          </p:cNvPr>
          <p:cNvSpPr txBox="1"/>
          <p:nvPr/>
        </p:nvSpPr>
        <p:spPr>
          <a:xfrm>
            <a:off x="1300734" y="3904548"/>
            <a:ext cx="974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Trends</a:t>
            </a:r>
            <a:r>
              <a:rPr lang="en-US" dirty="0"/>
              <a:t>: There is a growing preference for quick delivery, regional cuisines, and affordability, indicating a shift in customer demands.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86EC77-8A56-C262-C40D-641482DC5CA9}"/>
              </a:ext>
            </a:extLst>
          </p:cNvPr>
          <p:cNvSpPr txBox="1"/>
          <p:nvPr/>
        </p:nvSpPr>
        <p:spPr>
          <a:xfrm>
            <a:off x="1314831" y="4669781"/>
            <a:ext cx="9562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Intense competition, delivery partner issues, and customer retention pose significant hurdles for Zomato’s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879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B8235-1304-4172-AC66-0D702AEC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7" y="1010170"/>
            <a:ext cx="10195560" cy="93293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Plan of Action Based on Analysis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0264F-581A-441B-9F2A-CEED8A2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C6FF8-181E-4897-9463-A6F20768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A792F7-1D9E-4C7E-A103-E8EDFDC2691E}" type="slidenum">
              <a:rPr lang="en-US" noProof="0" smtClean="0"/>
              <a:pPr lvl="0"/>
              <a:t>15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C28F7-A71A-81C1-0F69-247FDA3ABF37}"/>
              </a:ext>
            </a:extLst>
          </p:cNvPr>
          <p:cNvSpPr txBox="1"/>
          <p:nvPr/>
        </p:nvSpPr>
        <p:spPr>
          <a:xfrm>
            <a:off x="3266694" y="201903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Optimize Delivery Operations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3F73E5-A147-E908-B3B0-F7FC3BDAE108}"/>
              </a:ext>
            </a:extLst>
          </p:cNvPr>
          <p:cNvSpPr txBox="1"/>
          <p:nvPr/>
        </p:nvSpPr>
        <p:spPr>
          <a:xfrm>
            <a:off x="3266694" y="246430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Focus on Customer Retention Strategies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C6B2E-DE08-0978-2FBE-AB0AE86E176B}"/>
              </a:ext>
            </a:extLst>
          </p:cNvPr>
          <p:cNvSpPr txBox="1"/>
          <p:nvPr/>
        </p:nvSpPr>
        <p:spPr>
          <a:xfrm>
            <a:off x="3266694" y="29387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Strengthen Marketing Campaigns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F1AA12-6BE4-C734-8FD6-CFCCB7B274D8}"/>
              </a:ext>
            </a:extLst>
          </p:cNvPr>
          <p:cNvSpPr txBox="1"/>
          <p:nvPr/>
        </p:nvSpPr>
        <p:spPr>
          <a:xfrm>
            <a:off x="3266694" y="336520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	Introduce Seasonal Discounts and Offers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B072A-022C-4250-679D-E1653B8F0DBB}"/>
              </a:ext>
            </a:extLst>
          </p:cNvPr>
          <p:cNvSpPr txBox="1"/>
          <p:nvPr/>
        </p:nvSpPr>
        <p:spPr>
          <a:xfrm>
            <a:off x="3266694" y="38396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	Improve Sustainability Initiatives</a:t>
            </a: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09C3A7-31E6-4EE8-BF99-2440C094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479095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537BDD2-04FD-449B-AD72-208CDFEE85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101" t="-1149" r="1705" b="16018"/>
          <a:stretch/>
        </p:blipFill>
        <p:spPr>
          <a:xfrm>
            <a:off x="117622" y="1764792"/>
            <a:ext cx="6206229" cy="35387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3558-730A-45DF-B1B5-E5F0B2E0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2/1/20XX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9C70-F913-4CB3-A901-69476783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450C42-9A0B-4425-92C2-70FCF7C45734}" type="slidenum">
              <a:rPr lang="en-US" noProof="0" smtClean="0"/>
              <a:pPr lvl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906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5B574-9584-6453-97A3-26B0E401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E75B-4D75-DB40-00E0-31B6C297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 descr="A red graph with a arrow pointing up&#10;&#10;Description automatically generated">
            <a:extLst>
              <a:ext uri="{FF2B5EF4-FFF2-40B4-BE49-F238E27FC236}">
                <a16:creationId xmlns:a16="http://schemas.microsoft.com/office/drawing/2014/main" id="{D40F731E-3A59-747C-FA66-2B9AF809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773489"/>
            <a:ext cx="5047268" cy="45243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0C3790-2FA4-FC9D-AF54-0EB32143F4D1}"/>
              </a:ext>
            </a:extLst>
          </p:cNvPr>
          <p:cNvSpPr/>
          <p:nvPr/>
        </p:nvSpPr>
        <p:spPr>
          <a:xfrm>
            <a:off x="1177563" y="523679"/>
            <a:ext cx="8475484" cy="103645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Zomato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4D68F-C85E-3684-F85D-36A116172E0D}"/>
              </a:ext>
            </a:extLst>
          </p:cNvPr>
          <p:cNvSpPr txBox="1"/>
          <p:nvPr/>
        </p:nvSpPr>
        <p:spPr>
          <a:xfrm>
            <a:off x="838200" y="1970201"/>
            <a:ext cx="63167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Zomato, one of the biggest players in the food delivery and restaurant discovery game, has transformed how people eat, explore, and experience food. From its beginnings as a simple restaurant directory to becoming a global leader in online food delivery, Zomato’s growth is a case study in innovation, adaptability, and customer obsession.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0687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3" y="386499"/>
            <a:ext cx="5817295" cy="110367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Factors of Project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Placeholder 36">
            <a:extLst>
              <a:ext uri="{FF2B5EF4-FFF2-40B4-BE49-F238E27FC236}">
                <a16:creationId xmlns:a16="http://schemas.microsoft.com/office/drawing/2014/main" id="{F8F9C9B6-2BEC-4699-B75F-9C7BE5B607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8974" r="18974"/>
          <a:stretch/>
        </p:blipFill>
        <p:spPr>
          <a:xfrm>
            <a:off x="606072" y="1461213"/>
            <a:ext cx="4292687" cy="314882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2014" y="1802389"/>
            <a:ext cx="4612568" cy="3288086"/>
          </a:xfrm>
        </p:spPr>
        <p:txBody>
          <a:bodyPr>
            <a:normAutofit/>
          </a:bodyPr>
          <a:lstStyle/>
          <a:p>
            <a:r>
              <a:rPr lang="en-US" dirty="0"/>
              <a:t>1.         Market Position</a:t>
            </a:r>
          </a:p>
          <a:p>
            <a:r>
              <a:rPr lang="en-US" dirty="0"/>
              <a:t>2.	Customer Insights</a:t>
            </a:r>
          </a:p>
          <a:p>
            <a:r>
              <a:rPr lang="en-US" dirty="0"/>
              <a:t>3.	Revenue Streams</a:t>
            </a:r>
          </a:p>
          <a:p>
            <a:r>
              <a:rPr lang="en-US" dirty="0"/>
              <a:t>4.	Technology</a:t>
            </a:r>
          </a:p>
          <a:p>
            <a:r>
              <a:rPr lang="en-US" dirty="0"/>
              <a:t>5.	Operations</a:t>
            </a:r>
          </a:p>
          <a:p>
            <a:r>
              <a:rPr lang="en-US" dirty="0"/>
              <a:t>6.	Challenges</a:t>
            </a:r>
          </a:p>
          <a:p>
            <a:r>
              <a:rPr lang="en-US" dirty="0"/>
              <a:t>7.	Growth Opportunities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C0A8A-A891-43CA-8434-E1F64C24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737" y="3923261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E7A-5602-10D8-0834-631D674A5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60843" cy="87921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Challenges Faced In Data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C531B-49C3-BBE6-7B42-F0C7DC44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19583-6181-352D-4EE5-2324370E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FACF23A-2511-3D33-FF86-5595FE8417F3}"/>
              </a:ext>
            </a:extLst>
          </p:cNvPr>
          <p:cNvSpPr txBox="1"/>
          <p:nvPr/>
        </p:nvSpPr>
        <p:spPr>
          <a:xfrm>
            <a:off x="787650" y="1984469"/>
            <a:ext cx="4734750" cy="2683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/>
              <a:t>During Data Transformation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Availability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Metrics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Dynamic in nature</a:t>
            </a:r>
          </a:p>
          <a:p>
            <a:pPr algn="ctr">
              <a:lnSpc>
                <a:spcPct val="150000"/>
              </a:lnSpc>
            </a:pPr>
            <a:endParaRPr lang="en-IN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7F51E4B8-C21E-79AB-3D36-E2ABB34A046A}"/>
              </a:ext>
            </a:extLst>
          </p:cNvPr>
          <p:cNvSpPr txBox="1"/>
          <p:nvPr/>
        </p:nvSpPr>
        <p:spPr>
          <a:xfrm>
            <a:off x="6805907" y="1675988"/>
            <a:ext cx="4139738" cy="350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N" sz="2400" b="1" dirty="0"/>
              <a:t>During Dashboard Creation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Quality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Complex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Performance Optimizations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Experience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Dynamic Filtering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Scalability</a:t>
            </a:r>
          </a:p>
        </p:txBody>
      </p:sp>
      <p:pic>
        <p:nvPicPr>
          <p:cNvPr id="12" name="Picture 11" descr="A group of people sitting on a computer&#10;&#10;Description automatically generated">
            <a:extLst>
              <a:ext uri="{FF2B5EF4-FFF2-40B4-BE49-F238E27FC236}">
                <a16:creationId xmlns:a16="http://schemas.microsoft.com/office/drawing/2014/main" id="{750AEEDF-76CC-1F15-910B-24A14E72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25" y="3196592"/>
            <a:ext cx="3518895" cy="22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07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7AE00E-3BDF-4D30-9783-F4262EB66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0765" y="324938"/>
            <a:ext cx="4335235" cy="252195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DASHBOARD </a:t>
            </a:r>
            <a:r>
              <a:rPr lang="en-US" sz="3200" dirty="0"/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840E350-A8AF-4AAF-93E3-4D6B5B4B1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765" y="2148217"/>
            <a:ext cx="4024032" cy="7718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6024784-0D12-4D16-9964-11042AF42F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507" r="20507"/>
          <a:stretch/>
        </p:blipFill>
        <p:spPr>
          <a:xfrm>
            <a:off x="6614160" y="2245360"/>
            <a:ext cx="4773089" cy="4612640"/>
          </a:xfrm>
        </p:spPr>
      </p:pic>
    </p:spTree>
    <p:extLst>
      <p:ext uri="{BB962C8B-B14F-4D97-AF65-F5344CB8AC3E}">
        <p14:creationId xmlns:p14="http://schemas.microsoft.com/office/powerpoint/2010/main" val="53944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5BEC-4D14-E8E8-C8E4-DD5A4896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395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                                       </a:t>
            </a:r>
            <a:r>
              <a:rPr lang="en-IN" sz="4400" b="1" dirty="0">
                <a:solidFill>
                  <a:srgbClr val="FF0000"/>
                </a:solidFill>
              </a:rPr>
              <a:t>EXCEL DASHBOARD</a:t>
            </a:r>
            <a:br>
              <a:rPr lang="en-IN" sz="4400" b="1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8BEE4-1509-4775-6D85-FE68397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0E405-2EDE-165D-551A-32007B41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3AEF84-B9E2-21EB-9C8B-16728A1B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132"/>
            <a:ext cx="12192000" cy="62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A9CD-DC8F-AFBF-540F-56EBF64E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683240" cy="1353311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</a:t>
            </a:r>
            <a:r>
              <a:rPr lang="en-IN" dirty="0">
                <a:solidFill>
                  <a:srgbClr val="FF0000"/>
                </a:solidFill>
              </a:rPr>
              <a:t>TABLEAU DASHBOARD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0046B-0793-A8BB-B6CD-0BF73CFA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82B28-2EA2-6C5B-B791-51E8C5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23402FAA-CA57-09E4-D5C0-A89830F9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152"/>
            <a:ext cx="12192000" cy="624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54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A73-F2A6-F30D-11AB-3DA406D1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0391"/>
          </a:xfrm>
        </p:spPr>
        <p:txBody>
          <a:bodyPr/>
          <a:lstStyle/>
          <a:p>
            <a:r>
              <a:rPr lang="en-IN" dirty="0"/>
              <a:t>                      </a:t>
            </a:r>
            <a:r>
              <a:rPr lang="en-IN" dirty="0">
                <a:solidFill>
                  <a:srgbClr val="FF0000"/>
                </a:solidFill>
              </a:rPr>
              <a:t>POWER BI DASHBOARD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B453F-6654-7198-A002-62D5C25C7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1739-1BB8-7E66-B85A-A4778D3D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48E1E-6EFA-0960-3964-D6392B90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FACF0F3-B4BC-98D4-EB24-E5E890F5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945"/>
            <a:ext cx="12192000" cy="61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7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EB73B-4EEA-B6AA-EB17-8DD3EBCD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9B727-7A7C-8138-4B2A-47DE019FE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6D17-D279-B3D8-1D62-5A8E3E25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9C084-00C8-ED8F-9B47-BE06B90D5993}"/>
              </a:ext>
            </a:extLst>
          </p:cNvPr>
          <p:cNvSpPr txBox="1"/>
          <p:nvPr/>
        </p:nvSpPr>
        <p:spPr>
          <a:xfrm>
            <a:off x="192024" y="155448"/>
            <a:ext cx="11999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</a:t>
            </a:r>
            <a:r>
              <a:rPr lang="en-US" sz="3200" dirty="0">
                <a:solidFill>
                  <a:srgbClr val="FF0000"/>
                </a:solidFill>
              </a:rPr>
              <a:t>SQL Query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F741685-8F56-68AA-68AC-669EA386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064" y="625278"/>
            <a:ext cx="4221480" cy="5962329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06525A-A1BE-2A2E-E777-AAED15ED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569" y="684723"/>
            <a:ext cx="3730751" cy="5981251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14D330-D50A-E7CD-1994-6C013012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32" y="684723"/>
            <a:ext cx="3282695" cy="57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92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</TotalTime>
  <Words>382</Words>
  <Application>Microsoft Office PowerPoint</Application>
  <PresentationFormat>Widescreen</PresentationFormat>
  <Paragraphs>93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Source Sans Pro</vt:lpstr>
      <vt:lpstr>Office Theme</vt:lpstr>
      <vt:lpstr>Zomato  Analysis</vt:lpstr>
      <vt:lpstr>PowerPoint Presentation</vt:lpstr>
      <vt:lpstr>Analysis Factors of Project</vt:lpstr>
      <vt:lpstr>Challenges Faced In Data Analysis</vt:lpstr>
      <vt:lpstr>DASHBOARD  </vt:lpstr>
      <vt:lpstr>                                       EXCEL DASHBOARD </vt:lpstr>
      <vt:lpstr>                           TABLEAU DASHBOARD </vt:lpstr>
      <vt:lpstr>                      POWER BI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Conclusion</vt:lpstr>
      <vt:lpstr>Plan of Action Based on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Gajaraju Shruthi</dc:creator>
  <cp:lastModifiedBy>Gajaraju Shruthi</cp:lastModifiedBy>
  <cp:revision>6</cp:revision>
  <dcterms:created xsi:type="dcterms:W3CDTF">2025-01-08T09:25:31Z</dcterms:created>
  <dcterms:modified xsi:type="dcterms:W3CDTF">2025-01-09T07:39:43Z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