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21"/>
  </p:notesMasterIdLst>
  <p:sldIdLst>
    <p:sldId id="302" r:id="rId5"/>
    <p:sldId id="303" r:id="rId6"/>
    <p:sldId id="304" r:id="rId7"/>
    <p:sldId id="310" r:id="rId8"/>
    <p:sldId id="311" r:id="rId9"/>
    <p:sldId id="305" r:id="rId10"/>
    <p:sldId id="312" r:id="rId11"/>
    <p:sldId id="314" r:id="rId12"/>
    <p:sldId id="315" r:id="rId13"/>
    <p:sldId id="316" r:id="rId14"/>
    <p:sldId id="317" r:id="rId15"/>
    <p:sldId id="319" r:id="rId16"/>
    <p:sldId id="320" r:id="rId17"/>
    <p:sldId id="321" r:id="rId18"/>
    <p:sldId id="322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2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7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9E73B-FDAC-4E35-BEF3-863D7586D27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12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9">
            <a:extLst>
              <a:ext uri="{FF2B5EF4-FFF2-40B4-BE49-F238E27FC236}">
                <a16:creationId xmlns:a16="http://schemas.microsoft.com/office/drawing/2014/main" id="{E6035419-2FB6-49A3-84EA-916B97615BD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2007" b="12007"/>
          <a:stretch/>
        </p:blipFill>
        <p:spPr>
          <a:xfrm>
            <a:off x="680720" y="685799"/>
            <a:ext cx="10830560" cy="5486401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59FB18-B421-43A7-A91C-76D12F25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2554941"/>
            <a:ext cx="10830560" cy="3617259"/>
          </a:xfrm>
        </p:spPr>
        <p:txBody>
          <a:bodyPr/>
          <a:lstStyle/>
          <a:p>
            <a:r>
              <a:rPr lang="en-US" dirty="0"/>
              <a:t>OLIST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AEA8BC-D222-4C73-871D-A64D23C1F4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4688541"/>
            <a:ext cx="9486902" cy="1228166"/>
          </a:xfrm>
        </p:spPr>
        <p:txBody>
          <a:bodyPr/>
          <a:lstStyle/>
          <a:p>
            <a:r>
              <a:rPr lang="en-US" dirty="0"/>
              <a:t>Ecommerce</a:t>
            </a:r>
          </a:p>
        </p:txBody>
      </p:sp>
    </p:spTree>
    <p:extLst>
      <p:ext uri="{BB962C8B-B14F-4D97-AF65-F5344CB8AC3E}">
        <p14:creationId xmlns:p14="http://schemas.microsoft.com/office/powerpoint/2010/main" val="185265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1E8C637-A5DA-49AF-B437-EC78C33C9BC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t="2959" b="2959"/>
          <a:stretch/>
        </p:blipFill>
        <p:spPr>
          <a:xfrm>
            <a:off x="680720" y="663389"/>
            <a:ext cx="10731351" cy="5508812"/>
          </a:xfr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71F69FB3-1E96-4E94-AFF4-080EC919A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44450"/>
            <a:ext cx="10946504" cy="549274"/>
          </a:xfrm>
        </p:spPr>
        <p:txBody>
          <a:bodyPr>
            <a:normAutofit fontScale="90000"/>
          </a:bodyPr>
          <a:lstStyle/>
          <a:p>
            <a:r>
              <a:rPr lang="en-IN" dirty="0"/>
              <a:t>SQL_1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3805-ECF5-4A91-A4A1-A66CB79DF5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8875" y="6356350"/>
            <a:ext cx="873125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1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2A5F48B-F2AD-49A8-BC11-534C0355B3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8C207-C70E-4C3C-AF0D-7DE146229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720" y="98612"/>
            <a:ext cx="10830560" cy="519953"/>
          </a:xfrm>
        </p:spPr>
        <p:txBody>
          <a:bodyPr/>
          <a:lstStyle/>
          <a:p>
            <a:r>
              <a:rPr lang="en-IN" dirty="0"/>
              <a:t>SQL _2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EF378-34EE-451F-80F0-AFDB2288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" y="685798"/>
            <a:ext cx="10830560" cy="54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7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2A5F48B-F2AD-49A8-BC11-534C0355B38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8C207-C70E-4C3C-AF0D-7DE146229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720" y="98612"/>
            <a:ext cx="10830560" cy="519953"/>
          </a:xfrm>
        </p:spPr>
        <p:txBody>
          <a:bodyPr/>
          <a:lstStyle/>
          <a:p>
            <a:r>
              <a:rPr lang="en-IN" dirty="0"/>
              <a:t>SQL _3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06215E-06AB-4DD4-838A-37FBBE37C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9" y="685799"/>
            <a:ext cx="10830560" cy="534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8C207-C70E-4C3C-AF0D-7DE146229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720" y="98612"/>
            <a:ext cx="10830560" cy="519953"/>
          </a:xfrm>
        </p:spPr>
        <p:txBody>
          <a:bodyPr/>
          <a:lstStyle/>
          <a:p>
            <a:r>
              <a:rPr lang="en-IN" dirty="0"/>
              <a:t>SQL _4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7B0AFC8-9B4E-4F3F-985B-CA16F4A4099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947" r="947"/>
          <a:stretch>
            <a:fillRect/>
          </a:stretch>
        </p:blipFill>
        <p:spPr>
          <a:xfrm>
            <a:off x="681038" y="685800"/>
            <a:ext cx="108299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6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8C207-C70E-4C3C-AF0D-7DE146229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720" y="98612"/>
            <a:ext cx="10830560" cy="519953"/>
          </a:xfrm>
        </p:spPr>
        <p:txBody>
          <a:bodyPr/>
          <a:lstStyle/>
          <a:p>
            <a:r>
              <a:rPr lang="en-IN" dirty="0"/>
              <a:t>SQL _5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3A017A5-9019-4C7B-9412-426CED79236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t="1551" b="1551"/>
          <a:stretch>
            <a:fillRect/>
          </a:stretch>
        </p:blipFill>
        <p:spPr>
          <a:xfrm>
            <a:off x="681038" y="685800"/>
            <a:ext cx="108299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88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8C207-C70E-4C3C-AF0D-7DE1462296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0720" y="-44824"/>
            <a:ext cx="10830560" cy="519953"/>
          </a:xfrm>
        </p:spPr>
        <p:txBody>
          <a:bodyPr>
            <a:noAutofit/>
          </a:bodyPr>
          <a:lstStyle/>
          <a:p>
            <a:r>
              <a:rPr lang="en-IN" sz="4000" dirty="0"/>
              <a:t>Conclusion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E5E12A-CB6B-49E9-85AA-F2C0C9600C0E}"/>
              </a:ext>
            </a:extLst>
          </p:cNvPr>
          <p:cNvSpPr txBox="1"/>
          <p:nvPr/>
        </p:nvSpPr>
        <p:spPr>
          <a:xfrm>
            <a:off x="680720" y="1305342"/>
            <a:ext cx="1083056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Optimize Payment Processes – Use SQL, Excel, and Power BI to analyze payment trends and tailor promotions.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Enhance Customer Satisfaction – Identify correlations between payment methods and reviews to improve loyalty programs.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Improve Logistics Efficiency – Address delivery inefficiencies, particularly in pet shop products, to reduce delays.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Targeted Regional Marketing – Analyze São Paulo customers' spending behavior for personalized promotions.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Boost Review Scores – Optimize delivery speed and accuracy to enhance customer feedback.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Ensure Data Accuracy – Standardize tracking systems to improve decision-making and operational efficiency. 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2000" dirty="0"/>
              <a:t>Increase Revenue &amp; Loyalty – Implement insights-driven strategies for long-term growth in e-commerce.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70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508AA-4AE1-40FB-BD47-E744984D0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E14D6AA-9DC0-4CAB-92F3-92DC7B2CD1F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554514" y="385482"/>
            <a:ext cx="6527603" cy="606910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8630A-9CF4-4ADC-9D44-A803993962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5507" y="2097742"/>
            <a:ext cx="3469340" cy="2510117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6C7FC-07D2-40DD-88A9-1319ECB4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AB056D73-D4A0-4773-A7B6-51933967D3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8424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FDB4262B-1C09-42D6-A637-D364A352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4381" y="958472"/>
            <a:ext cx="3043238" cy="1128258"/>
          </a:xfrm>
        </p:spPr>
        <p:txBody>
          <a:bodyPr/>
          <a:lstStyle/>
          <a:p>
            <a:r>
              <a:rPr lang="en-US" b="1" dirty="0"/>
              <a:t>TEAM NUMBERS 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AC9F1A2-11D4-4B57-AB31-534E21CA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977A-6FCD-459E-92BB-8BD5B3EDAC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64734" y="2281152"/>
            <a:ext cx="3043238" cy="2891483"/>
          </a:xfrm>
        </p:spPr>
        <p:txBody>
          <a:bodyPr/>
          <a:lstStyle/>
          <a:p>
            <a:pPr algn="l"/>
            <a:r>
              <a:rPr lang="en-IN" sz="2000" b="1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1) Dayakar. U</a:t>
            </a:r>
          </a:p>
          <a:p>
            <a:pPr algn="l"/>
            <a:r>
              <a:rPr lang="en-IN" sz="2000" b="1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2) Sai Krishna</a:t>
            </a:r>
          </a:p>
          <a:p>
            <a:pPr algn="l"/>
            <a:r>
              <a:rPr lang="en-IN" sz="2000" b="1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3) Shruthi </a:t>
            </a:r>
          </a:p>
          <a:p>
            <a:pPr algn="l"/>
            <a:r>
              <a:rPr lang="en-IN" sz="2000" b="1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4) B R Pavan</a:t>
            </a:r>
          </a:p>
          <a:p>
            <a:pPr algn="l"/>
            <a:r>
              <a:rPr lang="en-IN" sz="2000" b="1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5) Pushpak</a:t>
            </a:r>
          </a:p>
          <a:p>
            <a:pPr algn="l"/>
            <a:r>
              <a:rPr lang="en-IN" sz="2000" b="1" dirty="0">
                <a:solidFill>
                  <a:schemeClr val="bg1"/>
                </a:solidFill>
                <a:latin typeface="Book Antiqua" panose="02040602050305030304" pitchFamily="18" charset="0"/>
                <a:ea typeface="+mj-ea"/>
                <a:cs typeface="+mj-cs"/>
              </a:rPr>
              <a:t>6) Sagarika </a:t>
            </a:r>
          </a:p>
          <a:p>
            <a:endParaRPr lang="en-US" dirty="0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C1CFD2F5-54E7-4BE8-8FD0-CC53C9AEAC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/>
        </p:blipFill>
        <p:spPr>
          <a:xfrm>
            <a:off x="8801100" y="0"/>
            <a:ext cx="3390900" cy="6858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5FA28-0FC2-4B15-83D2-879A6F49A9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89AED2E-780E-464D-867D-1756DC80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B96571A-92AE-4B71-B8DC-6E5E0EFFD1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34553" r="345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10394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964889"/>
            <a:ext cx="5605272" cy="9144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/>
          <a:p>
            <a:r>
              <a:rPr lang="en-US" b="1" dirty="0"/>
              <a:t>Olist</a:t>
            </a:r>
            <a:r>
              <a:rPr lang="en-US" dirty="0"/>
              <a:t> is a Brazilian e-commerce platform that connects small and medium-sized businesses with large online marketplaces like Amazon, Mercado Libre, and B2W Digital. It helps sellers </a:t>
            </a:r>
            <a:r>
              <a:rPr lang="en-US" b="1" dirty="0"/>
              <a:t>list, manage, and optimize their products</a:t>
            </a:r>
            <a:r>
              <a:rPr lang="en-US" dirty="0"/>
              <a:t> while handling logistics, payments, and customer service.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46A4BCDE-7CC8-4957-9B87-CAA62EE09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8839200" y="1012546"/>
            <a:ext cx="2667000" cy="1746807"/>
          </a:xfrm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2B177F5B-7DFE-4FD1-A148-077391BBE7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/>
          <a:stretch/>
        </p:blipFill>
        <p:spPr>
          <a:xfrm>
            <a:off x="8885274" y="4173061"/>
            <a:ext cx="2667000" cy="1534438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7F3C-A887-4171-882B-D80EA8CD7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252" y="672353"/>
            <a:ext cx="9486900" cy="725118"/>
          </a:xfrm>
        </p:spPr>
        <p:txBody>
          <a:bodyPr/>
          <a:lstStyle/>
          <a:p>
            <a:r>
              <a:rPr lang="en-IN" b="1" dirty="0"/>
              <a:t>Problems faced by the clients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6C82F-2376-4B50-8952-C5A58817B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1" y="1801906"/>
            <a:ext cx="10936941" cy="4347882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inherit"/>
              </a:rPr>
              <a:t>Payment Behavior discrepancy</a:t>
            </a:r>
            <a:r>
              <a:rPr lang="en-US" sz="2000" b="0" i="0" dirty="0">
                <a:effectLst/>
                <a:latin typeface="inherit"/>
              </a:rPr>
              <a:t> – Variations in payment methods across weekdays and weekends, requiring system optimizations.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inherit"/>
              </a:rPr>
              <a:t>Customer Satisfaction &amp; Payment Preferences</a:t>
            </a:r>
            <a:r>
              <a:rPr lang="en-US" sz="2000" b="0" i="0" dirty="0">
                <a:effectLst/>
                <a:latin typeface="inherit"/>
              </a:rPr>
              <a:t> – Correlation between credit card payments and high reviews, influencing loyalty programs.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inherit"/>
              </a:rPr>
              <a:t>Delivery Inefficiencies</a:t>
            </a:r>
            <a:r>
              <a:rPr lang="en-US" sz="2000" b="0" i="0" dirty="0">
                <a:effectLst/>
                <a:latin typeface="inherit"/>
              </a:rPr>
              <a:t> – Delays in pet shop product deliveries impacting customer satisfaction and logistics.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inherit"/>
              </a:rPr>
              <a:t>Regional Spending Behavior</a:t>
            </a:r>
            <a:r>
              <a:rPr lang="en-US" sz="2000" b="0" i="0" dirty="0">
                <a:effectLst/>
                <a:latin typeface="inherit"/>
              </a:rPr>
              <a:t> – Need for better understanding of São Paulo customers' purchasing patterns for targeted marketing.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i="0" dirty="0">
                <a:effectLst/>
                <a:latin typeface="inherit"/>
              </a:rPr>
              <a:t>Delivery Speed &amp; Data Challenges</a:t>
            </a:r>
            <a:r>
              <a:rPr lang="en-US" sz="2000" b="0" i="0" dirty="0">
                <a:effectLst/>
                <a:latin typeface="inherit"/>
              </a:rPr>
              <a:t> – Shipping delays affecting review scores and operational bottlenecks in order tracking and logistics</a:t>
            </a:r>
            <a:r>
              <a:rPr lang="en-US" b="0" i="0" dirty="0">
                <a:effectLst/>
                <a:latin typeface="inheri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6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6DE1-F789-4F8D-9BD5-3A29B7CF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 Steps Taken To Solve Clients Problems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E0E8-598D-4D59-AD98-2CCD819F3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715" y="2029968"/>
            <a:ext cx="9563100" cy="35661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g mono"/>
              </a:rPr>
              <a:t>Optimize marketing campaigns by offering promotions on underused payment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g mono"/>
              </a:rPr>
              <a:t>Introduce loyalty programs for preferred payment methods.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g mono"/>
              </a:rPr>
              <a:t>Improve logistics by partnering with alternative carriers.</a:t>
            </a:r>
            <a:endParaRPr lang="en-US" dirty="0">
              <a:latin typeface="gg mono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g mono"/>
              </a:rPr>
              <a:t>Offer location-based promotions to boost engagement.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effectLst/>
                <a:latin typeface="gg mono"/>
              </a:rPr>
              <a:t>Prioritize express shipping for high-value orders. Standardize data entry and automate odd data. </a:t>
            </a:r>
            <a:br>
              <a:rPr lang="en-US" dirty="0"/>
            </a:b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54DFA-4E45-41F4-9C11-7B0703B1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694A42-66D2-4AEE-AF35-0E5444C6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133" y="2810435"/>
            <a:ext cx="1332304" cy="13984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957309-6792-4261-AFAD-FE1B7A599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752" y="2729753"/>
            <a:ext cx="1757082" cy="14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9">
            <a:extLst>
              <a:ext uri="{FF2B5EF4-FFF2-40B4-BE49-F238E27FC236}">
                <a16:creationId xmlns:a16="http://schemas.microsoft.com/office/drawing/2014/main" id="{E032160B-78C1-426E-BF65-62501E408EB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0" y="2066"/>
            <a:ext cx="12192000" cy="6855934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154ED37-D56C-4D45-820A-79419F5E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629" y="2057400"/>
            <a:ext cx="2804191" cy="874059"/>
          </a:xfrm>
        </p:spPr>
        <p:txBody>
          <a:bodyPr/>
          <a:lstStyle/>
          <a:p>
            <a:r>
              <a:rPr lang="en-US" sz="2800" dirty="0"/>
              <a:t>DASHBOARD</a:t>
            </a:r>
            <a:r>
              <a:rPr lang="en-US" dirty="0"/>
              <a:t>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FAF1641-E549-4564-B607-F445A2D8B2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90995" y="3048000"/>
            <a:ext cx="2663825" cy="1945341"/>
          </a:xfrm>
        </p:spPr>
        <p:txBody>
          <a:bodyPr>
            <a:normAutofit/>
          </a:bodyPr>
          <a:lstStyle/>
          <a:p>
            <a:r>
              <a:rPr lang="en-US" dirty="0"/>
              <a:t>EXCEL</a:t>
            </a:r>
          </a:p>
          <a:p>
            <a:r>
              <a:rPr lang="en-US" dirty="0"/>
              <a:t>POWRBI</a:t>
            </a:r>
          </a:p>
          <a:p>
            <a:r>
              <a:rPr lang="en-IN" dirty="0"/>
              <a:t>TABLEAU </a:t>
            </a:r>
          </a:p>
          <a:p>
            <a:r>
              <a:rPr lang="en-IN" dirty="0"/>
              <a:t>SQL</a:t>
            </a:r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1DC58CBE-C7F5-4667-9D07-062D2AE5D80A}"/>
              </a:ext>
            </a:extLst>
          </p:cNvPr>
          <p:cNvSpPr/>
          <p:nvPr/>
        </p:nvSpPr>
        <p:spPr>
          <a:xfrm>
            <a:off x="9888071" y="4572000"/>
            <a:ext cx="666749" cy="4158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69467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C40EFE-2A9D-4184-A4B3-4589036B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20" y="89647"/>
            <a:ext cx="10830560" cy="475129"/>
          </a:xfrm>
        </p:spPr>
        <p:txBody>
          <a:bodyPr>
            <a:normAutofit fontScale="90000"/>
          </a:bodyPr>
          <a:lstStyle/>
          <a:p>
            <a:r>
              <a:rPr lang="en-IN" dirty="0"/>
              <a:t>EXCEL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6D8DE-3885-BD37-12EB-2A609C4D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661427"/>
            <a:ext cx="11420669" cy="552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4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8A20A3F-7584-49DA-9FE8-BE39B63D4A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/>
          <a:srcRect l="-1" t="-682" r="-164" b="-393"/>
          <a:stretch/>
        </p:blipFill>
        <p:spPr>
          <a:xfrm>
            <a:off x="680719" y="609600"/>
            <a:ext cx="10919609" cy="5871881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878027-32DA-4962-A5E5-BF94FEC7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9" y="71719"/>
            <a:ext cx="10919609" cy="537882"/>
          </a:xfrm>
        </p:spPr>
        <p:txBody>
          <a:bodyPr>
            <a:normAutofit fontScale="90000"/>
          </a:bodyPr>
          <a:lstStyle/>
          <a:p>
            <a:r>
              <a:rPr lang="en-IN" dirty="0"/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41340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A060A-5841-4088-82AC-80336824C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18" y="0"/>
            <a:ext cx="10982362" cy="573741"/>
          </a:xfrm>
        </p:spPr>
        <p:txBody>
          <a:bodyPr>
            <a:normAutofit fontScale="90000"/>
          </a:bodyPr>
          <a:lstStyle/>
          <a:p>
            <a:r>
              <a:rPr lang="en-IN" dirty="0"/>
              <a:t>TABLEAU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A5AA7-E472-CC58-1F7A-8749EAC0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8580" y="671804"/>
            <a:ext cx="11504644" cy="549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25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132AF9-3F4B-4CF7-B0A1-5A88F3E95F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1FE383-FFC9-4E8F-AF11-1EACEDE7E2A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F64E11-8065-459A-925E-8BCBA6259F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frame design</Template>
  <TotalTime>1148</TotalTime>
  <Words>381</Words>
  <Application>Microsoft Office PowerPoint</Application>
  <PresentationFormat>Widescreen</PresentationFormat>
  <Paragraphs>57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Book Antiqua</vt:lpstr>
      <vt:lpstr>Calibri</vt:lpstr>
      <vt:lpstr>gg mono</vt:lpstr>
      <vt:lpstr>Gill Sans MT</vt:lpstr>
      <vt:lpstr>Goudy Old Style</vt:lpstr>
      <vt:lpstr>inherit</vt:lpstr>
      <vt:lpstr>Wingdings</vt:lpstr>
      <vt:lpstr>ClassicFrameVTI</vt:lpstr>
      <vt:lpstr>OLIST</vt:lpstr>
      <vt:lpstr>TEAM NUMBERS </vt:lpstr>
      <vt:lpstr>INTRODUCTION</vt:lpstr>
      <vt:lpstr>Problems faced by the clients</vt:lpstr>
      <vt:lpstr> Steps Taken To Solve Clients Problems </vt:lpstr>
      <vt:lpstr>DASHBOARD </vt:lpstr>
      <vt:lpstr>EXCEL</vt:lpstr>
      <vt:lpstr>POWER BI</vt:lpstr>
      <vt:lpstr>TABLEAU</vt:lpstr>
      <vt:lpstr>SQL_1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</dc:title>
  <dc:creator>Gajaraju Shruthi</dc:creator>
  <cp:lastModifiedBy>Dayakar U</cp:lastModifiedBy>
  <cp:revision>17</cp:revision>
  <dcterms:created xsi:type="dcterms:W3CDTF">2025-02-22T16:10:41Z</dcterms:created>
  <dcterms:modified xsi:type="dcterms:W3CDTF">2025-02-24T18:26:06Z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