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1" r:id="rId6"/>
    <p:sldId id="269" r:id="rId7"/>
    <p:sldId id="262" r:id="rId8"/>
    <p:sldId id="270" r:id="rId9"/>
    <p:sldId id="271" r:id="rId10"/>
    <p:sldId id="263" r:id="rId11"/>
    <p:sldId id="264" r:id="rId12"/>
    <p:sldId id="268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704491"/>
            <a:ext cx="10993549" cy="741694"/>
          </a:xfrm>
        </p:spPr>
        <p:txBody>
          <a:bodyPr>
            <a:normAutofit/>
          </a:bodyPr>
          <a:lstStyle/>
          <a:p>
            <a:r>
              <a:rPr lang="en-US" dirty="0"/>
              <a:t>Deep Learning-Based SAR Image </a:t>
            </a:r>
            <a:r>
              <a:rPr lang="en-US" dirty="0" err="1"/>
              <a:t>Despeckling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598479"/>
            <a:ext cx="10993546" cy="1365199"/>
          </a:xfrm>
        </p:spPr>
        <p:txBody>
          <a:bodyPr>
            <a:normAutofit/>
          </a:bodyPr>
          <a:lstStyle/>
          <a:p>
            <a:r>
              <a:rPr lang="en-US" dirty="0"/>
              <a:t>1602-21-737-042</a:t>
            </a:r>
          </a:p>
          <a:p>
            <a:r>
              <a:rPr lang="en-US" dirty="0"/>
              <a:t>1602-21-737-034</a:t>
            </a:r>
          </a:p>
          <a:p>
            <a:r>
              <a:rPr lang="en-US" dirty="0"/>
              <a:t>1602-21-737-301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774A-9A06-5C7E-D3DD-38365A5A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6594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3874-70F4-144C-B837-3385EDDD2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6" y="1576170"/>
            <a:ext cx="11029615" cy="4386480"/>
          </a:xfrm>
        </p:spPr>
        <p:txBody>
          <a:bodyPr>
            <a:noAutofit/>
          </a:bodyPr>
          <a:lstStyle/>
          <a:p>
            <a:r>
              <a:rPr lang="en-US" sz="1800" dirty="0"/>
              <a:t>The proposed Image </a:t>
            </a:r>
            <a:r>
              <a:rPr lang="en-US" sz="1800" dirty="0" err="1"/>
              <a:t>Despeckling</a:t>
            </a:r>
            <a:r>
              <a:rPr lang="en-US" sz="1800" dirty="0"/>
              <a:t> Convolutional Neural Network (ID-CNN) demonstrates notable advancements in SAR image </a:t>
            </a:r>
            <a:r>
              <a:rPr lang="en-US" sz="1800" dirty="0" err="1"/>
              <a:t>despeckling</a:t>
            </a:r>
            <a:r>
              <a:rPr lang="en-US" sz="1800" dirty="0"/>
              <a:t>.</a:t>
            </a:r>
          </a:p>
          <a:p>
            <a:r>
              <a:rPr lang="en-US" sz="1800" dirty="0"/>
              <a:t>By directly estimating and removing speckle noise from SAR images, ID-CNN surpasses traditional methods and outperforms state-of-the-art CNN-based approaches.</a:t>
            </a:r>
          </a:p>
          <a:p>
            <a:r>
              <a:rPr lang="en-US" sz="1800" dirty="0"/>
              <a:t>Through end-to-end training, ID-CNN effectively learns to preserve crucial details and edges while significantly reducing speckle noise.</a:t>
            </a:r>
          </a:p>
          <a:p>
            <a:r>
              <a:rPr lang="en-US" sz="1800" dirty="0"/>
              <a:t>The incorporation of a component-wise division residual layer enhances the denoising capability of the network, ensuring high-quality </a:t>
            </a:r>
            <a:r>
              <a:rPr lang="en-US" sz="1800" dirty="0" err="1"/>
              <a:t>despeckled</a:t>
            </a:r>
            <a:r>
              <a:rPr lang="en-US" sz="1800" dirty="0"/>
              <a:t> images.</a:t>
            </a:r>
          </a:p>
          <a:p>
            <a:r>
              <a:rPr lang="en-US" sz="1800" dirty="0"/>
              <a:t>The success of ID-CNN underscores the potential of deep learning techniques in addressing complex challenges in SAR image processing, paving the way for improved interpretation and analysis of SAR data in various applications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875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ECED-A003-F09A-EFF2-E3128400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094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8930-3880-7B6D-0B44-03DA8557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8274"/>
            <a:ext cx="11029615" cy="4581525"/>
          </a:xfrm>
        </p:spPr>
        <p:txBody>
          <a:bodyPr>
            <a:noAutofit/>
          </a:bodyPr>
          <a:lstStyle/>
          <a:p>
            <a:r>
              <a:rPr lang="en-US" sz="1800" dirty="0"/>
              <a:t>Further exploration of ID-CNN's performance across diverse SAR datasets and acquisition conditions can enhance its robustness and generalization capabilities.</a:t>
            </a:r>
          </a:p>
          <a:p>
            <a:r>
              <a:rPr lang="en-US" sz="1800" dirty="0"/>
              <a:t>Investigating the integration of additional contextual information, such as multi-temporal or multi-sensor data, could potentially improve the </a:t>
            </a:r>
            <a:r>
              <a:rPr lang="en-US" sz="1800" dirty="0" err="1"/>
              <a:t>despeckling</a:t>
            </a:r>
            <a:r>
              <a:rPr lang="en-US" sz="1800" dirty="0"/>
              <a:t> performance and semantic interpretation of SAR images.</a:t>
            </a:r>
          </a:p>
          <a:p>
            <a:r>
              <a:rPr lang="en-US" sz="1800" dirty="0"/>
              <a:t>Exploring the application of ID-CNN in real-time or near-real-time SAR image processing systems can facilitate timely decision-making in critical scenarios like disaster monitoring and environmental surveillance.</a:t>
            </a:r>
          </a:p>
          <a:p>
            <a:r>
              <a:rPr lang="en-US" sz="1800" dirty="0"/>
              <a:t>Research into the development of lightweight versions of ID-CNN tailored for deployment on resource-constrained platforms, such as drones or embedded systems, would extend its usability in practical applications.</a:t>
            </a:r>
          </a:p>
          <a:p>
            <a:r>
              <a:rPr lang="en-US" sz="1800" dirty="0"/>
              <a:t>Collaboration with domain experts and stakeholders can provide valuable insights into specific requirements and challenges in SAR image analysis, guiding the refinement and customization of ID-CNN for targeted applications.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9145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A590-DB9E-F5D8-C793-3D7020FB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6119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4050-A577-041B-68D9-36A46EEE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9725"/>
            <a:ext cx="11029615" cy="736119"/>
          </a:xfrm>
        </p:spPr>
        <p:txBody>
          <a:bodyPr/>
          <a:lstStyle/>
          <a:p>
            <a:r>
              <a:rPr lang="en-US" dirty="0"/>
              <a:t>SAR Image </a:t>
            </a:r>
            <a:r>
              <a:rPr lang="en-US" dirty="0" err="1"/>
              <a:t>Despeckling</a:t>
            </a:r>
            <a:r>
              <a:rPr lang="en-US" dirty="0"/>
              <a:t> Using a Convolutional Neural Network by </a:t>
            </a:r>
            <a:r>
              <a:rPr lang="en-US" dirty="0" err="1"/>
              <a:t>Puyang</a:t>
            </a:r>
            <a:r>
              <a:rPr lang="en-US" dirty="0"/>
              <a:t> Wang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29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DA65-9EDE-6F1A-6D09-1AD6370C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0394"/>
          </a:xfrm>
        </p:spPr>
        <p:txBody>
          <a:bodyPr/>
          <a:lstStyle/>
          <a:p>
            <a:r>
              <a:rPr lang="en-IN" dirty="0" err="1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8E54-DFA5-FD74-E1AA-3B99CF35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4950"/>
            <a:ext cx="11029615" cy="4470400"/>
          </a:xfrm>
        </p:spPr>
        <p:txBody>
          <a:bodyPr/>
          <a:lstStyle/>
          <a:p>
            <a:r>
              <a:rPr lang="en-US" dirty="0"/>
              <a:t>Through extensive experiments on both synthetic and real SAR images, we demonstrate the superior performance of ID-CNN compared to state-of-the-art methods. Our approach achieves significant improvements in terms of quantitative metrics such as PSNR, SSIM, and UQI, as well as qualitative visual quality.</a:t>
            </a:r>
          </a:p>
          <a:p>
            <a:endParaRPr lang="en-US" dirty="0"/>
          </a:p>
          <a:p>
            <a:r>
              <a:rPr lang="en-US" dirty="0"/>
              <a:t>By addressing the challenge of speckle noise in SAR images with a deep learning-based solution, ID-CNN opens up new possibilities for enhancing SAR image interpretation, analysis, and downstream applications. This presentation highlights the importance of ID-CNN in advancing SAR image processing and lays the foundation for future research in this field.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77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0296-D619-6464-2B3D-F116115E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969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3D432-E087-17C5-073C-5B53AD82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4950"/>
            <a:ext cx="11029615" cy="3486150"/>
          </a:xfrm>
        </p:spPr>
        <p:txBody>
          <a:bodyPr>
            <a:normAutofit/>
          </a:bodyPr>
          <a:lstStyle/>
          <a:p>
            <a:r>
              <a:rPr lang="en-IN" sz="1800" dirty="0"/>
              <a:t>Synthetic Aperture Radar (SAR) images often suffer from speckle noise, a granular interference that reduces image quality and hampers visual </a:t>
            </a:r>
            <a:r>
              <a:rPr lang="en-IN" sz="1800" dirty="0" err="1"/>
              <a:t>interpretation.Traditional</a:t>
            </a:r>
            <a:r>
              <a:rPr lang="en-IN" sz="1800" dirty="0"/>
              <a:t> </a:t>
            </a:r>
            <a:r>
              <a:rPr lang="en-IN" sz="1800" dirty="0" err="1"/>
              <a:t>despeckling</a:t>
            </a:r>
            <a:r>
              <a:rPr lang="en-IN" sz="1800" dirty="0"/>
              <a:t> methods struggle to effectively suppress speckle noise while preserving essential image features, leading to compromised interpretability and analysis accuracy.</a:t>
            </a:r>
          </a:p>
          <a:p>
            <a:r>
              <a:rPr lang="en-IN" sz="1800" dirty="0"/>
              <a:t>The lack of robust and efficient </a:t>
            </a:r>
            <a:r>
              <a:rPr lang="en-IN" sz="1800" dirty="0" err="1"/>
              <a:t>despeckling</a:t>
            </a:r>
            <a:r>
              <a:rPr lang="en-IN" sz="1800" dirty="0"/>
              <a:t> techniques for SAR images hinders their utility in various applications, including environmental monitoring, disaster management, and surveillance.</a:t>
            </a:r>
          </a:p>
          <a:p>
            <a:r>
              <a:rPr lang="en-IN" sz="1800" dirty="0"/>
              <a:t>Addressing these challenges requires the development of advanced </a:t>
            </a:r>
            <a:r>
              <a:rPr lang="en-IN" sz="1800" dirty="0" err="1"/>
              <a:t>despeckling</a:t>
            </a:r>
            <a:r>
              <a:rPr lang="en-IN" sz="1800" dirty="0"/>
              <a:t> algorithms capable of effectively removing speckle noise while preserving relevant information in SAR images.</a:t>
            </a:r>
          </a:p>
        </p:txBody>
      </p:sp>
    </p:spTree>
    <p:extLst>
      <p:ext uri="{BB962C8B-B14F-4D97-AF65-F5344CB8AC3E}">
        <p14:creationId xmlns:p14="http://schemas.microsoft.com/office/powerpoint/2010/main" val="312067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F19B-7DCA-038E-E77B-F02E5238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344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3F6D-5BF0-9E90-080F-1C40AD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2100"/>
            <a:ext cx="11029615" cy="3009900"/>
          </a:xfrm>
        </p:spPr>
        <p:txBody>
          <a:bodyPr/>
          <a:lstStyle/>
          <a:p>
            <a:r>
              <a:rPr lang="en-US" sz="1800" dirty="0"/>
              <a:t>Synthetic Aperture Radar (SAR) images are of-ten contaminated by a multiplicative noise known as speckle. Speckle makes the processing and interpretation of SAR </a:t>
            </a:r>
            <a:r>
              <a:rPr lang="en-US" sz="1800" dirty="0" err="1"/>
              <a:t>imagesdifficult</a:t>
            </a:r>
            <a:r>
              <a:rPr lang="en-US" sz="1800" dirty="0"/>
              <a:t>. We propose a deep learning-based approach called, Image </a:t>
            </a:r>
            <a:r>
              <a:rPr lang="en-US" sz="1800" dirty="0" err="1"/>
              <a:t>Despeckling</a:t>
            </a:r>
            <a:r>
              <a:rPr lang="en-US" sz="1800" dirty="0"/>
              <a:t> Convolutional Neural Network (ID-CNN),  </a:t>
            </a:r>
            <a:r>
              <a:rPr lang="en-US" sz="1800" dirty="0" err="1"/>
              <a:t>forautomatically</a:t>
            </a:r>
            <a:r>
              <a:rPr lang="en-US" sz="1800" dirty="0"/>
              <a:t> removing speckle from the input noisy images. In particular, ID-CNN uses a set of convolutional layers along with batch normalization and rectified linear unit (</a:t>
            </a:r>
            <a:r>
              <a:rPr lang="en-US" sz="1800" dirty="0" err="1"/>
              <a:t>ReLU</a:t>
            </a:r>
            <a:r>
              <a:rPr lang="en-US" sz="1800" dirty="0"/>
              <a:t>) activation function and a component-wise division residual layer to estimate speckle and it is trained in an end-to-end fashion using a combination of Euclidean loss and Total Variation (TV) loss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39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3B32-0F13-0AE6-A057-15B3323B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FC7B-C5B0-59F0-FD7C-28D20262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0650"/>
            <a:ext cx="11029615" cy="3295650"/>
          </a:xfrm>
        </p:spPr>
        <p:txBody>
          <a:bodyPr>
            <a:normAutofit/>
          </a:bodyPr>
          <a:lstStyle/>
          <a:p>
            <a:r>
              <a:rPr lang="en-IN" sz="1800" dirty="0"/>
              <a:t>Synthetic Aperture Radar (SAR) images are prone to speckle noise, which hinders processing and interpretation.</a:t>
            </a:r>
          </a:p>
          <a:p>
            <a:r>
              <a:rPr lang="en-IN" sz="1800" dirty="0"/>
              <a:t>Traditional methods for speckle reduction include multi-look processing, filtering, wavelet-based </a:t>
            </a:r>
            <a:r>
              <a:rPr lang="en-IN" sz="1800" dirty="0" err="1"/>
              <a:t>despeckling</a:t>
            </a:r>
            <a:r>
              <a:rPr lang="en-IN" sz="1800" dirty="0"/>
              <a:t>, and Total Variation (TV) methods.</a:t>
            </a:r>
          </a:p>
          <a:p>
            <a:r>
              <a:rPr lang="en-IN" sz="1800" dirty="0"/>
              <a:t>Nonlocal filtering and BM3D methods are popular but may result in blurry edges and artifacts.</a:t>
            </a:r>
          </a:p>
          <a:p>
            <a:r>
              <a:rPr lang="en-IN" sz="1800" dirty="0"/>
              <a:t>CNN-based methods have shown promising results in various image processing tasks but haven't been extensively explored for SAR image </a:t>
            </a:r>
            <a:r>
              <a:rPr lang="en-IN" sz="1800" dirty="0" err="1"/>
              <a:t>despeckling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47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12B7-6A0B-35CE-8AEE-96FFFEEB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0394"/>
          </a:xfrm>
        </p:spPr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9656-2517-B051-966A-0BB6E4FC2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1625"/>
            <a:ext cx="11029615" cy="3667125"/>
          </a:xfrm>
        </p:spPr>
        <p:txBody>
          <a:bodyPr>
            <a:normAutofit/>
          </a:bodyPr>
          <a:lstStyle/>
          <a:p>
            <a:r>
              <a:rPr lang="en-US" sz="1800" dirty="0"/>
              <a:t>The Image </a:t>
            </a:r>
            <a:r>
              <a:rPr lang="en-US" sz="1800" dirty="0" err="1"/>
              <a:t>Despeckling</a:t>
            </a:r>
            <a:r>
              <a:rPr lang="en-US" sz="1800" dirty="0"/>
              <a:t> Convolutional Neural Network (ID-CNN) is proposed for SAR image </a:t>
            </a:r>
            <a:r>
              <a:rPr lang="en-US" sz="1800" dirty="0" err="1"/>
              <a:t>despeckling</a:t>
            </a:r>
            <a:r>
              <a:rPr lang="en-US" sz="1800" dirty="0"/>
              <a:t>.</a:t>
            </a:r>
          </a:p>
          <a:p>
            <a:r>
              <a:rPr lang="en-US" sz="1800" dirty="0"/>
              <a:t>ID-CNN directly estimates speckle using the input images, leveraging a set of convolutional layers, batch normalization, and rectified linear unit (</a:t>
            </a:r>
            <a:r>
              <a:rPr lang="en-US" sz="1800" dirty="0" err="1"/>
              <a:t>ReLU</a:t>
            </a:r>
            <a:r>
              <a:rPr lang="en-US" sz="1800" dirty="0"/>
              <a:t>) activation.</a:t>
            </a:r>
          </a:p>
          <a:p>
            <a:r>
              <a:rPr lang="en-US" sz="1800" dirty="0"/>
              <a:t>Incorporate a component-wise division residual layer to estimate denoised </a:t>
            </a:r>
            <a:r>
              <a:rPr lang="en-US" sz="1800" dirty="0" err="1"/>
              <a:t>images.Train</a:t>
            </a:r>
            <a:r>
              <a:rPr lang="en-US" sz="1800" dirty="0"/>
              <a:t> the network in an end-to-end fashion using a combination of Euclidean loss and Total Variation (TV) loss.</a:t>
            </a:r>
          </a:p>
          <a:p>
            <a:r>
              <a:rPr lang="en-US" sz="1800" dirty="0"/>
              <a:t>Advantages of ID-CNN include learning parameters directly from data and preserving sharp features like edges.</a:t>
            </a:r>
          </a:p>
          <a:p>
            <a:r>
              <a:rPr lang="en-US" sz="1800" dirty="0"/>
              <a:t>Demonstrated significant improvements over state-of-the-art methods in synthetic and real SAR image </a:t>
            </a:r>
            <a:r>
              <a:rPr lang="en-US" sz="1800" dirty="0" err="1"/>
              <a:t>despeckling</a:t>
            </a:r>
            <a:r>
              <a:rPr lang="en-US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8921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159A-26B6-E46E-66B6-994168B8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8494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D7247-166B-07B0-53E6-257653D7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D7AD70-7BB4-1C85-15E8-D2FCF977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1704974"/>
            <a:ext cx="11534608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2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E8D2-73F3-278B-CBFA-6C20E0C8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569"/>
          </a:xfrm>
        </p:spPr>
        <p:txBody>
          <a:bodyPr/>
          <a:lstStyle/>
          <a:p>
            <a:r>
              <a:rPr lang="en-IN" dirty="0"/>
              <a:t>Tech Stack &amp; </a:t>
            </a:r>
            <a:r>
              <a:rPr lang="en-IN" dirty="0" err="1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301E-C227-9290-4DCA-4E8C46C0D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2550"/>
            <a:ext cx="11029615" cy="2076450"/>
          </a:xfrm>
        </p:spPr>
        <p:txBody>
          <a:bodyPr/>
          <a:lstStyle/>
          <a:p>
            <a:r>
              <a:rPr lang="en-IN" dirty="0"/>
              <a:t>Programming Language:  Python</a:t>
            </a:r>
          </a:p>
          <a:p>
            <a:r>
              <a:rPr lang="en-IN" dirty="0"/>
              <a:t>Deep learning Frameworks:  TensorFlow</a:t>
            </a:r>
          </a:p>
          <a:p>
            <a:r>
              <a:rPr lang="en-IN" dirty="0"/>
              <a:t>Development Environments: </a:t>
            </a:r>
            <a:r>
              <a:rPr lang="en-IN" dirty="0" err="1"/>
              <a:t>Jupyter</a:t>
            </a:r>
            <a:r>
              <a:rPr lang="en-IN" dirty="0"/>
              <a:t> Notebooks, </a:t>
            </a:r>
            <a:r>
              <a:rPr lang="en-IN" dirty="0" err="1"/>
              <a:t>GoogleColab</a:t>
            </a:r>
            <a:endParaRPr lang="en-IN" dirty="0"/>
          </a:p>
          <a:p>
            <a:r>
              <a:rPr lang="en-IN" dirty="0" err="1"/>
              <a:t>DataSet</a:t>
            </a:r>
            <a:r>
              <a:rPr lang="en-IN" dirty="0"/>
              <a:t>:  sentinel12-image-pairs-segregated-by-terrain/v_2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22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5FAC-F88A-E17C-B634-E82A9425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AA2DD6-FC33-BD6E-A83A-FBAC3C36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51" y="1664767"/>
            <a:ext cx="11441849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33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{49F32513-6DE6-496C-B9A7-18F82468A5FF}tf33552983_win32</Template>
  <TotalTime>123</TotalTime>
  <Words>807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Franklin Gothic Book</vt:lpstr>
      <vt:lpstr>Franklin Gothic Demi</vt:lpstr>
      <vt:lpstr>Wingdings 2</vt:lpstr>
      <vt:lpstr>DividendVTI</vt:lpstr>
      <vt:lpstr>Deep Learning-Based SAR Image Despeckling </vt:lpstr>
      <vt:lpstr>MOtivation</vt:lpstr>
      <vt:lpstr>Problem Statement</vt:lpstr>
      <vt:lpstr>Abstract</vt:lpstr>
      <vt:lpstr>Existing system</vt:lpstr>
      <vt:lpstr>Proposed Solution</vt:lpstr>
      <vt:lpstr>System Architecture</vt:lpstr>
      <vt:lpstr>Tech Stack &amp; DataSet</vt:lpstr>
      <vt:lpstr>Results</vt:lpstr>
      <vt:lpstr>conclusion</vt:lpstr>
      <vt:lpstr>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Learning-Based SAR Image Despeckling </dc:title>
  <dc:creator>bharath gajawada</dc:creator>
  <cp:lastModifiedBy>bharath gajawada</cp:lastModifiedBy>
  <cp:revision>2</cp:revision>
  <dcterms:created xsi:type="dcterms:W3CDTF">2024-05-11T23:08:41Z</dcterms:created>
  <dcterms:modified xsi:type="dcterms:W3CDTF">2024-05-12T01:34:56Z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