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25"/>
  </p:notesMasterIdLst>
  <p:handoutMasterIdLst>
    <p:handoutMasterId r:id="rId26"/>
  </p:handoutMasterIdLst>
  <p:sldIdLst>
    <p:sldId id="256" r:id="rId5"/>
    <p:sldId id="317" r:id="rId6"/>
    <p:sldId id="257" r:id="rId7"/>
    <p:sldId id="313" r:id="rId8"/>
    <p:sldId id="322" r:id="rId9"/>
    <p:sldId id="323" r:id="rId10"/>
    <p:sldId id="325" r:id="rId11"/>
    <p:sldId id="328" r:id="rId12"/>
    <p:sldId id="326" r:id="rId13"/>
    <p:sldId id="318" r:id="rId14"/>
    <p:sldId id="336" r:id="rId15"/>
    <p:sldId id="327" r:id="rId16"/>
    <p:sldId id="335" r:id="rId17"/>
    <p:sldId id="332" r:id="rId18"/>
    <p:sldId id="334" r:id="rId19"/>
    <p:sldId id="338" r:id="rId20"/>
    <p:sldId id="339" r:id="rId21"/>
    <p:sldId id="340" r:id="rId22"/>
    <p:sldId id="33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3977F-3B98-F55C-2715-E498BEFE1B98}" v="2290" dt="2024-10-04T09:12:11.456"/>
    <p1510:client id="{5A14BFFB-7032-C71A-C515-083FA5AC8B2A}" v="600" dt="2024-10-03T10:47:56.859"/>
    <p1510:client id="{92C84C1F-66D8-CC7B-60AB-041D9D246A2D}" v="298" dt="2024-10-04T05:16:45.389"/>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6" autoAdjust="0"/>
    <p:restoredTop sz="95660" autoAdjust="0"/>
  </p:normalViewPr>
  <p:slideViewPr>
    <p:cSldViewPr snapToGrid="0">
      <p:cViewPr varScale="1">
        <p:scale>
          <a:sx n="102" d="100"/>
          <a:sy n="102" d="100"/>
        </p:scale>
        <p:origin x="54" y="606"/>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10/4/2024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10/4/2024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62394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2528840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594855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341899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2071200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3231568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594855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14</a:t>
            </a:fld>
            <a:endParaRPr lang="en-US" dirty="0"/>
          </a:p>
        </p:txBody>
      </p:sp>
    </p:spTree>
    <p:extLst>
      <p:ext uri="{BB962C8B-B14F-4D97-AF65-F5344CB8AC3E}">
        <p14:creationId xmlns:p14="http://schemas.microsoft.com/office/powerpoint/2010/main" val="2687831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2687831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32627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19</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4275833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846629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3878273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2309359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283331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5573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26587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4297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5384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103716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368568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18994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213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310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39423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9346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9471228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4000202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09940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51911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2550213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110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56175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11562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10/4/2024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E962D13F-065F-B5B5-D0E6-E5707D370EE8}"/>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E69F4739-7046-0251-2DF1-C6992306440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163D0146-2A52-A1D5-4593-B4C5EB99B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B11D10C2-7B14-DAF3-6BF2-5A8F43E9DAE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53E52456-41A7-AC0D-14E1-EBCA46FA03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9F721F5B-EC05-CF43-091F-DAF14831D6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4EAA2530-7335-61C7-70D6-747F737F2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D6830C5-6699-B51E-C138-387FB43266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6FF4243D-BD79-D045-8F40-6116E0C37D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E9EC195D-83CA-FFB5-8E57-01F2F88967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134E1E14-0E7D-344A-292A-0FEE2278CC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5F7EE493-E0DB-AB06-7D9D-5AF68F7F06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5EEA1730-2FFB-87EA-EAD1-B2B5783665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1E4289FE-15AE-AB80-0279-9FEC059A9B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25151662-B32C-3EAB-F6C8-76DD978D23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3C3EE828-B477-B615-CA63-8538BE486D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7AC7C2E5-ABB8-BBAD-2355-D6D2362E06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6A22F749-ED2C-4875-608B-E377A5448FB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4771A641-145D-E8E1-A9B2-69823A4D01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3F8F37-F2D6-CCBD-20FE-B22B8E4C18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AF3ABA6C-6FD2-67BB-2670-5BFDD170EC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E9B0D058-B8D1-9353-2199-A74B70392D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13A1A6A6-A997-36FF-9BD6-128BD48F102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1DB2A818-4899-91F3-6E29-A6B44792B7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06FA050E-E57A-A008-4AFC-E0A7BF4B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1AA4FDAD-E69F-B8CA-3647-41EE49D189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FA9079B0-05A2-05C9-0B71-62DA834290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B1A01482-3AC9-3B96-29F0-77E1F45A2B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18BBAE1C-A0BE-C2D0-0B21-EF53F120FE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6699894E-9D4E-38B1-7E0F-FD7E8DD87C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3F7686F1-1A2D-7362-06B5-FFFD3ACB4FE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861B3E07-B72D-1FE2-EDEA-17E925D72F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4DFA77FC-64D9-DE58-A28A-66AD9C2B326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FF768D7-8614-439F-50A9-59D51405557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374D642E-1A3B-7563-4C4C-A8886D590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BFF8C2B2-E490-A9EE-3883-FA9C8EE2469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D4EBDBA2-C991-DB59-8E58-B4D12A2576E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C77A19F7-390A-587C-0735-A199D3DB0C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74CC8F53-BFF6-5AA8-554D-A3AFC16E10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C507FE88-BFE7-3491-C4ED-84BCC713C6A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5E59AEE7-2E00-DD8E-4A64-624BBBF2188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4BB12628-726F-E89A-FBAF-334733B975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2BE7A39-1897-9A9A-F597-9D75FE4A85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7C6C0069-A065-BA31-6BD7-D5AA4499F6F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93CD5D7-6B2F-E9B2-9A97-ADB1AB30867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FCB8559C-9482-7A04-AFCA-0EE0336DB9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B48E5CDD-04A4-0F7F-051B-44C6F6B7FA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423FA6BC-48D6-1095-2002-196438F1D8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2D39D72-6C9D-0B9E-8A6B-E7C2286B9C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7683F3FD-E227-C358-C0FD-2FFA3C28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EC33943E-7F7F-3DD7-3721-BA4866CC6B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E45C6B72-DCCD-6EB6-132D-0FA67819DB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168015B7-C961-378D-2DC6-DC765AF0CB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DF769C9F-2362-9FBD-939F-ABDB7CBB1F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25755D6-AD5C-914E-7A62-145DBD64A5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DFDDF6F8-12EA-25EC-8FC5-8A21B11F3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EBD7A53C-B52C-8CA2-F5BA-686A373E46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7CA0655A-0AF5-EEE3-ABB0-20D1BED0BDC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4FD9506A-2D60-7B40-6CF8-F96EE89F92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B7F3BA7-1A8F-076B-B5E3-818D3298FB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70B6BB27-AE08-DCF4-FC6C-B0AA459929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B8BE40A7-E371-08CD-A28A-03F591E0F5C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69E67CF8-C6BE-AFC8-E935-47A9B66A1D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9066B5CD-8B07-C124-814E-E0FCC34219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15BDA307-0487-F6F8-9712-E7E849479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FB2D68D3-0B6E-1782-F250-F235EBF13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0044EBAD-2D73-148B-C869-00D38A213E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BEA5DF87-0DFD-2540-F7AB-0E6ACB1E327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916F5E3C-9C75-F588-DE04-69C972C186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D38DF4F6-2A73-D808-991D-95439C1739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C7A2833E-2ADD-3B71-08FC-6283A81A80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FCDF8FCA-19BF-CFB5-0CCB-3EF2D7CB0A9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73B0C2F-F151-71AB-9ABE-1959C358EA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A44D14B4-5764-EFCE-FBC7-CF2D0B277A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E3756F0B-F8B3-26EE-2A7F-1C5992122CA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1E4DCDD-63E6-2079-6168-1020560A912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1514E1C2-75D7-754B-9F26-F5B9066EFF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41804AAA-0E5C-F089-12DB-DA756DBC8F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2EE8038-D703-128B-70AB-CE60212607E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089B8075-A4EE-CE03-6C76-DC97CFABA04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E9606914-44A7-93DD-5097-AC11FE653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AA850AAF-4BA2-57DD-6C9D-C9991F2F2F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66085E16-1D45-53C3-E48D-B7202C213A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04215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201766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7456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81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4153471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672" r:id="rId2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543691" y="5491887"/>
            <a:ext cx="3091732" cy="1067550"/>
          </a:xfrm>
        </p:spPr>
        <p:txBody>
          <a:bodyPr>
            <a:noAutofit/>
          </a:bodyPr>
          <a:lstStyle/>
          <a:p>
            <a:endParaRPr lang="en-US" dirty="0"/>
          </a:p>
        </p:txBody>
      </p:sp>
      <p:sp>
        <p:nvSpPr>
          <p:cNvPr id="3" name="Title 3">
            <a:extLst>
              <a:ext uri="{FF2B5EF4-FFF2-40B4-BE49-F238E27FC236}">
                <a16:creationId xmlns:a16="http://schemas.microsoft.com/office/drawing/2014/main" id="{902F8DC8-ABCA-995A-8FE8-545D64C614F4}"/>
              </a:ext>
            </a:extLst>
          </p:cNvPr>
          <p:cNvSpPr>
            <a:spLocks noGrp="1"/>
          </p:cNvSpPr>
          <p:nvPr/>
        </p:nvSpPr>
        <p:spPr>
          <a:xfrm>
            <a:off x="431721" y="-549308"/>
            <a:ext cx="12031943" cy="4188248"/>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r>
              <a:rPr lang="en-IN" sz="2800" b="1" dirty="0"/>
              <a:t>KAKATIYA INSTITUTE OF TECHNOLOGY AND SCIENCE FORWOMEN</a:t>
            </a:r>
          </a:p>
        </p:txBody>
      </p:sp>
      <p:pic>
        <p:nvPicPr>
          <p:cNvPr id="4" name="image2.jpeg">
            <a:extLst>
              <a:ext uri="{FF2B5EF4-FFF2-40B4-BE49-F238E27FC236}">
                <a16:creationId xmlns:a16="http://schemas.microsoft.com/office/drawing/2014/main" id="{6B9DE2EE-3443-235C-8DAA-3070F853A499}"/>
              </a:ext>
            </a:extLst>
          </p:cNvPr>
          <p:cNvPicPr>
            <a:picLocks noChangeAspect="1"/>
          </p:cNvPicPr>
          <p:nvPr/>
        </p:nvPicPr>
        <p:blipFill>
          <a:blip r:embed="rId3" cstate="print"/>
          <a:stretch>
            <a:fillRect/>
          </a:stretch>
        </p:blipFill>
        <p:spPr>
          <a:xfrm>
            <a:off x="5034593" y="2072236"/>
            <a:ext cx="1206500" cy="1358900"/>
          </a:xfrm>
          <a:prstGeom prst="rect">
            <a:avLst/>
          </a:prstGeom>
        </p:spPr>
      </p:pic>
      <p:sp>
        <p:nvSpPr>
          <p:cNvPr id="5" name="TextBox 11">
            <a:extLst>
              <a:ext uri="{FF2B5EF4-FFF2-40B4-BE49-F238E27FC236}">
                <a16:creationId xmlns:a16="http://schemas.microsoft.com/office/drawing/2014/main" id="{FC93F938-E5C7-89BF-DF6D-51E8E477788B}"/>
              </a:ext>
            </a:extLst>
          </p:cNvPr>
          <p:cNvSpPr txBox="1"/>
          <p:nvPr/>
        </p:nvSpPr>
        <p:spPr>
          <a:xfrm>
            <a:off x="2246215" y="3946951"/>
            <a:ext cx="8364893"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t>DEPARTMENT OF COMPUTER SCIENCE ENGINEERING</a:t>
            </a:r>
          </a:p>
        </p:txBody>
      </p:sp>
      <p:sp>
        <p:nvSpPr>
          <p:cNvPr id="9" name="TextBox 11">
            <a:extLst>
              <a:ext uri="{FF2B5EF4-FFF2-40B4-BE49-F238E27FC236}">
                <a16:creationId xmlns:a16="http://schemas.microsoft.com/office/drawing/2014/main" id="{FC93F938-E5C7-89BF-DF6D-51E8E477788B}"/>
              </a:ext>
            </a:extLst>
          </p:cNvPr>
          <p:cNvSpPr txBox="1"/>
          <p:nvPr/>
        </p:nvSpPr>
        <p:spPr>
          <a:xfrm>
            <a:off x="2246215" y="3946951"/>
            <a:ext cx="8364893"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t>DEPARTMENT OF COMPUTER SCIENCE ENGINEERING</a:t>
            </a:r>
          </a:p>
        </p:txBody>
      </p:sp>
      <p:sp>
        <p:nvSpPr>
          <p:cNvPr id="10" name="TextBox 13">
            <a:extLst>
              <a:ext uri="{FF2B5EF4-FFF2-40B4-BE49-F238E27FC236}">
                <a16:creationId xmlns:a16="http://schemas.microsoft.com/office/drawing/2014/main" id="{3D8C8BCD-4096-1B84-3173-B0BCD193A328}"/>
              </a:ext>
            </a:extLst>
          </p:cNvPr>
          <p:cNvSpPr txBox="1"/>
          <p:nvPr/>
        </p:nvSpPr>
        <p:spPr>
          <a:xfrm>
            <a:off x="8525547" y="5706067"/>
            <a:ext cx="4145901" cy="92333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PRESENTED BY:JAVA </a:t>
            </a:r>
          </a:p>
          <a:p>
            <a:r>
              <a:rPr lang="en-IN" dirty="0"/>
              <a:t>                              A5 BATCH</a:t>
            </a:r>
          </a:p>
          <a:p>
            <a:r>
              <a:rPr lang="en-IN" dirty="0"/>
              <a:t>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a:xfrm>
            <a:off x="140528" y="266185"/>
            <a:ext cx="6387706" cy="762855"/>
          </a:xfrm>
        </p:spPr>
        <p:txBody>
          <a:bodyPr>
            <a:normAutofit/>
          </a:bodyPr>
          <a:lstStyle/>
          <a:p>
            <a:r>
              <a:rPr lang="en-US" dirty="0"/>
              <a:t>SYSTEM REQUIREMENTS:</a:t>
            </a:r>
          </a:p>
        </p:txBody>
      </p:sp>
      <p:sp>
        <p:nvSpPr>
          <p:cNvPr id="3" name="Content Placeholder 2">
            <a:extLst>
              <a:ext uri="{FF2B5EF4-FFF2-40B4-BE49-F238E27FC236}">
                <a16:creationId xmlns:a16="http://schemas.microsoft.com/office/drawing/2014/main" id="{E5A72B37-52D4-0A96-B878-D66F72705952}"/>
              </a:ext>
            </a:extLst>
          </p:cNvPr>
          <p:cNvSpPr>
            <a:spLocks noGrp="1"/>
          </p:cNvSpPr>
          <p:nvPr>
            <p:ph idx="11"/>
          </p:nvPr>
        </p:nvSpPr>
        <p:spPr>
          <a:xfrm>
            <a:off x="1046691" y="1420485"/>
            <a:ext cx="4938660" cy="4706163"/>
          </a:xfrm>
        </p:spPr>
        <p:txBody>
          <a:bodyPr vert="horz" lIns="0" tIns="45720" rIns="91440" bIns="45720" rtlCol="0" anchor="t">
            <a:normAutofit/>
          </a:bodyPr>
          <a:lstStyle/>
          <a:p>
            <a:r>
              <a:rPr lang="en-US" sz="2400" b="1" dirty="0">
                <a:solidFill>
                  <a:schemeClr val="tx2"/>
                </a:solidFill>
              </a:rPr>
              <a:t>HARDWARE REQUIREMENTS:</a:t>
            </a:r>
            <a:endParaRPr lang="en-US" sz="2400">
              <a:solidFill>
                <a:schemeClr val="tx2"/>
              </a:solidFill>
            </a:endParaRPr>
          </a:p>
          <a:p>
            <a:pPr marL="285750" indent="-285750">
              <a:buChar char="v"/>
            </a:pPr>
            <a:r>
              <a:rPr lang="en-US" sz="2400" dirty="0">
                <a:solidFill>
                  <a:schemeClr val="tx2"/>
                </a:solidFill>
              </a:rPr>
              <a:t>Hard Disk</a:t>
            </a:r>
          </a:p>
          <a:p>
            <a:pPr marL="285750" indent="-285750">
              <a:buChar char="v"/>
            </a:pPr>
            <a:r>
              <a:rPr lang="en-US" sz="2400" dirty="0">
                <a:solidFill>
                  <a:schemeClr val="tx2"/>
                </a:solidFill>
              </a:rPr>
              <a:t>Key Board </a:t>
            </a:r>
          </a:p>
          <a:p>
            <a:pPr marL="285750" indent="-285750">
              <a:buChar char="v"/>
            </a:pPr>
            <a:r>
              <a:rPr lang="en-US" sz="2400" dirty="0">
                <a:solidFill>
                  <a:schemeClr val="tx2"/>
                </a:solidFill>
              </a:rPr>
              <a:t>Mouse</a:t>
            </a:r>
          </a:p>
          <a:p>
            <a:pPr marL="285750" indent="-285750">
              <a:buChar char="v"/>
            </a:pPr>
            <a:r>
              <a:rPr lang="en-US" sz="2400" dirty="0">
                <a:solidFill>
                  <a:schemeClr val="tx2"/>
                </a:solidFill>
              </a:rPr>
              <a:t>Monitor</a:t>
            </a:r>
          </a:p>
          <a:p>
            <a:pPr marL="285750" indent="-285750">
              <a:buChar char="v"/>
            </a:pPr>
            <a:r>
              <a:rPr lang="en-US" sz="2400" dirty="0">
                <a:solidFill>
                  <a:schemeClr val="tx2"/>
                </a:solidFill>
              </a:rPr>
              <a:t>Processor</a:t>
            </a:r>
          </a:p>
          <a:p>
            <a:pPr marL="285750" indent="-285750">
              <a:buChar char="v"/>
            </a:pPr>
            <a:r>
              <a:rPr lang="en-US" sz="2400" dirty="0">
                <a:solidFill>
                  <a:schemeClr val="tx2"/>
                </a:solidFill>
              </a:rPr>
              <a:t>RAM</a:t>
            </a:r>
          </a:p>
        </p:txBody>
      </p:sp>
      <p:sp>
        <p:nvSpPr>
          <p:cNvPr id="4" name="Content Placeholder 3">
            <a:extLst>
              <a:ext uri="{FF2B5EF4-FFF2-40B4-BE49-F238E27FC236}">
                <a16:creationId xmlns:a16="http://schemas.microsoft.com/office/drawing/2014/main" id="{67EC3CA0-178A-3589-C916-CA7F321825A5}"/>
              </a:ext>
            </a:extLst>
          </p:cNvPr>
          <p:cNvSpPr>
            <a:spLocks noGrp="1"/>
          </p:cNvSpPr>
          <p:nvPr>
            <p:ph sz="half" idx="10"/>
          </p:nvPr>
        </p:nvSpPr>
        <p:spPr>
          <a:xfrm>
            <a:off x="8214713" y="2398728"/>
            <a:ext cx="3379791" cy="3841190"/>
          </a:xfrm>
        </p:spPr>
        <p:txBody>
          <a:bodyPr vert="horz" lIns="91440" tIns="45720" rIns="91440" bIns="45720" rtlCol="0" anchor="t">
            <a:normAutofit/>
          </a:bodyPr>
          <a:lstStyle/>
          <a:p>
            <a:pPr marL="0" indent="0">
              <a:buNone/>
            </a:pPr>
            <a:endParaRPr lang="en-US">
              <a:solidFill>
                <a:srgbClr val="000000">
                  <a:alpha val="60000"/>
                </a:srgbClr>
              </a:solidFill>
            </a:endParaRPr>
          </a:p>
        </p:txBody>
      </p:sp>
    </p:spTree>
    <p:extLst>
      <p:ext uri="{BB962C8B-B14F-4D97-AF65-F5344CB8AC3E}">
        <p14:creationId xmlns:p14="http://schemas.microsoft.com/office/powerpoint/2010/main" val="24096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13880" y="526043"/>
            <a:ext cx="3653518" cy="1330408"/>
          </a:xfrm>
        </p:spPr>
        <p:txBody>
          <a:bodyPr vert="horz" wrap="square" lIns="91440" tIns="45720" rIns="91440" bIns="45720" rtlCol="0" anchor="b" anchorCtr="0">
            <a:normAutofit fontScale="90000"/>
          </a:bodyPr>
          <a:lstStyle/>
          <a:p>
            <a:r>
              <a:rPr lang="en-US" sz="3200" b="1" dirty="0"/>
              <a:t>FLOW</a:t>
            </a:r>
            <a:br>
              <a:rPr lang="en-US" sz="3200" b="1" dirty="0"/>
            </a:br>
            <a:r>
              <a:rPr lang="en-US" sz="3200" b="1" dirty="0"/>
              <a:t> CHART:</a:t>
            </a:r>
            <a:br>
              <a:rPr lang="en-US" sz="3200" b="1" dirty="0"/>
            </a:br>
            <a:endParaRPr lang="en-US"/>
          </a:p>
        </p:txBody>
      </p:sp>
      <p:cxnSp>
        <p:nvCxnSpPr>
          <p:cNvPr id="52" name="Straight Connector 51">
            <a:extLst>
              <a:ext uri="{FF2B5EF4-FFF2-40B4-BE49-F238E27FC236}">
                <a16:creationId xmlns:a16="http://schemas.microsoft.com/office/drawing/2014/main" id="{79A23555-9837-466D-9123-97B89F6CA1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60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990000" y="2877018"/>
            <a:ext cx="2970000" cy="2901482"/>
          </a:xfrm>
        </p:spPr>
        <p:txBody>
          <a:bodyPr vert="horz" lIns="91440" tIns="45720" rIns="91440" bIns="45720" rtlCol="0">
            <a:normAutofit/>
          </a:bodyPr>
          <a:lstStyle/>
          <a:p>
            <a:pPr algn="l">
              <a:spcBef>
                <a:spcPts val="0"/>
              </a:spcBef>
              <a:spcAft>
                <a:spcPts val="600"/>
              </a:spcAft>
            </a:pPr>
            <a:endParaRPr lang="en-US" b="1"/>
          </a:p>
          <a:p>
            <a:pPr marL="457200" indent="-457200" algn="l">
              <a:spcBef>
                <a:spcPts val="0"/>
              </a:spcBef>
              <a:spcAft>
                <a:spcPts val="600"/>
              </a:spcAft>
              <a:buFont typeface="Wingdings,Sans-Serif"/>
              <a:buChar char="Ø"/>
            </a:pPr>
            <a:endParaRPr lang="en-US" b="1"/>
          </a:p>
        </p:txBody>
      </p:sp>
      <p:pic>
        <p:nvPicPr>
          <p:cNvPr id="10" name="Picture 9" descr="A diagram of a computer server&#10;&#10;Description automatically generated">
            <a:extLst>
              <a:ext uri="{FF2B5EF4-FFF2-40B4-BE49-F238E27FC236}">
                <a16:creationId xmlns:a16="http://schemas.microsoft.com/office/drawing/2014/main" id="{EF82578B-DC20-119F-CEF3-4E273A3970DC}"/>
              </a:ext>
            </a:extLst>
          </p:cNvPr>
          <p:cNvPicPr>
            <a:picLocks noChangeAspect="1"/>
          </p:cNvPicPr>
          <p:nvPr/>
        </p:nvPicPr>
        <p:blipFill>
          <a:blip r:embed="rId3"/>
          <a:srcRect l="-61" t="22548" b="11628"/>
          <a:stretch/>
        </p:blipFill>
        <p:spPr>
          <a:xfrm>
            <a:off x="2745620" y="142873"/>
            <a:ext cx="9273052" cy="6565823"/>
          </a:xfrm>
          <a:prstGeom prst="rect">
            <a:avLst/>
          </a:prstGeom>
        </p:spPr>
      </p:pic>
    </p:spTree>
    <p:extLst>
      <p:ext uri="{BB962C8B-B14F-4D97-AF65-F5344CB8AC3E}">
        <p14:creationId xmlns:p14="http://schemas.microsoft.com/office/powerpoint/2010/main" val="231911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a:xfrm>
            <a:off x="140528" y="266185"/>
            <a:ext cx="6387706" cy="610455"/>
          </a:xfrm>
        </p:spPr>
        <p:txBody>
          <a:bodyPr>
            <a:normAutofit fontScale="90000"/>
          </a:bodyPr>
          <a:lstStyle/>
          <a:p>
            <a:r>
              <a:rPr lang="en-US" dirty="0">
                <a:solidFill>
                  <a:schemeClr val="tx2"/>
                </a:solidFill>
              </a:rPr>
              <a:t>SYSTEM ARCHITECTURE:</a:t>
            </a:r>
          </a:p>
        </p:txBody>
      </p:sp>
      <p:sp>
        <p:nvSpPr>
          <p:cNvPr id="3" name="Content Placeholder 2">
            <a:extLst>
              <a:ext uri="{FF2B5EF4-FFF2-40B4-BE49-F238E27FC236}">
                <a16:creationId xmlns:a16="http://schemas.microsoft.com/office/drawing/2014/main" id="{E5A72B37-52D4-0A96-B878-D66F72705952}"/>
              </a:ext>
            </a:extLst>
          </p:cNvPr>
          <p:cNvSpPr>
            <a:spLocks noGrp="1"/>
          </p:cNvSpPr>
          <p:nvPr>
            <p:ph idx="11"/>
          </p:nvPr>
        </p:nvSpPr>
        <p:spPr>
          <a:xfrm>
            <a:off x="284691" y="1544052"/>
            <a:ext cx="830831" cy="4695866"/>
          </a:xfrm>
        </p:spPr>
        <p:txBody>
          <a:bodyPr vert="horz" lIns="0" tIns="45720" rIns="91440" bIns="45720" rtlCol="0" anchor="t">
            <a:normAutofit/>
          </a:bodyPr>
          <a:lstStyle/>
          <a:p>
            <a:endParaRPr lang="en-US" b="1" dirty="0">
              <a:solidFill>
                <a:srgbClr val="000000">
                  <a:alpha val="60000"/>
                </a:srgbClr>
              </a:solidFill>
            </a:endParaRPr>
          </a:p>
        </p:txBody>
      </p:sp>
      <p:pic>
        <p:nvPicPr>
          <p:cNvPr id="5" name="Content Placeholder 4" descr="A diagram of a server&#10;&#10;Description automatically generated">
            <a:extLst>
              <a:ext uri="{FF2B5EF4-FFF2-40B4-BE49-F238E27FC236}">
                <a16:creationId xmlns:a16="http://schemas.microsoft.com/office/drawing/2014/main" id="{F7F8515B-1F5B-54E0-7456-63F65FC995CC}"/>
              </a:ext>
            </a:extLst>
          </p:cNvPr>
          <p:cNvPicPr>
            <a:picLocks noGrp="1" noChangeAspect="1"/>
          </p:cNvPicPr>
          <p:nvPr>
            <p:ph sz="half" idx="10"/>
          </p:nvPr>
        </p:nvPicPr>
        <p:blipFill>
          <a:blip r:embed="rId3"/>
          <a:srcRect t="3414" r="244"/>
          <a:stretch/>
        </p:blipFill>
        <p:spPr>
          <a:xfrm>
            <a:off x="1297543" y="1029101"/>
            <a:ext cx="9597331" cy="5640255"/>
          </a:xfrm>
        </p:spPr>
      </p:pic>
    </p:spTree>
    <p:extLst>
      <p:ext uri="{BB962C8B-B14F-4D97-AF65-F5344CB8AC3E}">
        <p14:creationId xmlns:p14="http://schemas.microsoft.com/office/powerpoint/2010/main" val="392878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262" y="219442"/>
            <a:ext cx="5063538" cy="484062"/>
          </a:xfrm>
        </p:spPr>
        <p:txBody>
          <a:bodyPr vert="horz" wrap="square" lIns="91440" tIns="45720" rIns="91440" bIns="45720" rtlCol="0" anchor="b" anchorCtr="0">
            <a:normAutofit fontScale="90000"/>
          </a:bodyPr>
          <a:lstStyle/>
          <a:p>
            <a:r>
              <a:rPr lang="en-US" sz="3200" b="1" dirty="0"/>
              <a:t>DATA FLOW DIAGRAM:</a:t>
            </a:r>
            <a:endParaRPr lang="en-US" sz="3200" b="1" kern="1200" cap="none" spc="0" baseline="0" dirty="0">
              <a:latin typeface="+mj-lt"/>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990000" y="2361601"/>
            <a:ext cx="4078800" cy="3416900"/>
          </a:xfrm>
        </p:spPr>
        <p:txBody>
          <a:bodyPr vert="horz" lIns="91440" tIns="45720" rIns="91440" bIns="45720" rtlCol="0" anchor="t">
            <a:normAutofit/>
          </a:bodyPr>
          <a:lstStyle/>
          <a:p>
            <a:pPr algn="l">
              <a:lnSpc>
                <a:spcPct val="140000"/>
              </a:lnSpc>
              <a:spcBef>
                <a:spcPts val="0"/>
              </a:spcBef>
            </a:pPr>
            <a:endParaRPr lang="en-US" sz="1400" b="1">
              <a:solidFill>
                <a:srgbClr val="000000">
                  <a:alpha val="60000"/>
                </a:srgbClr>
              </a:solidFill>
            </a:endParaRPr>
          </a:p>
          <a:p>
            <a:pPr marL="457200" indent="-457200" algn="l">
              <a:lnSpc>
                <a:spcPct val="140000"/>
              </a:lnSpc>
              <a:spcBef>
                <a:spcPts val="0"/>
              </a:spcBef>
              <a:buFont typeface="Wingdings,Sans-Serif"/>
              <a:buChar char="Ø"/>
            </a:pPr>
            <a:endParaRPr lang="en-US" sz="1400" b="1">
              <a:solidFill>
                <a:srgbClr val="000000">
                  <a:alpha val="60000"/>
                </a:srgbClr>
              </a:solidFill>
            </a:endParaRPr>
          </a:p>
        </p:txBody>
      </p:sp>
      <p:cxnSp>
        <p:nvCxnSpPr>
          <p:cNvPr id="37" name="Straight Connector 36">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 name="Picture 9" descr="A diagram of a cloud server&#10;&#10;Description automatically generated">
            <a:extLst>
              <a:ext uri="{FF2B5EF4-FFF2-40B4-BE49-F238E27FC236}">
                <a16:creationId xmlns:a16="http://schemas.microsoft.com/office/drawing/2014/main" id="{EF82578B-DC20-119F-CEF3-4E273A3970DC}"/>
              </a:ext>
            </a:extLst>
          </p:cNvPr>
          <p:cNvPicPr>
            <a:picLocks noChangeAspect="1"/>
          </p:cNvPicPr>
          <p:nvPr/>
        </p:nvPicPr>
        <p:blipFill>
          <a:blip r:embed="rId3"/>
          <a:srcRect l="-327" t="3415" r="109" b="1399"/>
          <a:stretch/>
        </p:blipFill>
        <p:spPr>
          <a:xfrm>
            <a:off x="6604235" y="1710739"/>
            <a:ext cx="5175754" cy="4696997"/>
          </a:xfrm>
          <a:prstGeom prst="rect">
            <a:avLst/>
          </a:prstGeom>
        </p:spPr>
      </p:pic>
      <p:pic>
        <p:nvPicPr>
          <p:cNvPr id="5" name="Picture 4" descr="A diagram of data flow&#10;&#10;Description automatically generated">
            <a:extLst>
              <a:ext uri="{FF2B5EF4-FFF2-40B4-BE49-F238E27FC236}">
                <a16:creationId xmlns:a16="http://schemas.microsoft.com/office/drawing/2014/main" id="{B7553508-79BA-8C23-6336-C3C866D165A5}"/>
              </a:ext>
            </a:extLst>
          </p:cNvPr>
          <p:cNvPicPr>
            <a:picLocks noChangeAspect="1"/>
          </p:cNvPicPr>
          <p:nvPr/>
        </p:nvPicPr>
        <p:blipFill>
          <a:blip r:embed="rId4"/>
          <a:srcRect l="855" t="19410" r="855" b="-983"/>
          <a:stretch/>
        </p:blipFill>
        <p:spPr>
          <a:xfrm>
            <a:off x="356322" y="1712960"/>
            <a:ext cx="5342770" cy="4728750"/>
          </a:xfrm>
          <a:prstGeom prst="rect">
            <a:avLst/>
          </a:prstGeom>
        </p:spPr>
      </p:pic>
      <p:sp>
        <p:nvSpPr>
          <p:cNvPr id="6" name="TextBox 5">
            <a:extLst>
              <a:ext uri="{FF2B5EF4-FFF2-40B4-BE49-F238E27FC236}">
                <a16:creationId xmlns:a16="http://schemas.microsoft.com/office/drawing/2014/main" id="{86DCD96F-CD99-0A2D-2B03-A4A1EA4DD4A3}"/>
              </a:ext>
            </a:extLst>
          </p:cNvPr>
          <p:cNvSpPr txBox="1"/>
          <p:nvPr/>
        </p:nvSpPr>
        <p:spPr>
          <a:xfrm>
            <a:off x="483143" y="1128817"/>
            <a:ext cx="41148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latin typeface="Calibri"/>
                <a:ea typeface="Calibri"/>
                <a:cs typeface="Calibri"/>
              </a:rPr>
              <a:t>LEVEL-0</a:t>
            </a:r>
          </a:p>
        </p:txBody>
      </p:sp>
      <p:sp>
        <p:nvSpPr>
          <p:cNvPr id="7" name="TextBox 6">
            <a:extLst>
              <a:ext uri="{FF2B5EF4-FFF2-40B4-BE49-F238E27FC236}">
                <a16:creationId xmlns:a16="http://schemas.microsoft.com/office/drawing/2014/main" id="{6009CD06-292D-3CA4-2018-C9538BD1B8E7}"/>
              </a:ext>
            </a:extLst>
          </p:cNvPr>
          <p:cNvSpPr txBox="1"/>
          <p:nvPr/>
        </p:nvSpPr>
        <p:spPr>
          <a:xfrm>
            <a:off x="6859962" y="1137659"/>
            <a:ext cx="28018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latin typeface="Calibri"/>
                <a:ea typeface="Calibri"/>
                <a:cs typeface="Calibri"/>
              </a:rPr>
              <a:t>LEVEL-1</a:t>
            </a:r>
          </a:p>
        </p:txBody>
      </p:sp>
    </p:spTree>
    <p:extLst>
      <p:ext uri="{BB962C8B-B14F-4D97-AF65-F5344CB8AC3E}">
        <p14:creationId xmlns:p14="http://schemas.microsoft.com/office/powerpoint/2010/main" val="35143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28492" y="195996"/>
            <a:ext cx="4875969" cy="484062"/>
          </a:xfrm>
        </p:spPr>
        <p:txBody>
          <a:bodyPr vert="horz" wrap="square" lIns="91440" tIns="45720" rIns="91440" bIns="45720" rtlCol="0" anchor="b" anchorCtr="0">
            <a:normAutofit fontScale="90000"/>
          </a:bodyPr>
          <a:lstStyle/>
          <a:p>
            <a:r>
              <a:rPr lang="en-US" sz="3200" b="1" dirty="0"/>
              <a:t>USE CASE DIAGRAM:</a:t>
            </a:r>
            <a:endParaRPr lang="en-US" sz="3200" b="1" kern="1200" cap="none" spc="0" baseline="0" dirty="0">
              <a:latin typeface="+mj-lt"/>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990000" y="2361601"/>
            <a:ext cx="4078800" cy="3416900"/>
          </a:xfrm>
        </p:spPr>
        <p:txBody>
          <a:bodyPr vert="horz" lIns="91440" tIns="45720" rIns="91440" bIns="45720" rtlCol="0" anchor="t">
            <a:normAutofit/>
          </a:bodyPr>
          <a:lstStyle/>
          <a:p>
            <a:pPr algn="l">
              <a:lnSpc>
                <a:spcPct val="140000"/>
              </a:lnSpc>
              <a:spcBef>
                <a:spcPts val="0"/>
              </a:spcBef>
            </a:pPr>
            <a:endParaRPr lang="en-US" sz="1400" b="1">
              <a:solidFill>
                <a:srgbClr val="000000">
                  <a:alpha val="60000"/>
                </a:srgbClr>
              </a:solidFill>
            </a:endParaRPr>
          </a:p>
          <a:p>
            <a:pPr marL="457200" indent="-457200" algn="l">
              <a:lnSpc>
                <a:spcPct val="140000"/>
              </a:lnSpc>
              <a:spcBef>
                <a:spcPts val="0"/>
              </a:spcBef>
              <a:buFont typeface="Wingdings,Sans-Serif"/>
              <a:buChar char="Ø"/>
            </a:pPr>
            <a:endParaRPr lang="en-US" sz="1400" b="1">
              <a:solidFill>
                <a:srgbClr val="000000">
                  <a:alpha val="60000"/>
                </a:srgbClr>
              </a:solidFill>
            </a:endParaRPr>
          </a:p>
        </p:txBody>
      </p:sp>
      <p:cxnSp>
        <p:nvCxnSpPr>
          <p:cNvPr id="37" name="Straight Connector 36">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 name="Picture 9" descr="A diagram of a cloud server&#10;&#10;Description automatically generated">
            <a:extLst>
              <a:ext uri="{FF2B5EF4-FFF2-40B4-BE49-F238E27FC236}">
                <a16:creationId xmlns:a16="http://schemas.microsoft.com/office/drawing/2014/main" id="{EF82578B-DC20-119F-CEF3-4E273A3970DC}"/>
              </a:ext>
            </a:extLst>
          </p:cNvPr>
          <p:cNvPicPr>
            <a:picLocks noChangeAspect="1"/>
          </p:cNvPicPr>
          <p:nvPr/>
        </p:nvPicPr>
        <p:blipFill>
          <a:blip r:embed="rId3"/>
          <a:srcRect l="4313" t="10039" r="1648" b="4331"/>
          <a:stretch/>
        </p:blipFill>
        <p:spPr>
          <a:xfrm>
            <a:off x="1663524" y="679108"/>
            <a:ext cx="8743144" cy="6020431"/>
          </a:xfrm>
          <a:prstGeom prst="rect">
            <a:avLst/>
          </a:prstGeom>
        </p:spPr>
      </p:pic>
    </p:spTree>
    <p:extLst>
      <p:ext uri="{BB962C8B-B14F-4D97-AF65-F5344CB8AC3E}">
        <p14:creationId xmlns:p14="http://schemas.microsoft.com/office/powerpoint/2010/main" val="104645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99781" y="513129"/>
            <a:ext cx="2814027" cy="1007526"/>
          </a:xfrm>
        </p:spPr>
        <p:txBody>
          <a:bodyPr vert="horz" wrap="square" lIns="91440" tIns="45720" rIns="91440" bIns="45720" rtlCol="0" anchor="b" anchorCtr="0">
            <a:normAutofit fontScale="90000"/>
          </a:bodyPr>
          <a:lstStyle/>
          <a:p>
            <a:r>
              <a:rPr lang="en-US" sz="3200" b="1" kern="1200" cap="none" spc="0" baseline="0">
                <a:solidFill>
                  <a:schemeClr val="tx1"/>
                </a:solidFill>
                <a:latin typeface="+mj-lt"/>
                <a:ea typeface="+mj-ea"/>
                <a:cs typeface="+mj-cs"/>
              </a:rPr>
              <a:t>SEQUENCE DIAGRAM:</a:t>
            </a:r>
          </a:p>
        </p:txBody>
      </p:sp>
      <p:cxnSp>
        <p:nvCxnSpPr>
          <p:cNvPr id="52" name="Straight Connector 51">
            <a:extLst>
              <a:ext uri="{FF2B5EF4-FFF2-40B4-BE49-F238E27FC236}">
                <a16:creationId xmlns:a16="http://schemas.microsoft.com/office/drawing/2014/main" id="{79A23555-9837-466D-9123-97B89F6CA1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60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990000" y="2877018"/>
            <a:ext cx="2970000" cy="2901482"/>
          </a:xfrm>
        </p:spPr>
        <p:txBody>
          <a:bodyPr vert="horz" lIns="91440" tIns="45720" rIns="91440" bIns="45720" rtlCol="0">
            <a:normAutofit/>
          </a:bodyPr>
          <a:lstStyle/>
          <a:p>
            <a:pPr algn="l">
              <a:spcBef>
                <a:spcPts val="0"/>
              </a:spcBef>
              <a:spcAft>
                <a:spcPts val="600"/>
              </a:spcAft>
            </a:pPr>
            <a:endParaRPr lang="en-US" b="1"/>
          </a:p>
          <a:p>
            <a:pPr marL="457200" indent="-457200" algn="l">
              <a:spcBef>
                <a:spcPts val="0"/>
              </a:spcBef>
              <a:spcAft>
                <a:spcPts val="600"/>
              </a:spcAft>
              <a:buFont typeface="Wingdings,Sans-Serif"/>
              <a:buChar char="Ø"/>
            </a:pPr>
            <a:endParaRPr lang="en-US" b="1"/>
          </a:p>
        </p:txBody>
      </p:sp>
      <p:pic>
        <p:nvPicPr>
          <p:cNvPr id="10" name="Picture 9" descr="A screenshot of a computer screen&#10;&#10;Description automatically generated">
            <a:extLst>
              <a:ext uri="{FF2B5EF4-FFF2-40B4-BE49-F238E27FC236}">
                <a16:creationId xmlns:a16="http://schemas.microsoft.com/office/drawing/2014/main" id="{EF82578B-DC20-119F-CEF3-4E273A3970DC}"/>
              </a:ext>
            </a:extLst>
          </p:cNvPr>
          <p:cNvPicPr>
            <a:picLocks noChangeAspect="1"/>
          </p:cNvPicPr>
          <p:nvPr/>
        </p:nvPicPr>
        <p:blipFill>
          <a:blip r:embed="rId3"/>
          <a:srcRect b="2118"/>
          <a:stretch/>
        </p:blipFill>
        <p:spPr>
          <a:xfrm>
            <a:off x="3022234" y="246195"/>
            <a:ext cx="8841448" cy="6371389"/>
          </a:xfrm>
          <a:prstGeom prst="rect">
            <a:avLst/>
          </a:prstGeom>
        </p:spPr>
      </p:pic>
    </p:spTree>
    <p:extLst>
      <p:ext uri="{BB962C8B-B14F-4D97-AF65-F5344CB8AC3E}">
        <p14:creationId xmlns:p14="http://schemas.microsoft.com/office/powerpoint/2010/main" val="267813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a:xfrm>
            <a:off x="140528" y="266185"/>
            <a:ext cx="6387706" cy="610455"/>
          </a:xfrm>
        </p:spPr>
        <p:txBody>
          <a:bodyPr>
            <a:normAutofit fontScale="90000"/>
          </a:bodyPr>
          <a:lstStyle/>
          <a:p>
            <a:r>
              <a:rPr lang="en-US" b="1" dirty="0">
                <a:solidFill>
                  <a:schemeClr val="tx2"/>
                </a:solidFill>
              </a:rPr>
              <a:t>SCREENSHOTS:</a:t>
            </a:r>
          </a:p>
        </p:txBody>
      </p:sp>
      <p:pic>
        <p:nvPicPr>
          <p:cNvPr id="10" name="Content Placeholder 9" descr="A screenshot of a computer&#10;&#10;Description automatically generated">
            <a:extLst>
              <a:ext uri="{FF2B5EF4-FFF2-40B4-BE49-F238E27FC236}">
                <a16:creationId xmlns:a16="http://schemas.microsoft.com/office/drawing/2014/main" id="{A1BB111A-ED13-CB4F-9B99-67D1CF71D6CB}"/>
              </a:ext>
            </a:extLst>
          </p:cNvPr>
          <p:cNvPicPr>
            <a:picLocks noGrp="1" noChangeAspect="1"/>
          </p:cNvPicPr>
          <p:nvPr>
            <p:ph idx="11"/>
          </p:nvPr>
        </p:nvPicPr>
        <p:blipFill>
          <a:blip r:embed="rId3"/>
          <a:stretch>
            <a:fillRect/>
          </a:stretch>
        </p:blipFill>
        <p:spPr>
          <a:xfrm>
            <a:off x="273767" y="1154282"/>
            <a:ext cx="11727051" cy="4840637"/>
          </a:xfrm>
        </p:spPr>
      </p:pic>
      <p:sp>
        <p:nvSpPr>
          <p:cNvPr id="13" name="Content Placeholder 12">
            <a:extLst>
              <a:ext uri="{FF2B5EF4-FFF2-40B4-BE49-F238E27FC236}">
                <a16:creationId xmlns:a16="http://schemas.microsoft.com/office/drawing/2014/main" id="{81F454C4-5A8A-2695-009E-997037CA34FF}"/>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460943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a:xfrm>
            <a:off x="140528" y="266185"/>
            <a:ext cx="6387706" cy="610455"/>
          </a:xfrm>
        </p:spPr>
        <p:txBody>
          <a:bodyPr>
            <a:normAutofit fontScale="90000"/>
          </a:bodyPr>
          <a:lstStyle/>
          <a:p>
            <a:r>
              <a:rPr lang="en-US" b="1">
                <a:solidFill>
                  <a:schemeClr val="tx2"/>
                </a:solidFill>
              </a:rPr>
              <a:t>SCREENSHOTS:</a:t>
            </a:r>
            <a:endParaRPr lang="en-US" b="1" dirty="0">
              <a:solidFill>
                <a:schemeClr val="tx2"/>
              </a:solidFill>
            </a:endParaRPr>
          </a:p>
        </p:txBody>
      </p:sp>
      <p:pic>
        <p:nvPicPr>
          <p:cNvPr id="10" name="Content Placeholder 9" descr="A screen shot of a computer screen&#10;&#10;Description automatically generated">
            <a:extLst>
              <a:ext uri="{FF2B5EF4-FFF2-40B4-BE49-F238E27FC236}">
                <a16:creationId xmlns:a16="http://schemas.microsoft.com/office/drawing/2014/main" id="{A1BB111A-ED13-CB4F-9B99-67D1CF71D6CB}"/>
              </a:ext>
            </a:extLst>
          </p:cNvPr>
          <p:cNvPicPr>
            <a:picLocks noGrp="1" noChangeAspect="1"/>
          </p:cNvPicPr>
          <p:nvPr>
            <p:ph idx="11"/>
          </p:nvPr>
        </p:nvPicPr>
        <p:blipFill>
          <a:blip r:embed="rId3"/>
          <a:stretch>
            <a:fillRect/>
          </a:stretch>
        </p:blipFill>
        <p:spPr>
          <a:xfrm>
            <a:off x="273767" y="1979433"/>
            <a:ext cx="5806898" cy="3190334"/>
          </a:xfrm>
        </p:spPr>
      </p:pic>
      <p:pic>
        <p:nvPicPr>
          <p:cNvPr id="3" name="Content Placeholder 2" descr="A screenshot of a login screen&#10;&#10;Description automatically generated">
            <a:extLst>
              <a:ext uri="{FF2B5EF4-FFF2-40B4-BE49-F238E27FC236}">
                <a16:creationId xmlns:a16="http://schemas.microsoft.com/office/drawing/2014/main" id="{0F22BD32-3725-533D-29F2-E8FB41D7477C}"/>
              </a:ext>
            </a:extLst>
          </p:cNvPr>
          <p:cNvPicPr>
            <a:picLocks noGrp="1" noChangeAspect="1"/>
          </p:cNvPicPr>
          <p:nvPr>
            <p:ph sz="half" idx="10"/>
          </p:nvPr>
        </p:nvPicPr>
        <p:blipFill>
          <a:blip r:embed="rId4"/>
          <a:stretch>
            <a:fillRect/>
          </a:stretch>
        </p:blipFill>
        <p:spPr>
          <a:xfrm>
            <a:off x="6230219" y="1978965"/>
            <a:ext cx="5811865" cy="3191274"/>
          </a:xfrm>
        </p:spPr>
      </p:pic>
    </p:spTree>
    <p:extLst>
      <p:ext uri="{BB962C8B-B14F-4D97-AF65-F5344CB8AC3E}">
        <p14:creationId xmlns:p14="http://schemas.microsoft.com/office/powerpoint/2010/main" val="3968810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a:xfrm>
            <a:off x="140528" y="266185"/>
            <a:ext cx="6387706" cy="610455"/>
          </a:xfrm>
        </p:spPr>
        <p:txBody>
          <a:bodyPr>
            <a:normAutofit fontScale="90000"/>
          </a:bodyPr>
          <a:lstStyle/>
          <a:p>
            <a:r>
              <a:rPr lang="en-US" b="1">
                <a:solidFill>
                  <a:schemeClr val="tx2"/>
                </a:solidFill>
              </a:rPr>
              <a:t>SCREENSHOTS:</a:t>
            </a:r>
            <a:endParaRPr lang="en-US" b="1" dirty="0">
              <a:solidFill>
                <a:schemeClr val="tx2"/>
              </a:solidFill>
            </a:endParaRPr>
          </a:p>
        </p:txBody>
      </p:sp>
      <p:pic>
        <p:nvPicPr>
          <p:cNvPr id="10" name="Content Placeholder 9" descr="A diagram of data owner&#10;&#10;Description automatically generated">
            <a:extLst>
              <a:ext uri="{FF2B5EF4-FFF2-40B4-BE49-F238E27FC236}">
                <a16:creationId xmlns:a16="http://schemas.microsoft.com/office/drawing/2014/main" id="{A1BB111A-ED13-CB4F-9B99-67D1CF71D6CB}"/>
              </a:ext>
            </a:extLst>
          </p:cNvPr>
          <p:cNvPicPr>
            <a:picLocks noGrp="1" noChangeAspect="1"/>
          </p:cNvPicPr>
          <p:nvPr>
            <p:ph idx="11"/>
          </p:nvPr>
        </p:nvPicPr>
        <p:blipFill>
          <a:blip r:embed="rId3"/>
          <a:stretch>
            <a:fillRect/>
          </a:stretch>
        </p:blipFill>
        <p:spPr>
          <a:xfrm>
            <a:off x="273767" y="1715532"/>
            <a:ext cx="5806898" cy="3202321"/>
          </a:xfrm>
        </p:spPr>
      </p:pic>
      <p:pic>
        <p:nvPicPr>
          <p:cNvPr id="3" name="Content Placeholder 2" descr="A screenshot of a cloud server&#10;&#10;Description automatically generated">
            <a:extLst>
              <a:ext uri="{FF2B5EF4-FFF2-40B4-BE49-F238E27FC236}">
                <a16:creationId xmlns:a16="http://schemas.microsoft.com/office/drawing/2014/main" id="{0F22BD32-3725-533D-29F2-E8FB41D7477C}"/>
              </a:ext>
            </a:extLst>
          </p:cNvPr>
          <p:cNvPicPr>
            <a:picLocks noGrp="1" noChangeAspect="1"/>
          </p:cNvPicPr>
          <p:nvPr>
            <p:ph sz="half" idx="10"/>
          </p:nvPr>
        </p:nvPicPr>
        <p:blipFill>
          <a:blip r:embed="rId4"/>
          <a:stretch>
            <a:fillRect/>
          </a:stretch>
        </p:blipFill>
        <p:spPr>
          <a:xfrm>
            <a:off x="6230219" y="1745178"/>
            <a:ext cx="5811865" cy="3189925"/>
          </a:xfrm>
        </p:spPr>
      </p:pic>
    </p:spTree>
    <p:extLst>
      <p:ext uri="{BB962C8B-B14F-4D97-AF65-F5344CB8AC3E}">
        <p14:creationId xmlns:p14="http://schemas.microsoft.com/office/powerpoint/2010/main" val="2737200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8647721" cy="597479"/>
          </a:xfrm>
        </p:spPr>
        <p:txBody>
          <a:bodyPr>
            <a:normAutofit fontScale="90000"/>
          </a:bodyPr>
          <a:lstStyle/>
          <a:p>
            <a:r>
              <a:rPr lang="en-US" b="1" dirty="0">
                <a:solidFill>
                  <a:schemeClr val="tx2"/>
                </a:solidFill>
              </a:rPr>
              <a:t>CONCLUSION:</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1315756" y="1441486"/>
            <a:ext cx="10585405" cy="3556941"/>
          </a:xfrm>
        </p:spPr>
        <p:txBody>
          <a:bodyPr vert="horz" lIns="0" tIns="45720" rIns="91440" bIns="45720" rtlCol="0" anchor="t">
            <a:normAutofit/>
          </a:bodyPr>
          <a:lstStyle/>
          <a:p>
            <a:pPr marL="0" indent="0">
              <a:buNone/>
            </a:pPr>
            <a:r>
              <a:rPr lang="en-US" sz="2800" dirty="0">
                <a:solidFill>
                  <a:schemeClr val="tx2"/>
                </a:solidFill>
                <a:ea typeface="+mn-lt"/>
                <a:cs typeface="+mn-lt"/>
              </a:rPr>
              <a:t>In this project, we explore new proactive recovery approach which significantly improves efficiency of cloud storage systems, reducing bandwidth and energy consumption, this improves the system performance</a:t>
            </a:r>
            <a:endParaRPr lang="en-US" sz="2800">
              <a:solidFill>
                <a:schemeClr val="tx2"/>
              </a:solidFill>
            </a:endParaRPr>
          </a:p>
        </p:txBody>
      </p:sp>
    </p:spTree>
    <p:extLst>
      <p:ext uri="{BB962C8B-B14F-4D97-AF65-F5344CB8AC3E}">
        <p14:creationId xmlns:p14="http://schemas.microsoft.com/office/powerpoint/2010/main" val="12652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12168" y="611532"/>
            <a:ext cx="11703076" cy="1735562"/>
          </a:xfrm>
        </p:spPr>
        <p:txBody>
          <a:bodyPr/>
          <a:lstStyle/>
          <a:p>
            <a:pPr algn="ctr"/>
            <a:r>
              <a:rPr lang="en-US" b="1" dirty="0"/>
              <a:t>EFFICIENT</a:t>
            </a:r>
            <a:r>
              <a:rPr lang="en-US" dirty="0"/>
              <a:t> </a:t>
            </a:r>
            <a:r>
              <a:rPr lang="en-US" b="1" dirty="0"/>
              <a:t>PROACTIVE</a:t>
            </a:r>
            <a:r>
              <a:rPr lang="en-US" dirty="0"/>
              <a:t> </a:t>
            </a:r>
            <a:r>
              <a:rPr lang="en-US" b="1" dirty="0"/>
              <a:t>RECOVERY</a:t>
            </a:r>
            <a:r>
              <a:rPr lang="en-US" dirty="0"/>
              <a:t> </a:t>
            </a:r>
            <a:r>
              <a:rPr lang="en-US" b="1" dirty="0"/>
              <a:t>IN</a:t>
            </a:r>
            <a:r>
              <a:rPr lang="en-US" dirty="0"/>
              <a:t> </a:t>
            </a:r>
            <a:r>
              <a:rPr lang="en-US" b="1" dirty="0"/>
              <a:t>ERASURE</a:t>
            </a:r>
            <a:r>
              <a:rPr lang="en-US" dirty="0"/>
              <a:t>-</a:t>
            </a:r>
            <a:r>
              <a:rPr lang="en-US" b="1" dirty="0"/>
              <a:t>CODED</a:t>
            </a:r>
            <a:r>
              <a:rPr lang="en-US" dirty="0"/>
              <a:t> </a:t>
            </a:r>
            <a:r>
              <a:rPr lang="en-US" b="1" dirty="0"/>
              <a:t>CLOUD</a:t>
            </a:r>
            <a:r>
              <a:rPr lang="en-US" dirty="0"/>
              <a:t> </a:t>
            </a:r>
            <a:r>
              <a:rPr lang="en-US" b="1" dirty="0"/>
              <a:t>STORAGE</a:t>
            </a:r>
            <a:r>
              <a:rPr lang="en-US" dirty="0"/>
              <a:t> </a:t>
            </a:r>
            <a:r>
              <a:rPr lang="en-US" b="1" dirty="0"/>
              <a:t>SYSTEMS</a:t>
            </a:r>
            <a:endParaRPr lang="en-US" dirty="0"/>
          </a:p>
          <a:p>
            <a:endParaRPr lang="en-US" dirty="0"/>
          </a:p>
        </p:txBody>
      </p:sp>
      <p:sp>
        <p:nvSpPr>
          <p:cNvPr id="3" name="Content Placeholder 2">
            <a:extLst>
              <a:ext uri="{FF2B5EF4-FFF2-40B4-BE49-F238E27FC236}">
                <a16:creationId xmlns:a16="http://schemas.microsoft.com/office/drawing/2014/main" id="{66377FFE-5575-F589-0B25-1907543616B3}"/>
              </a:ext>
            </a:extLst>
          </p:cNvPr>
          <p:cNvSpPr>
            <a:spLocks noGrp="1"/>
          </p:cNvSpPr>
          <p:nvPr>
            <p:ph sz="half" idx="1"/>
          </p:nvPr>
        </p:nvSpPr>
        <p:spPr>
          <a:xfrm>
            <a:off x="2685726" y="1873565"/>
            <a:ext cx="7049029" cy="1294012"/>
          </a:xfrm>
        </p:spPr>
        <p:txBody>
          <a:bodyPr vert="horz" lIns="0" tIns="45720" rIns="91440" bIns="45720" rtlCol="0" anchor="t">
            <a:normAutofit/>
          </a:bodyPr>
          <a:lstStyle/>
          <a:p>
            <a:pPr marL="359410" indent="-359410"/>
            <a:r>
              <a:rPr lang="en-IN" sz="2000" b="1" dirty="0">
                <a:solidFill>
                  <a:schemeClr val="tx2"/>
                </a:solidFill>
                <a:latin typeface="Euphemia"/>
              </a:rPr>
              <a:t>          INTERNAL GUIDE:</a:t>
            </a:r>
            <a:endParaRPr lang="en-US" sz="2000" dirty="0">
              <a:solidFill>
                <a:schemeClr val="tx2"/>
              </a:solidFill>
              <a:latin typeface="Euphemia"/>
            </a:endParaRPr>
          </a:p>
          <a:p>
            <a:pPr marL="359410" indent="-359410"/>
            <a:r>
              <a:rPr lang="en-IN" sz="2000" b="1" dirty="0">
                <a:solidFill>
                  <a:schemeClr val="tx2"/>
                </a:solidFill>
                <a:latin typeface="Euphemia"/>
              </a:rPr>
              <a:t>                      Mr B.L.VINAY KUMAR</a:t>
            </a:r>
          </a:p>
          <a:p>
            <a:pPr marL="359410" indent="-359410"/>
            <a:endParaRPr lang="en-US" dirty="0">
              <a:solidFill>
                <a:srgbClr val="000000">
                  <a:alpha val="60000"/>
                </a:srgbClr>
              </a:solidFill>
            </a:endParaRPr>
          </a:p>
        </p:txBody>
      </p:sp>
      <p:sp>
        <p:nvSpPr>
          <p:cNvPr id="4" name="Content Placeholder 3">
            <a:extLst>
              <a:ext uri="{FF2B5EF4-FFF2-40B4-BE49-F238E27FC236}">
                <a16:creationId xmlns:a16="http://schemas.microsoft.com/office/drawing/2014/main" id="{4F5F9818-7589-51E7-9F61-CDE1B7A6B271}"/>
              </a:ext>
            </a:extLst>
          </p:cNvPr>
          <p:cNvSpPr>
            <a:spLocks noGrp="1"/>
          </p:cNvSpPr>
          <p:nvPr>
            <p:ph sz="half" idx="13"/>
          </p:nvPr>
        </p:nvSpPr>
        <p:spPr>
          <a:xfrm>
            <a:off x="4158435" y="3067995"/>
            <a:ext cx="7524750" cy="3161355"/>
          </a:xfrm>
        </p:spPr>
        <p:txBody>
          <a:bodyPr vert="horz" lIns="91440" tIns="45720" rIns="91440" bIns="45720" rtlCol="0" anchor="t">
            <a:normAutofit/>
          </a:bodyPr>
          <a:lstStyle/>
          <a:p>
            <a:r>
              <a:rPr lang="en-US" sz="2000" b="1" dirty="0">
                <a:solidFill>
                  <a:schemeClr val="tx1"/>
                </a:solidFill>
                <a:latin typeface="Euphemia"/>
              </a:rPr>
              <a:t>PROJECT MEMBERS: </a:t>
            </a:r>
          </a:p>
          <a:p>
            <a:r>
              <a:rPr lang="en-US" sz="2000" b="1" dirty="0">
                <a:solidFill>
                  <a:schemeClr val="tx2"/>
                </a:solidFill>
                <a:latin typeface="Goudy Old Style"/>
              </a:rPr>
              <a:t>G.SUPRIYA        216B1A0530</a:t>
            </a:r>
          </a:p>
          <a:p>
            <a:r>
              <a:rPr lang="en-US" sz="2000" b="1" dirty="0">
                <a:solidFill>
                  <a:schemeClr val="tx2"/>
                </a:solidFill>
                <a:latin typeface="Goudy Old Style"/>
              </a:rPr>
              <a:t>B.SAI SUPRIYA  216B1A0516</a:t>
            </a:r>
          </a:p>
          <a:p>
            <a:r>
              <a:rPr lang="en-US" sz="2000" b="1" dirty="0">
                <a:solidFill>
                  <a:schemeClr val="tx2"/>
                </a:solidFill>
                <a:latin typeface="Goudy Old Style"/>
              </a:rPr>
              <a:t>K.BINDHU         216B1A0550</a:t>
            </a:r>
          </a:p>
          <a:p>
            <a:r>
              <a:rPr lang="en-US" sz="2000" b="1" dirty="0">
                <a:solidFill>
                  <a:schemeClr val="tx2"/>
                </a:solidFill>
                <a:latin typeface="Goudy Old Style"/>
              </a:rPr>
              <a:t>K.HARSHITHA   216B1A0552</a:t>
            </a:r>
          </a:p>
          <a:p>
            <a:endParaRPr lang="en-US" b="1" dirty="0">
              <a:solidFill>
                <a:srgbClr val="000000">
                  <a:alpha val="60000"/>
                </a:srgbClr>
              </a:solidFill>
            </a:endParaRPr>
          </a:p>
          <a:p>
            <a:endParaRPr lang="en-US" dirty="0">
              <a:solidFill>
                <a:srgbClr val="000000">
                  <a:alpha val="60000"/>
                </a:srgbClr>
              </a:solidFill>
            </a:endParaRPr>
          </a:p>
        </p:txBody>
      </p:sp>
    </p:spTree>
    <p:extLst>
      <p:ext uri="{BB962C8B-B14F-4D97-AF65-F5344CB8AC3E}">
        <p14:creationId xmlns:p14="http://schemas.microsoft.com/office/powerpoint/2010/main" val="3284616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690239" y="533292"/>
            <a:ext cx="9712655" cy="2905203"/>
          </a:xfrm>
        </p:spPr>
        <p:txBody>
          <a:bodyPr wrap="square" anchor="b">
            <a:normAutofit/>
          </a:bodyPr>
          <a:lstStyle/>
          <a:p>
            <a:r>
              <a:rPr lang="en-US" b="1"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969495" y="550078"/>
            <a:ext cx="4221674" cy="856095"/>
          </a:xfrm>
        </p:spPr>
        <p:txBody>
          <a:bodyPr vert="horz" wrap="square" lIns="91440" tIns="45720" rIns="91440" bIns="45720" rtlCol="0" anchor="b" anchorCtr="0">
            <a:normAutofit/>
          </a:bodyPr>
          <a:lstStyle/>
          <a:p>
            <a:r>
              <a:rPr lang="en-US" sz="3200" b="1" kern="1200" cap="none" spc="0" baseline="0" dirty="0">
                <a:solidFill>
                  <a:schemeClr val="tx2"/>
                </a:solidFill>
                <a:latin typeface="+mj-lt"/>
                <a:ea typeface="+mj-ea"/>
                <a:cs typeface="+mj-cs"/>
              </a:rPr>
              <a:t>CONTENTS:</a:t>
            </a:r>
            <a:endParaRPr lang="en-US" sz="3200" b="1" kern="1200" cap="none" spc="0" baseline="0" dirty="0">
              <a:solidFill>
                <a:schemeClr val="tx2"/>
              </a:solidFill>
              <a:latin typeface="+mj-lt"/>
            </a:endParaRPr>
          </a:p>
        </p:txBody>
      </p:sp>
      <p:pic>
        <p:nvPicPr>
          <p:cNvPr id="10" name="Picture 9" descr="Edge Computing Versus Cloud Computing: Which is Right for Your Business?">
            <a:extLst>
              <a:ext uri="{FF2B5EF4-FFF2-40B4-BE49-F238E27FC236}">
                <a16:creationId xmlns:a16="http://schemas.microsoft.com/office/drawing/2014/main" id="{EF82578B-DC20-119F-CEF3-4E273A3970DC}"/>
              </a:ext>
            </a:extLst>
          </p:cNvPr>
          <p:cNvPicPr>
            <a:picLocks noChangeAspect="1"/>
          </p:cNvPicPr>
          <p:nvPr/>
        </p:nvPicPr>
        <p:blipFill>
          <a:blip r:embed="rId3"/>
          <a:srcRect l="17302" r="15947" b="-2"/>
          <a:stretch/>
        </p:blipFill>
        <p:spPr>
          <a:xfrm>
            <a:off x="717006"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cxnSp>
        <p:nvCxnSpPr>
          <p:cNvPr id="30" name="Straight Connector 29">
            <a:extLst>
              <a:ext uri="{FF2B5EF4-FFF2-40B4-BE49-F238E27FC236}">
                <a16:creationId xmlns:a16="http://schemas.microsoft.com/office/drawing/2014/main" id="{1850A2DA-FC3C-4E59-9724-29CF2777D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7457650" y="1710207"/>
            <a:ext cx="4733644" cy="5151761"/>
          </a:xfrm>
        </p:spPr>
        <p:txBody>
          <a:bodyPr vert="horz" lIns="91440" tIns="45720" rIns="91440" bIns="45720" rtlCol="0" anchor="t">
            <a:normAutofit/>
          </a:bodyPr>
          <a:lstStyle/>
          <a:p>
            <a:pPr marL="342900" indent="-342900" algn="l">
              <a:lnSpc>
                <a:spcPct val="140000"/>
              </a:lnSpc>
              <a:spcBef>
                <a:spcPts val="0"/>
              </a:spcBef>
              <a:buFont typeface="Wingdings,Sans-Serif"/>
              <a:buChar char="Ø"/>
            </a:pPr>
            <a:r>
              <a:rPr lang="en-US" sz="1300" b="1" dirty="0"/>
              <a:t> </a:t>
            </a:r>
            <a:r>
              <a:rPr lang="en-US" b="1" dirty="0"/>
              <a:t> </a:t>
            </a:r>
            <a:r>
              <a:rPr lang="en-US" b="1" dirty="0">
                <a:solidFill>
                  <a:schemeClr val="tx2"/>
                </a:solidFill>
              </a:rPr>
              <a:t>Abstract</a:t>
            </a:r>
          </a:p>
          <a:p>
            <a:pPr marL="457200" indent="-457200" algn="l">
              <a:lnSpc>
                <a:spcPct val="140000"/>
              </a:lnSpc>
              <a:spcBef>
                <a:spcPts val="0"/>
              </a:spcBef>
              <a:buFont typeface="Wingdings,Sans-Serif"/>
              <a:buChar char="Ø"/>
            </a:pPr>
            <a:r>
              <a:rPr lang="en-US" b="1" dirty="0">
                <a:solidFill>
                  <a:schemeClr val="tx2"/>
                </a:solidFill>
              </a:rPr>
              <a:t>Introduction</a:t>
            </a:r>
          </a:p>
          <a:p>
            <a:pPr marL="457200" indent="-457200" algn="l">
              <a:lnSpc>
                <a:spcPct val="140000"/>
              </a:lnSpc>
              <a:spcBef>
                <a:spcPts val="0"/>
              </a:spcBef>
              <a:buFont typeface="Wingdings,Sans-Serif"/>
              <a:buChar char="Ø"/>
            </a:pPr>
            <a:r>
              <a:rPr lang="en-US" b="1" dirty="0">
                <a:solidFill>
                  <a:schemeClr val="tx2"/>
                </a:solidFill>
              </a:rPr>
              <a:t>Existing system</a:t>
            </a:r>
          </a:p>
          <a:p>
            <a:pPr marL="457200" indent="-457200" algn="l">
              <a:lnSpc>
                <a:spcPct val="140000"/>
              </a:lnSpc>
              <a:spcBef>
                <a:spcPts val="0"/>
              </a:spcBef>
              <a:buFont typeface="Wingdings,Sans-Serif"/>
              <a:buChar char="Ø"/>
            </a:pPr>
            <a:r>
              <a:rPr lang="en-US" b="1" dirty="0">
                <a:solidFill>
                  <a:schemeClr val="tx2"/>
                </a:solidFill>
              </a:rPr>
              <a:t>Proposed system</a:t>
            </a:r>
          </a:p>
          <a:p>
            <a:pPr marL="457200" indent="-457200" algn="l">
              <a:lnSpc>
                <a:spcPct val="140000"/>
              </a:lnSpc>
              <a:spcBef>
                <a:spcPts val="0"/>
              </a:spcBef>
              <a:buFont typeface="Wingdings,Sans-Serif"/>
              <a:buChar char="Ø"/>
            </a:pPr>
            <a:r>
              <a:rPr lang="en-US" b="1" dirty="0">
                <a:solidFill>
                  <a:schemeClr val="tx2"/>
                </a:solidFill>
              </a:rPr>
              <a:t>System Requirements</a:t>
            </a:r>
          </a:p>
          <a:p>
            <a:pPr marL="457200" indent="-457200" algn="l">
              <a:lnSpc>
                <a:spcPct val="140000"/>
              </a:lnSpc>
              <a:spcBef>
                <a:spcPts val="0"/>
              </a:spcBef>
              <a:buFont typeface="Wingdings,Sans-Serif"/>
              <a:buChar char="Ø"/>
            </a:pPr>
            <a:r>
              <a:rPr lang="en-US" b="1" dirty="0">
                <a:solidFill>
                  <a:schemeClr val="tx2"/>
                </a:solidFill>
              </a:rPr>
              <a:t>System Architecture</a:t>
            </a:r>
          </a:p>
          <a:p>
            <a:pPr marL="457200" indent="-457200" algn="l">
              <a:lnSpc>
                <a:spcPct val="140000"/>
              </a:lnSpc>
              <a:spcBef>
                <a:spcPts val="0"/>
              </a:spcBef>
              <a:buFont typeface="Wingdings,Sans-Serif"/>
              <a:buChar char="Ø"/>
            </a:pPr>
            <a:r>
              <a:rPr lang="en-US" b="1" dirty="0">
                <a:solidFill>
                  <a:schemeClr val="tx2"/>
                </a:solidFill>
              </a:rPr>
              <a:t>System Design</a:t>
            </a:r>
          </a:p>
          <a:p>
            <a:pPr marL="457200" indent="-457200" algn="l">
              <a:lnSpc>
                <a:spcPct val="140000"/>
              </a:lnSpc>
              <a:spcBef>
                <a:spcPts val="0"/>
              </a:spcBef>
              <a:buFont typeface="Wingdings,Sans-Serif"/>
              <a:buChar char="Ø"/>
            </a:pPr>
            <a:r>
              <a:rPr lang="en-US" b="1" dirty="0">
                <a:solidFill>
                  <a:schemeClr val="tx2"/>
                </a:solidFill>
              </a:rPr>
              <a:t>Design Phase</a:t>
            </a:r>
          </a:p>
          <a:p>
            <a:pPr marL="457200" indent="-457200" algn="l">
              <a:lnSpc>
                <a:spcPct val="140000"/>
              </a:lnSpc>
              <a:spcBef>
                <a:spcPts val="0"/>
              </a:spcBef>
              <a:buFont typeface="Wingdings,Sans-Serif"/>
              <a:buChar char="Ø"/>
            </a:pPr>
            <a:r>
              <a:rPr lang="en-US" b="1" dirty="0">
                <a:solidFill>
                  <a:schemeClr val="tx2"/>
                </a:solidFill>
              </a:rPr>
              <a:t>Result</a:t>
            </a:r>
          </a:p>
          <a:p>
            <a:pPr marL="457200" indent="-457200" algn="l">
              <a:lnSpc>
                <a:spcPct val="140000"/>
              </a:lnSpc>
              <a:spcBef>
                <a:spcPts val="0"/>
              </a:spcBef>
              <a:buFont typeface="Wingdings,Sans-Serif"/>
              <a:buChar char="Ø"/>
            </a:pPr>
            <a:r>
              <a:rPr lang="en-US" b="1" dirty="0">
                <a:solidFill>
                  <a:schemeClr val="tx2"/>
                </a:solidFill>
              </a:rPr>
              <a:t>Conclusion</a:t>
            </a:r>
          </a:p>
          <a:p>
            <a:pPr algn="l">
              <a:lnSpc>
                <a:spcPct val="140000"/>
              </a:lnSpc>
            </a:pPr>
            <a:endParaRPr lang="en-US" b="1" dirty="0">
              <a:solidFill>
                <a:schemeClr val="tx2"/>
              </a:solidFill>
            </a:endParaRP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8647721" cy="707648"/>
          </a:xfrm>
        </p:spPr>
        <p:txBody>
          <a:bodyPr>
            <a:normAutofit/>
          </a:bodyPr>
          <a:lstStyle/>
          <a:p>
            <a:r>
              <a:rPr lang="en-US" dirty="0">
                <a:solidFill>
                  <a:schemeClr val="tx2"/>
                </a:solidFill>
              </a:rPr>
              <a:t>ABSTRACT:</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320285" y="1271855"/>
            <a:ext cx="11599803" cy="4957495"/>
          </a:xfrm>
        </p:spPr>
        <p:txBody>
          <a:bodyPr vert="horz" lIns="0" tIns="45720" rIns="91440" bIns="45720" rtlCol="0" anchor="t">
            <a:normAutofit/>
          </a:bodyPr>
          <a:lstStyle/>
          <a:p>
            <a:pPr>
              <a:buFont typeface="Wingdings" panose="020B0604020202020204" pitchFamily="34" charset="0"/>
              <a:buChar char="Ø"/>
            </a:pPr>
            <a:r>
              <a:rPr lang="en-US" dirty="0">
                <a:solidFill>
                  <a:schemeClr val="tx2"/>
                </a:solidFill>
                <a:ea typeface="+mn-lt"/>
                <a:cs typeface="+mn-lt"/>
              </a:rPr>
              <a:t>Cloud data centers have started utilizing erasure coding in large-scale storage systems to ensure high reliability with limited overhead compared to replication.</a:t>
            </a:r>
          </a:p>
          <a:p>
            <a:pPr>
              <a:buFont typeface="Wingdings" panose="020B0604020202020204" pitchFamily="34" charset="0"/>
              <a:buChar char="Ø"/>
            </a:pPr>
            <a:r>
              <a:rPr lang="en-US" dirty="0">
                <a:solidFill>
                  <a:schemeClr val="tx2"/>
                </a:solidFill>
                <a:ea typeface="+mn-lt"/>
                <a:cs typeface="+mn-lt"/>
              </a:rPr>
              <a:t>Cloud storage systems also play an important role in the energy consumption of data centers.</a:t>
            </a:r>
          </a:p>
          <a:p>
            <a:pPr>
              <a:buFont typeface="Wingdings" panose="020B0604020202020204" pitchFamily="34" charset="0"/>
              <a:buChar char="Ø"/>
            </a:pPr>
            <a:r>
              <a:rPr lang="en-US" dirty="0">
                <a:solidFill>
                  <a:schemeClr val="tx2"/>
                </a:solidFill>
                <a:ea typeface="+mn-lt"/>
                <a:cs typeface="+mn-lt"/>
              </a:rPr>
              <a:t>To address this issue, we propose a recovery algorithm that applies minimization on data blocks selected for proactive replication by considering the necessary and appropriate constraints that are constructed based on the system’s current network traffic and data duplication information.</a:t>
            </a:r>
          </a:p>
          <a:p>
            <a:pPr>
              <a:buFont typeface="Wingdings" panose="020B0604020202020204" pitchFamily="34" charset="0"/>
              <a:buChar char="Ø"/>
            </a:pPr>
            <a:r>
              <a:rPr lang="en-US" dirty="0">
                <a:solidFill>
                  <a:schemeClr val="tx2"/>
                </a:solidFill>
                <a:ea typeface="+mn-lt"/>
                <a:cs typeface="+mn-lt"/>
              </a:rPr>
              <a:t>We evaluate the proposed algorithm using extensive simulations.</a:t>
            </a:r>
          </a:p>
          <a:p>
            <a:pPr>
              <a:buFont typeface="Wingdings" panose="020B0604020202020204" pitchFamily="34" charset="0"/>
              <a:buChar char="Ø"/>
            </a:pPr>
            <a:r>
              <a:rPr lang="en-US" dirty="0">
                <a:solidFill>
                  <a:schemeClr val="tx2"/>
                </a:solidFill>
                <a:ea typeface="+mn-lt"/>
                <a:cs typeface="+mn-lt"/>
              </a:rPr>
              <a:t>Experiments show that the recovery algorithm reduces network traffic by 60% and storage overhead by 46% compared to the heuristic proactive recovery approach.</a:t>
            </a:r>
          </a:p>
          <a:p>
            <a:pPr>
              <a:buFont typeface="Wingdings" panose="020B0604020202020204" pitchFamily="34" charset="0"/>
              <a:buChar char="Ø"/>
            </a:pPr>
            <a:r>
              <a:rPr lang="en-US" dirty="0">
                <a:solidFill>
                  <a:schemeClr val="tx2"/>
                </a:solidFill>
                <a:ea typeface="+mn-lt"/>
                <a:cs typeface="+mn-lt"/>
              </a:rPr>
              <a:t>Also, the proposed proactive recovery methods reduce the storage system’s energy consumption by up to 52% compared to replication.</a:t>
            </a:r>
          </a:p>
        </p:txBody>
      </p:sp>
    </p:spTree>
    <p:extLst>
      <p:ext uri="{BB962C8B-B14F-4D97-AF65-F5344CB8AC3E}">
        <p14:creationId xmlns:p14="http://schemas.microsoft.com/office/powerpoint/2010/main" val="194486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8647721" cy="597479"/>
          </a:xfrm>
        </p:spPr>
        <p:txBody>
          <a:bodyPr>
            <a:normAutofit fontScale="90000"/>
          </a:bodyPr>
          <a:lstStyle/>
          <a:p>
            <a:r>
              <a:rPr lang="en-US" dirty="0">
                <a:solidFill>
                  <a:schemeClr val="tx2"/>
                </a:solidFill>
              </a:rPr>
              <a:t>INTRODUCTION:</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366188" y="1124964"/>
            <a:ext cx="11452912" cy="5104386"/>
          </a:xfrm>
        </p:spPr>
        <p:txBody>
          <a:bodyPr vert="horz" lIns="0" tIns="45720" rIns="91440" bIns="45720" rtlCol="0" anchor="t">
            <a:normAutofit/>
          </a:bodyPr>
          <a:lstStyle/>
          <a:p>
            <a:pPr>
              <a:buFont typeface="Wingdings" panose="020B0604020202020204" pitchFamily="34" charset="0"/>
              <a:buChar char="Ø"/>
            </a:pPr>
            <a:r>
              <a:rPr lang="en-US" dirty="0">
                <a:solidFill>
                  <a:schemeClr val="tx2"/>
                </a:solidFill>
                <a:ea typeface="+mn-lt"/>
                <a:cs typeface="+mn-lt"/>
              </a:rPr>
              <a:t>Cloud storage system is an aggregation of individual hardware components that are subject to failure.</a:t>
            </a:r>
          </a:p>
          <a:p>
            <a:pPr>
              <a:buFont typeface="Wingdings" panose="020B0604020202020204" pitchFamily="34" charset="0"/>
              <a:buChar char="Ø"/>
            </a:pPr>
            <a:r>
              <a:rPr lang="en-US" dirty="0">
                <a:solidFill>
                  <a:schemeClr val="tx2"/>
                </a:solidFill>
                <a:ea typeface="+mn-lt"/>
                <a:cs typeface="+mn-lt"/>
              </a:rPr>
              <a:t>Erasure coding is a viable alternative to replication.</a:t>
            </a:r>
          </a:p>
          <a:p>
            <a:pPr>
              <a:buFont typeface="Wingdings" panose="020B0604020202020204" pitchFamily="34" charset="0"/>
              <a:buChar char="Ø"/>
            </a:pPr>
            <a:r>
              <a:rPr lang="en-US" dirty="0">
                <a:solidFill>
                  <a:schemeClr val="tx2"/>
                </a:solidFill>
                <a:ea typeface="+mn-lt"/>
                <a:cs typeface="+mn-lt"/>
              </a:rPr>
              <a:t>The most common data redundancy techniques are replication and erasure coding.</a:t>
            </a:r>
          </a:p>
          <a:p>
            <a:pPr>
              <a:buFont typeface="Wingdings" panose="020B0604020202020204" pitchFamily="34" charset="0"/>
              <a:buChar char="Ø"/>
            </a:pPr>
            <a:r>
              <a:rPr lang="en-US" dirty="0">
                <a:solidFill>
                  <a:schemeClr val="tx2"/>
                </a:solidFill>
                <a:ea typeface="+mn-lt"/>
                <a:cs typeface="+mn-lt"/>
              </a:rPr>
              <a:t>In order to ensure data reliability, any failed data block in the cloud storage system has to be restored. The process of recovering failed data blocks is known as data recovery.</a:t>
            </a:r>
          </a:p>
          <a:p>
            <a:pPr>
              <a:buFont typeface="Wingdings" panose="020B0604020202020204" pitchFamily="34" charset="0"/>
              <a:buChar char="Ø"/>
            </a:pPr>
            <a:r>
              <a:rPr lang="en-US" dirty="0">
                <a:solidFill>
                  <a:schemeClr val="tx2"/>
                </a:solidFill>
                <a:ea typeface="+mn-lt"/>
                <a:cs typeface="+mn-lt"/>
              </a:rPr>
              <a:t>In order to avoid unnecessary repairs of short-term transient node failures, data recovery is delayed for a certain amount of time.</a:t>
            </a:r>
            <a:endParaRPr lang="en-US">
              <a:solidFill>
                <a:schemeClr val="tx2"/>
              </a:solidFill>
            </a:endParaRPr>
          </a:p>
          <a:p>
            <a:pPr>
              <a:buFont typeface="Wingdings" panose="020B0604020202020204" pitchFamily="34" charset="0"/>
              <a:buChar char="Ø"/>
            </a:pPr>
            <a:r>
              <a:rPr lang="en-US" dirty="0">
                <a:solidFill>
                  <a:schemeClr val="tx2"/>
                </a:solidFill>
                <a:ea typeface="+mn-lt"/>
                <a:cs typeface="+mn-lt"/>
              </a:rPr>
              <a:t>However, proactive recovery methods suggest additional temporary dedicated storage overhead that may increase system energy consumption.</a:t>
            </a:r>
            <a:endParaRPr lang="en-US">
              <a:solidFill>
                <a:schemeClr val="tx2"/>
              </a:solidFill>
            </a:endParaRPr>
          </a:p>
        </p:txBody>
      </p:sp>
    </p:spTree>
    <p:extLst>
      <p:ext uri="{BB962C8B-B14F-4D97-AF65-F5344CB8AC3E}">
        <p14:creationId xmlns:p14="http://schemas.microsoft.com/office/powerpoint/2010/main" val="294459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310731" y="358860"/>
            <a:ext cx="8905153" cy="638668"/>
          </a:xfrm>
        </p:spPr>
        <p:txBody>
          <a:bodyPr>
            <a:normAutofit fontScale="90000"/>
          </a:bodyPr>
          <a:lstStyle/>
          <a:p>
            <a:r>
              <a:rPr lang="en-US" dirty="0">
                <a:solidFill>
                  <a:schemeClr val="tx2"/>
                </a:solidFill>
              </a:rPr>
              <a:t>EXISTING SYSTEM</a:t>
            </a:r>
            <a:r>
              <a:rPr lang="en-US" dirty="0"/>
              <a:t>:</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479459" y="1258829"/>
            <a:ext cx="11291008" cy="4970521"/>
          </a:xfrm>
        </p:spPr>
        <p:txBody>
          <a:bodyPr vert="horz" lIns="0" tIns="45720" rIns="91440" bIns="45720" rtlCol="0" anchor="t">
            <a:normAutofit/>
          </a:bodyPr>
          <a:lstStyle/>
          <a:p>
            <a:pPr>
              <a:buFont typeface="Wingdings" panose="020B0604020202020204" pitchFamily="34" charset="0"/>
              <a:buChar char="Ø"/>
            </a:pPr>
            <a:r>
              <a:rPr lang="en-US" dirty="0">
                <a:solidFill>
                  <a:schemeClr val="tx2"/>
                </a:solidFill>
                <a:ea typeface="+mn-lt"/>
                <a:cs typeface="+mn-lt"/>
              </a:rPr>
              <a:t>In Traditional system uses replication where multiple copies of same data is stored on different disks. So, that if one copy is lost another copy is used for recovery but this leads to more storage space and  Bandwidth.</a:t>
            </a:r>
          </a:p>
          <a:p>
            <a:pPr>
              <a:buFont typeface="Wingdings" panose="020B0604020202020204" pitchFamily="34" charset="0"/>
              <a:buChar char="Ø"/>
            </a:pPr>
            <a:r>
              <a:rPr lang="en-US" dirty="0">
                <a:solidFill>
                  <a:schemeClr val="tx2"/>
                </a:solidFill>
                <a:ea typeface="+mn-lt"/>
                <a:cs typeface="+mn-lt"/>
              </a:rPr>
              <a:t>Bandwidth –The amount of data that can be transmitted over a network in given amount of time</a:t>
            </a:r>
          </a:p>
          <a:p>
            <a:pPr>
              <a:buFont typeface="Wingdings" panose="020B0604020202020204" pitchFamily="34" charset="0"/>
              <a:buChar char="Ø"/>
            </a:pPr>
            <a:r>
              <a:rPr lang="en-US" dirty="0">
                <a:solidFill>
                  <a:schemeClr val="tx2"/>
                </a:solidFill>
                <a:ea typeface="+mn-lt"/>
                <a:cs typeface="+mn-lt"/>
              </a:rPr>
              <a:t>Heuristic-Based Proactive Recovery ,In this some systems predict disk/machine failure in advance and initiate proactive replication by copying all data blocks.</a:t>
            </a:r>
          </a:p>
          <a:p>
            <a:pPr>
              <a:buFont typeface="Wingdings" panose="020B0604020202020204" pitchFamily="34" charset="0"/>
              <a:buChar char="Ø"/>
            </a:pPr>
            <a:r>
              <a:rPr lang="en-US" dirty="0">
                <a:solidFill>
                  <a:schemeClr val="tx2"/>
                </a:solidFill>
                <a:ea typeface="+mn-lt"/>
                <a:cs typeface="+mn-lt"/>
              </a:rPr>
              <a:t>Here all data blocks are replicated even when some of them might be necessary for recovery.</a:t>
            </a:r>
          </a:p>
          <a:p>
            <a:pPr>
              <a:buFont typeface="Wingdings" panose="020B0604020202020204" pitchFamily="34" charset="0"/>
              <a:buChar char="Ø"/>
            </a:pPr>
            <a:r>
              <a:rPr lang="en-US" dirty="0">
                <a:solidFill>
                  <a:schemeClr val="tx2"/>
                </a:solidFill>
                <a:ea typeface="+mn-lt"/>
                <a:cs typeface="+mn-lt"/>
              </a:rPr>
              <a:t>However due to replication of all data blocks it effects performance of the system and increases Network Bandwidth and energy consumption.</a:t>
            </a:r>
          </a:p>
        </p:txBody>
      </p:sp>
    </p:spTree>
    <p:extLst>
      <p:ext uri="{BB962C8B-B14F-4D97-AF65-F5344CB8AC3E}">
        <p14:creationId xmlns:p14="http://schemas.microsoft.com/office/powerpoint/2010/main" val="150023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8647721" cy="597479"/>
          </a:xfrm>
        </p:spPr>
        <p:txBody>
          <a:bodyPr>
            <a:normAutofit fontScale="90000"/>
          </a:bodyPr>
          <a:lstStyle/>
          <a:p>
            <a:r>
              <a:rPr lang="en-US" dirty="0">
                <a:solidFill>
                  <a:schemeClr val="tx2"/>
                </a:solidFill>
              </a:rPr>
              <a:t>PROPOSED SYSTEM:</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366188" y="1124964"/>
            <a:ext cx="11260117" cy="5351521"/>
          </a:xfrm>
        </p:spPr>
        <p:txBody>
          <a:bodyPr vert="horz" lIns="0" tIns="45720" rIns="91440" bIns="45720" rtlCol="0" anchor="t">
            <a:normAutofit/>
          </a:bodyPr>
          <a:lstStyle/>
          <a:p>
            <a:pPr>
              <a:buFont typeface="Wingdings" panose="020B0604020202020204" pitchFamily="34" charset="0"/>
              <a:buChar char="Ø"/>
            </a:pPr>
            <a:r>
              <a:rPr lang="en-US" dirty="0">
                <a:solidFill>
                  <a:schemeClr val="tx2"/>
                </a:solidFill>
              </a:rPr>
              <a:t>This reduces network traffic and storage space significantly and also improves system performance.</a:t>
            </a:r>
            <a:endParaRPr lang="en-US" dirty="0">
              <a:solidFill>
                <a:schemeClr val="tx2"/>
              </a:solidFill>
              <a:ea typeface="+mn-lt"/>
              <a:cs typeface="+mn-lt"/>
            </a:endParaRPr>
          </a:p>
          <a:p>
            <a:pPr>
              <a:buFont typeface="Wingdings" panose="020B0604020202020204" pitchFamily="34" charset="0"/>
              <a:buChar char="Ø"/>
            </a:pPr>
            <a:r>
              <a:rPr lang="en-US" dirty="0">
                <a:solidFill>
                  <a:schemeClr val="tx2"/>
                </a:solidFill>
                <a:ea typeface="+mn-lt"/>
                <a:cs typeface="+mn-lt"/>
              </a:rPr>
              <a:t>We proposed a cloud storage system that employs several proposed bandwidth-efficient proactive recovery methods. </a:t>
            </a:r>
          </a:p>
          <a:p>
            <a:pPr>
              <a:buFont typeface="Wingdings" panose="020B0604020202020204" pitchFamily="34" charset="0"/>
              <a:buChar char="Ø"/>
            </a:pPr>
            <a:r>
              <a:rPr lang="en-US" dirty="0">
                <a:solidFill>
                  <a:schemeClr val="tx2"/>
                </a:solidFill>
                <a:ea typeface="+mn-lt"/>
                <a:cs typeface="+mn-lt"/>
              </a:rPr>
              <a:t>Proposed system selects an appropriate proactive recovery method. This heuristic proactive recovery technique selects a set of data blocks for proactive replication according to the selected recovery method.</a:t>
            </a:r>
          </a:p>
          <a:p>
            <a:pPr>
              <a:buFont typeface="Wingdings" panose="020B0604020202020204" pitchFamily="34" charset="0"/>
              <a:buChar char="Ø"/>
            </a:pPr>
            <a:r>
              <a:rPr lang="en-US" dirty="0">
                <a:solidFill>
                  <a:schemeClr val="tx2"/>
                </a:solidFill>
                <a:ea typeface="+mn-lt"/>
                <a:cs typeface="+mn-lt"/>
              </a:rPr>
              <a:t>As system chooses  selective data blocks for  replication ,it reduces the storage space. This results in 60% reduction of network traffic,46% reduction in storage space and 52% in energy consumption </a:t>
            </a:r>
          </a:p>
          <a:p>
            <a:pPr>
              <a:buFont typeface="Wingdings" panose="020B0604020202020204" pitchFamily="34" charset="0"/>
              <a:buChar char="Ø"/>
            </a:pPr>
            <a:r>
              <a:rPr lang="en-US" dirty="0">
                <a:solidFill>
                  <a:schemeClr val="tx2"/>
                </a:solidFill>
                <a:ea typeface="+mn-lt"/>
                <a:cs typeface="+mn-lt"/>
              </a:rPr>
              <a:t>We observed that our recovery approach improves repair bandwidth efficiency and reduces network traffic in cloud storage systems with limited storage overhead compared to existing recovery approaches.</a:t>
            </a:r>
          </a:p>
          <a:p>
            <a:pPr>
              <a:buFont typeface="Wingdings" panose="020B0604020202020204" pitchFamily="34" charset="0"/>
              <a:buChar char="Ø"/>
            </a:pPr>
            <a:endParaRPr lang="en-US" dirty="0">
              <a:solidFill>
                <a:schemeClr val="tx2"/>
              </a:solidFill>
            </a:endParaRPr>
          </a:p>
          <a:p>
            <a:pPr>
              <a:buFont typeface="Wingdings" panose="020B0604020202020204" pitchFamily="34" charset="0"/>
              <a:buChar char="Ø"/>
            </a:pPr>
            <a:endParaRPr lang="en-US" dirty="0">
              <a:solidFill>
                <a:schemeClr val="tx2"/>
              </a:solidFill>
              <a:ea typeface="+mn-lt"/>
              <a:cs typeface="+mn-lt"/>
            </a:endParaRPr>
          </a:p>
          <a:p>
            <a:pPr marL="0" indent="0">
              <a:buNone/>
            </a:pPr>
            <a:endParaRPr lang="en-US" dirty="0">
              <a:solidFill>
                <a:schemeClr val="tx2"/>
              </a:solidFill>
              <a:ea typeface="+mn-lt"/>
              <a:cs typeface="+mn-lt"/>
            </a:endParaRPr>
          </a:p>
        </p:txBody>
      </p:sp>
    </p:spTree>
    <p:extLst>
      <p:ext uri="{BB962C8B-B14F-4D97-AF65-F5344CB8AC3E}">
        <p14:creationId xmlns:p14="http://schemas.microsoft.com/office/powerpoint/2010/main" val="347495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8647721" cy="597479"/>
          </a:xfrm>
        </p:spPr>
        <p:txBody>
          <a:bodyPr>
            <a:normAutofit fontScale="90000"/>
          </a:bodyPr>
          <a:lstStyle/>
          <a:p>
            <a:r>
              <a:rPr lang="en-US" b="1" dirty="0">
                <a:solidFill>
                  <a:schemeClr val="tx2"/>
                </a:solidFill>
              </a:rPr>
              <a:t>MODULE:</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366188" y="1124964"/>
            <a:ext cx="11260117" cy="5351521"/>
          </a:xfrm>
        </p:spPr>
        <p:txBody>
          <a:bodyPr vert="horz" lIns="0" tIns="45720" rIns="91440" bIns="45720" rtlCol="0" anchor="t">
            <a:normAutofit fontScale="77500" lnSpcReduction="20000"/>
          </a:bodyPr>
          <a:lstStyle/>
          <a:p>
            <a:pPr>
              <a:buFont typeface="Wingdings" panose="020B0604020202020204" pitchFamily="34" charset="0"/>
              <a:buChar char="v"/>
            </a:pPr>
            <a:r>
              <a:rPr lang="en-US" b="1" dirty="0">
                <a:solidFill>
                  <a:schemeClr val="tx2"/>
                </a:solidFill>
                <a:ea typeface="+mn-lt"/>
                <a:cs typeface="+mn-lt"/>
              </a:rPr>
              <a:t>Data Owner</a:t>
            </a:r>
          </a:p>
          <a:p>
            <a:pPr>
              <a:buFont typeface="Wingdings" panose="020B0604020202020204" pitchFamily="34" charset="0"/>
              <a:buChar char="v"/>
            </a:pPr>
            <a:r>
              <a:rPr lang="en-US" dirty="0">
                <a:solidFill>
                  <a:schemeClr val="tx2"/>
                </a:solidFill>
                <a:ea typeface="+mn-lt"/>
                <a:cs typeface="+mn-lt"/>
              </a:rPr>
              <a:t>In this module, the data owner uploads their data with its File Blocks block in the cloud server. For the security purpose the data owner encrypts the data  File Blocks and then store in the </a:t>
            </a:r>
            <a:r>
              <a:rPr lang="en-US" dirty="0" err="1">
                <a:solidFill>
                  <a:schemeClr val="tx2"/>
                </a:solidFill>
                <a:ea typeface="+mn-lt"/>
                <a:cs typeface="+mn-lt"/>
              </a:rPr>
              <a:t>cloud.The</a:t>
            </a:r>
            <a:r>
              <a:rPr lang="en-US" dirty="0">
                <a:solidFill>
                  <a:schemeClr val="tx2"/>
                </a:solidFill>
                <a:ea typeface="+mn-lt"/>
                <a:cs typeface="+mn-lt"/>
              </a:rPr>
              <a:t> Data owner can have capable of manipulating the encrypted data File Blocks. And the data owner can set the access privilege to the encrypted data File Blocks. </a:t>
            </a:r>
            <a:endParaRPr lang="en-US" dirty="0">
              <a:solidFill>
                <a:schemeClr val="tx2"/>
              </a:solidFill>
            </a:endParaRPr>
          </a:p>
          <a:p>
            <a:pPr>
              <a:buFont typeface="Wingdings" panose="020B0604020202020204" pitchFamily="34" charset="0"/>
              <a:buChar char="v"/>
            </a:pPr>
            <a:r>
              <a:rPr lang="en-US" b="1" dirty="0">
                <a:solidFill>
                  <a:schemeClr val="tx2"/>
                </a:solidFill>
                <a:ea typeface="+mn-lt"/>
                <a:cs typeface="+mn-lt"/>
              </a:rPr>
              <a:t>Cloud Server </a:t>
            </a:r>
            <a:endParaRPr lang="en-US" b="1">
              <a:solidFill>
                <a:schemeClr val="tx2"/>
              </a:solidFill>
            </a:endParaRPr>
          </a:p>
          <a:p>
            <a:pPr>
              <a:buFont typeface="Wingdings" panose="020B0604020202020204" pitchFamily="34" charset="0"/>
              <a:buChar char="v"/>
            </a:pPr>
            <a:r>
              <a:rPr lang="en-US" dirty="0">
                <a:solidFill>
                  <a:schemeClr val="tx2"/>
                </a:solidFill>
                <a:ea typeface="+mn-lt"/>
                <a:cs typeface="+mn-lt"/>
              </a:rPr>
              <a:t>The cloud service provider manages a cloud to provide data storage service. Data owners encrypt their data File Blocks and store them in the cloud for sharing with data consumers. To access the shared data File Blocks, data consumers download encrypted data File Blocks of their interest from the cloud and then decrypt them.</a:t>
            </a:r>
            <a:endParaRPr lang="en-US" dirty="0">
              <a:solidFill>
                <a:schemeClr val="tx2"/>
              </a:solidFill>
            </a:endParaRPr>
          </a:p>
          <a:p>
            <a:pPr>
              <a:buFont typeface="Wingdings" panose="020B0604020202020204" pitchFamily="34" charset="0"/>
              <a:buChar char="v"/>
            </a:pPr>
            <a:r>
              <a:rPr lang="en-US" b="1" dirty="0">
                <a:solidFill>
                  <a:schemeClr val="tx2"/>
                </a:solidFill>
                <a:ea typeface="+mn-lt"/>
                <a:cs typeface="+mn-lt"/>
              </a:rPr>
              <a:t>Third Party Auditor</a:t>
            </a:r>
          </a:p>
          <a:p>
            <a:pPr>
              <a:buFont typeface="Wingdings" panose="020B0604020202020204" pitchFamily="34" charset="0"/>
              <a:buChar char="v"/>
            </a:pPr>
            <a:r>
              <a:rPr lang="en-US" dirty="0">
                <a:solidFill>
                  <a:schemeClr val="tx2"/>
                </a:solidFill>
                <a:ea typeface="+mn-lt"/>
                <a:cs typeface="+mn-lt"/>
              </a:rPr>
              <a:t>Third party auditor (TPA), who has capabilities to manage or monitor the outsourced data under the delegation of data owner, who has expertise and capabilities that a common user does not have, for periodically auditing the outsourced data. This audit service is significantly important for digital forensics and credibility in clouds and setting time period to update the old secret keys to new secret</a:t>
            </a:r>
          </a:p>
          <a:p>
            <a:pPr>
              <a:buFont typeface="Wingdings" panose="020B0604020202020204" pitchFamily="34" charset="0"/>
              <a:buChar char="v"/>
            </a:pPr>
            <a:r>
              <a:rPr lang="en-US" b="1" dirty="0">
                <a:solidFill>
                  <a:schemeClr val="tx2"/>
                </a:solidFill>
                <a:ea typeface="+mn-lt"/>
                <a:cs typeface="+mn-lt"/>
              </a:rPr>
              <a:t>End User</a:t>
            </a:r>
            <a:endParaRPr lang="en-US" b="1">
              <a:solidFill>
                <a:schemeClr val="tx2"/>
              </a:solidFill>
            </a:endParaRPr>
          </a:p>
          <a:p>
            <a:pPr>
              <a:buFont typeface="Wingdings" panose="020B0604020202020204" pitchFamily="34" charset="0"/>
              <a:buChar char="v"/>
            </a:pPr>
            <a:r>
              <a:rPr lang="en-US" dirty="0">
                <a:solidFill>
                  <a:schemeClr val="tx2"/>
                </a:solidFill>
                <a:ea typeface="+mn-lt"/>
                <a:cs typeface="+mn-lt"/>
              </a:rPr>
              <a:t>The Cloud User who has a large amount of data to be stored in  cloud and   have the permissions to access and manipulate stored data and performs the following operations such as Searches for File Blocks based on Content’s keyword, Requests for File Blocks, Request File Blocks for downloading with current sec key for the corresponding File Blocks from the cloud and dec, download</a:t>
            </a:r>
            <a:endParaRPr lang="en-US" dirty="0">
              <a:solidFill>
                <a:schemeClr val="tx2"/>
              </a:solidFill>
            </a:endParaRPr>
          </a:p>
          <a:p>
            <a:pPr>
              <a:buFont typeface="Wingdings" panose="020B0604020202020204" pitchFamily="34" charset="0"/>
              <a:buChar char="v"/>
            </a:pPr>
            <a:endParaRPr lang="en-US" dirty="0">
              <a:solidFill>
                <a:schemeClr val="tx2"/>
              </a:solidFill>
            </a:endParaRPr>
          </a:p>
          <a:p>
            <a:pPr>
              <a:buFont typeface="Wingdings" panose="020B0604020202020204" pitchFamily="34" charset="0"/>
              <a:buChar char="v"/>
            </a:pPr>
            <a:endParaRPr lang="en-US" dirty="0">
              <a:solidFill>
                <a:schemeClr val="tx2"/>
              </a:solidFill>
              <a:ea typeface="+mn-lt"/>
              <a:cs typeface="+mn-lt"/>
            </a:endParaRPr>
          </a:p>
        </p:txBody>
      </p:sp>
    </p:spTree>
    <p:extLst>
      <p:ext uri="{BB962C8B-B14F-4D97-AF65-F5344CB8AC3E}">
        <p14:creationId xmlns:p14="http://schemas.microsoft.com/office/powerpoint/2010/main" val="156653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a:xfrm>
            <a:off x="140528" y="266185"/>
            <a:ext cx="6387706" cy="762855"/>
          </a:xfrm>
        </p:spPr>
        <p:txBody>
          <a:bodyPr>
            <a:normAutofit/>
          </a:bodyPr>
          <a:lstStyle/>
          <a:p>
            <a:r>
              <a:rPr lang="en-US" dirty="0"/>
              <a:t>SYSTEM REQUIREMENTS:</a:t>
            </a:r>
          </a:p>
        </p:txBody>
      </p:sp>
      <p:sp>
        <p:nvSpPr>
          <p:cNvPr id="3" name="Content Placeholder 2">
            <a:extLst>
              <a:ext uri="{FF2B5EF4-FFF2-40B4-BE49-F238E27FC236}">
                <a16:creationId xmlns:a16="http://schemas.microsoft.com/office/drawing/2014/main" id="{E5A72B37-52D4-0A96-B878-D66F72705952}"/>
              </a:ext>
            </a:extLst>
          </p:cNvPr>
          <p:cNvSpPr>
            <a:spLocks noGrp="1"/>
          </p:cNvSpPr>
          <p:nvPr>
            <p:ph idx="11"/>
          </p:nvPr>
        </p:nvSpPr>
        <p:spPr>
          <a:xfrm>
            <a:off x="562718" y="1430783"/>
            <a:ext cx="7512982" cy="4829730"/>
          </a:xfrm>
        </p:spPr>
        <p:txBody>
          <a:bodyPr vert="horz" lIns="0" tIns="45720" rIns="91440" bIns="45720" rtlCol="0" anchor="t">
            <a:normAutofit/>
          </a:bodyPr>
          <a:lstStyle/>
          <a:p>
            <a:r>
              <a:rPr lang="en-US" sz="2400" b="1" dirty="0">
                <a:solidFill>
                  <a:schemeClr val="tx2"/>
                </a:solidFill>
              </a:rPr>
              <a:t>SOFTWARE REQUIREMENTS:</a:t>
            </a:r>
          </a:p>
          <a:p>
            <a:pPr marL="285750" indent="-285750">
              <a:buChar char="v"/>
            </a:pPr>
            <a:r>
              <a:rPr lang="en-US" sz="2400" dirty="0">
                <a:solidFill>
                  <a:schemeClr val="tx2"/>
                </a:solidFill>
              </a:rPr>
              <a:t>Operating System – Windows XP</a:t>
            </a:r>
          </a:p>
          <a:p>
            <a:pPr marL="285750" indent="-285750">
              <a:buChar char="v"/>
            </a:pPr>
            <a:r>
              <a:rPr lang="en-US" sz="2400" dirty="0">
                <a:solidFill>
                  <a:schemeClr val="tx2"/>
                </a:solidFill>
              </a:rPr>
              <a:t>Coding Languages – Java/J2EE(JSP, Servlet)</a:t>
            </a:r>
          </a:p>
          <a:p>
            <a:pPr marL="285750" indent="-285750">
              <a:buChar char="v"/>
            </a:pPr>
            <a:r>
              <a:rPr lang="en-US" sz="2400" dirty="0">
                <a:solidFill>
                  <a:schemeClr val="tx2"/>
                </a:solidFill>
              </a:rPr>
              <a:t>Front End – J2EE</a:t>
            </a:r>
          </a:p>
          <a:p>
            <a:pPr marL="285750" indent="-285750">
              <a:buChar char="v"/>
            </a:pPr>
            <a:r>
              <a:rPr lang="en-US" sz="2400" dirty="0">
                <a:solidFill>
                  <a:schemeClr val="tx2"/>
                </a:solidFill>
              </a:rPr>
              <a:t>Back End - MySQL</a:t>
            </a:r>
          </a:p>
        </p:txBody>
      </p:sp>
      <p:sp>
        <p:nvSpPr>
          <p:cNvPr id="4" name="Content Placeholder 3">
            <a:extLst>
              <a:ext uri="{FF2B5EF4-FFF2-40B4-BE49-F238E27FC236}">
                <a16:creationId xmlns:a16="http://schemas.microsoft.com/office/drawing/2014/main" id="{67EC3CA0-178A-3589-C916-CA7F321825A5}"/>
              </a:ext>
            </a:extLst>
          </p:cNvPr>
          <p:cNvSpPr>
            <a:spLocks noGrp="1"/>
          </p:cNvSpPr>
          <p:nvPr>
            <p:ph sz="half" idx="10"/>
          </p:nvPr>
        </p:nvSpPr>
        <p:spPr>
          <a:xfrm>
            <a:off x="8884037" y="1410188"/>
            <a:ext cx="2710467" cy="4829730"/>
          </a:xfrm>
        </p:spPr>
        <p:txBody>
          <a:bodyPr vert="horz" lIns="91440" tIns="45720" rIns="91440" bIns="45720" rtlCol="0" anchor="t">
            <a:normAutofit/>
          </a:bodyPr>
          <a:lstStyle/>
          <a:p>
            <a:pPr marL="0" indent="0">
              <a:buNone/>
            </a:pPr>
            <a:endParaRPr lang="en-US">
              <a:solidFill>
                <a:srgbClr val="000000">
                  <a:alpha val="60000"/>
                </a:srgbClr>
              </a:solidFill>
            </a:endParaRPr>
          </a:p>
        </p:txBody>
      </p:sp>
    </p:spTree>
    <p:extLst>
      <p:ext uri="{BB962C8B-B14F-4D97-AF65-F5344CB8AC3E}">
        <p14:creationId xmlns:p14="http://schemas.microsoft.com/office/powerpoint/2010/main" val="1185131698"/>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986C09-F420-40AE-93AA-C368DCF73F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32DBBDF-0415-4F4A-A72F-EB449088BF3B}">
  <ds:schemaRefs>
    <ds:schemaRef ds:uri="http://schemas.microsoft.com/sharepoint/v3/contenttype/forms"/>
  </ds:schemaRefs>
</ds:datastoreItem>
</file>

<file path=customXml/itemProps3.xml><?xml version="1.0" encoding="utf-8"?>
<ds:datastoreItem xmlns:ds="http://schemas.openxmlformats.org/officeDocument/2006/customXml" ds:itemID="{05E267E2-D0C1-458E-BA40-3B641CF83E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FrostyVTI</Template>
  <TotalTime>0</TotalTime>
  <Words>414</Words>
  <Application>Microsoft Office PowerPoint</Application>
  <PresentationFormat>Widescreen</PresentationFormat>
  <Paragraphs>119</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FrostyVTI</vt:lpstr>
      <vt:lpstr>PowerPoint Presentation</vt:lpstr>
      <vt:lpstr>EFFICIENT PROACTIVE RECOVERY IN ERASURE-CODED CLOUD STORAGE SYSTEMS </vt:lpstr>
      <vt:lpstr>CONTENTS:</vt:lpstr>
      <vt:lpstr>ABSTRACT:</vt:lpstr>
      <vt:lpstr>INTRODUCTION:</vt:lpstr>
      <vt:lpstr>EXISTING SYSTEM:</vt:lpstr>
      <vt:lpstr>PROPOSED SYSTEM:</vt:lpstr>
      <vt:lpstr>MODULE:</vt:lpstr>
      <vt:lpstr>SYSTEM REQUIREMENTS:</vt:lpstr>
      <vt:lpstr>SYSTEM REQUIREMENTS:</vt:lpstr>
      <vt:lpstr>FLOW  CHART: </vt:lpstr>
      <vt:lpstr>SYSTEM ARCHITECTURE:</vt:lpstr>
      <vt:lpstr>DATA FLOW DIAGRAM:</vt:lpstr>
      <vt:lpstr>USE CASE DIAGRAM:</vt:lpstr>
      <vt:lpstr>SEQUENCE DIAGRAM:</vt:lpstr>
      <vt:lpstr>SCREENSHOTS:</vt:lpstr>
      <vt:lpstr>SCREENSHOTS:</vt:lpstr>
      <vt:lpstr>SCREENSHOTS: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1025</cp:revision>
  <dcterms:created xsi:type="dcterms:W3CDTF">2024-10-03T09:51:20Z</dcterms:created>
  <dcterms:modified xsi:type="dcterms:W3CDTF">2024-10-04T09:17:57Z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