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59" r:id="rId7"/>
    <p:sldId id="266" r:id="rId8"/>
    <p:sldId id="267" r:id="rId9"/>
    <p:sldId id="263" r:id="rId10"/>
    <p:sldId id="264" r:id="rId11"/>
    <p:sldId id="265" r:id="rId12"/>
    <p:sldId id="268" r:id="rId13"/>
    <p:sldId id="262"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141297887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386883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3F2F36-B463-4240-AA2C-5C537295329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1301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B95602A-4148-4D86-9743-BBE87989AD30}" type="datetimeFigureOut">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1642098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B95602A-4148-4D86-9743-BBE87989AD30}" type="datetimeFigureOut">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3F2F36-B463-4240-AA2C-5C537295329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4254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B95602A-4148-4D86-9743-BBE87989AD30}" type="datetimeFigureOut">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3009796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2848759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320950263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147045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95602A-4148-4D86-9743-BBE87989AD3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45786914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95602A-4148-4D86-9743-BBE87989AD30}" type="datetimeFigureOut">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427156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95602A-4148-4D86-9743-BBE87989AD30}" type="datetimeFigureOut">
              <a:rPr lang="en-US" smtClean="0"/>
              <a:t>5/22/2020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420111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95602A-4148-4D86-9743-BBE87989AD30}" type="datetimeFigureOut">
              <a:rPr lang="en-US" smtClean="0"/>
              <a:t>5/22/2020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419277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5602A-4148-4D86-9743-BBE87989AD30}" type="datetimeFigureOut">
              <a:rPr lang="en-US" smtClean="0"/>
              <a:t>5/22/2020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1046107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5602A-4148-4D86-9743-BBE87989AD30}" type="datetimeFigureOut">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146678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5602A-4148-4D86-9743-BBE87989AD30}" type="datetimeFigureOut">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3F2F36-B463-4240-AA2C-5C5372953293}" type="slidenum">
              <a:rPr lang="en-US" smtClean="0"/>
              <a:t>‹#›</a:t>
            </a:fld>
            <a:endParaRPr lang="en-US"/>
          </a:p>
        </p:txBody>
      </p:sp>
    </p:spTree>
    <p:extLst>
      <p:ext uri="{BB962C8B-B14F-4D97-AF65-F5344CB8AC3E}">
        <p14:creationId xmlns:p14="http://schemas.microsoft.com/office/powerpoint/2010/main" val="272222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95602A-4148-4D86-9743-BBE87989AD30}" type="datetimeFigureOut">
              <a:rPr lang="en-US" smtClean="0"/>
              <a:t>5/22/2020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D3F2F36-B463-4240-AA2C-5C5372953293}" type="slidenum">
              <a:rPr lang="en-US" smtClean="0"/>
              <a:t>‹#›</a:t>
            </a:fld>
            <a:endParaRPr lang="en-US"/>
          </a:p>
        </p:txBody>
      </p:sp>
    </p:spTree>
    <p:extLst>
      <p:ext uri="{BB962C8B-B14F-4D97-AF65-F5344CB8AC3E}">
        <p14:creationId xmlns:p14="http://schemas.microsoft.com/office/powerpoint/2010/main" val="32266978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smtClean="0"/>
              <a:t/>
            </a:r>
            <a:br>
              <a:rPr lang="en-US" sz="4000" b="1" dirty="0" smtClean="0"/>
            </a:br>
            <a:r>
              <a:rPr lang="en-US" sz="4000" b="1" dirty="0" smtClean="0"/>
              <a:t>Capstone Project</a:t>
            </a:r>
            <a:endParaRPr lang="en-US" sz="4000" dirty="0"/>
          </a:p>
        </p:txBody>
      </p:sp>
      <p:sp>
        <p:nvSpPr>
          <p:cNvPr id="3" name="Subtitle 2"/>
          <p:cNvSpPr>
            <a:spLocks noGrp="1"/>
          </p:cNvSpPr>
          <p:nvPr>
            <p:ph type="subTitle" idx="1"/>
          </p:nvPr>
        </p:nvSpPr>
        <p:spPr/>
        <p:txBody>
          <a:bodyPr/>
          <a:lstStyle/>
          <a:p>
            <a:r>
              <a:rPr lang="en-US" b="1" dirty="0" smtClean="0"/>
              <a:t>The </a:t>
            </a:r>
            <a:r>
              <a:rPr lang="en-US" b="1" dirty="0"/>
              <a:t>Battle of </a:t>
            </a:r>
            <a:r>
              <a:rPr lang="en-US" b="1" dirty="0" smtClean="0"/>
              <a:t>Neighborhoods</a:t>
            </a:r>
          </a:p>
          <a:p>
            <a:endParaRPr lang="en-US" b="1" dirty="0"/>
          </a:p>
        </p:txBody>
      </p:sp>
      <p:sp>
        <p:nvSpPr>
          <p:cNvPr id="4" name="Rectangle 3"/>
          <p:cNvSpPr/>
          <p:nvPr/>
        </p:nvSpPr>
        <p:spPr>
          <a:xfrm>
            <a:off x="2589213" y="5155855"/>
            <a:ext cx="2436886" cy="369332"/>
          </a:xfrm>
          <a:prstGeom prst="rect">
            <a:avLst/>
          </a:prstGeom>
        </p:spPr>
        <p:txBody>
          <a:bodyPr wrap="none">
            <a:spAutoFit/>
          </a:bodyPr>
          <a:lstStyle/>
          <a:p>
            <a:r>
              <a:rPr lang="en-US" b="1" dirty="0" err="1" smtClean="0"/>
              <a:t>Janjanam</a:t>
            </a:r>
            <a:r>
              <a:rPr lang="en-US" b="1" dirty="0" smtClean="0"/>
              <a:t> </a:t>
            </a:r>
            <a:r>
              <a:rPr lang="en-US" b="1" dirty="0" err="1" smtClean="0"/>
              <a:t>Gajendra</a:t>
            </a:r>
            <a:endParaRPr lang="en-US" dirty="0"/>
          </a:p>
        </p:txBody>
      </p:sp>
    </p:spTree>
    <p:extLst>
      <p:ext uri="{BB962C8B-B14F-4D97-AF65-F5344CB8AC3E}">
        <p14:creationId xmlns:p14="http://schemas.microsoft.com/office/powerpoint/2010/main" val="1906656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Map of Clusters in Scarborough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110" y="1578518"/>
            <a:ext cx="8216700" cy="4925855"/>
          </a:xfrm>
          <a:prstGeom prst="rect">
            <a:avLst/>
          </a:prstGeom>
        </p:spPr>
      </p:pic>
    </p:spTree>
    <p:extLst>
      <p:ext uri="{BB962C8B-B14F-4D97-AF65-F5344CB8AC3E}">
        <p14:creationId xmlns:p14="http://schemas.microsoft.com/office/powerpoint/2010/main" val="302116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Average Housing Price by Clusters in Scarborough</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6183" y="1957751"/>
            <a:ext cx="7576458" cy="6196314"/>
          </a:xfrm>
          <a:prstGeom prst="rect">
            <a:avLst/>
          </a:prstGeom>
        </p:spPr>
      </p:pic>
    </p:spTree>
    <p:extLst>
      <p:ext uri="{BB962C8B-B14F-4D97-AF65-F5344CB8AC3E}">
        <p14:creationId xmlns:p14="http://schemas.microsoft.com/office/powerpoint/2010/main" val="22066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School Ratings by Clusters in </a:t>
            </a:r>
            <a:r>
              <a:rPr lang="en-US" sz="3200" b="1" dirty="0" smtClean="0"/>
              <a:t>Scarborough</a:t>
            </a:r>
            <a:endParaRPr lang="en-US"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988" y="1996313"/>
            <a:ext cx="8399418" cy="7751421"/>
          </a:xfrm>
          <a:prstGeom prst="rect">
            <a:avLst/>
          </a:prstGeom>
        </p:spPr>
      </p:pic>
    </p:spTree>
    <p:extLst>
      <p:ext uri="{BB962C8B-B14F-4D97-AF65-F5344CB8AC3E}">
        <p14:creationId xmlns:p14="http://schemas.microsoft.com/office/powerpoint/2010/main" val="404277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Discussion</a:t>
            </a:r>
            <a:endParaRPr lang="en-US" dirty="0"/>
          </a:p>
        </p:txBody>
      </p:sp>
      <p:sp>
        <p:nvSpPr>
          <p:cNvPr id="3" name="Content Placeholder 2"/>
          <p:cNvSpPr>
            <a:spLocks noGrp="1"/>
          </p:cNvSpPr>
          <p:nvPr>
            <p:ph idx="1"/>
          </p:nvPr>
        </p:nvSpPr>
        <p:spPr>
          <a:xfrm>
            <a:off x="2464521" y="1385453"/>
            <a:ext cx="8915400" cy="5327073"/>
          </a:xfrm>
        </p:spPr>
        <p:txBody>
          <a:bodyPr/>
          <a:lstStyle/>
          <a:p>
            <a:pPr marL="0" indent="0" algn="just">
              <a:buNone/>
            </a:pPr>
            <a:r>
              <a:rPr lang="en-US" dirty="0" smtClean="0"/>
              <a:t>	While </a:t>
            </a:r>
            <a:r>
              <a:rPr lang="en-US" dirty="0"/>
              <a:t>planning for suggesting a better neighborhood in a new city for the people who are moving I found some challenges: </a:t>
            </a:r>
            <a:endParaRPr lang="en-US" dirty="0" smtClean="0"/>
          </a:p>
          <a:p>
            <a:pPr marL="0" indent="0" algn="just">
              <a:buNone/>
            </a:pPr>
            <a:r>
              <a:rPr lang="en-US" dirty="0" smtClean="0"/>
              <a:t>• </a:t>
            </a:r>
            <a:r>
              <a:rPr lang="en-US" dirty="0"/>
              <a:t>Identifying the similarity of people’s social presence and </a:t>
            </a:r>
            <a:r>
              <a:rPr lang="en-US" dirty="0" smtClean="0"/>
              <a:t>culture</a:t>
            </a:r>
          </a:p>
          <a:p>
            <a:pPr marL="0" indent="0" algn="just">
              <a:buNone/>
            </a:pPr>
            <a:r>
              <a:rPr lang="en-US" dirty="0" smtClean="0"/>
              <a:t>• </a:t>
            </a:r>
            <a:r>
              <a:rPr lang="en-US" dirty="0"/>
              <a:t>Determining Connectivity to the major location or landmark like airport, bus stand, city center, shopping mall </a:t>
            </a:r>
            <a:endParaRPr lang="en-US" dirty="0" smtClean="0"/>
          </a:p>
          <a:p>
            <a:pPr marL="0" indent="0" algn="just">
              <a:buNone/>
            </a:pPr>
            <a:r>
              <a:rPr lang="en-US" dirty="0" smtClean="0"/>
              <a:t>• </a:t>
            </a:r>
            <a:r>
              <a:rPr lang="en-US" dirty="0"/>
              <a:t>Analyzing the </a:t>
            </a:r>
            <a:r>
              <a:rPr lang="en-US" dirty="0" smtClean="0"/>
              <a:t>facilities</a:t>
            </a:r>
          </a:p>
          <a:p>
            <a:pPr marL="0" indent="0" algn="just">
              <a:buNone/>
            </a:pPr>
            <a:endParaRPr lang="en-US" dirty="0"/>
          </a:p>
          <a:p>
            <a:pPr marL="0" indent="0" algn="just">
              <a:buNone/>
            </a:pPr>
            <a:r>
              <a:rPr lang="en-US" b="1" dirty="0"/>
              <a:t>For this, I will prepare:</a:t>
            </a:r>
          </a:p>
          <a:p>
            <a:pPr algn="just"/>
            <a:r>
              <a:rPr lang="en-US" dirty="0"/>
              <a:t>List of housing in terms of prices</a:t>
            </a:r>
          </a:p>
          <a:p>
            <a:pPr algn="just"/>
            <a:r>
              <a:rPr lang="en-US" dirty="0"/>
              <a:t>List of educational institutions in terms of location, fees, rating and reviews</a:t>
            </a:r>
          </a:p>
          <a:p>
            <a:pPr marL="0" indent="0" algn="just">
              <a:buNone/>
            </a:pPr>
            <a:endParaRPr lang="en-US" dirty="0"/>
          </a:p>
        </p:txBody>
      </p:sp>
    </p:spTree>
    <p:extLst>
      <p:ext uri="{BB962C8B-B14F-4D97-AF65-F5344CB8AC3E}">
        <p14:creationId xmlns:p14="http://schemas.microsoft.com/office/powerpoint/2010/main" val="38554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Conclusion</a:t>
            </a:r>
            <a:endParaRPr lang="en-US" dirty="0"/>
          </a:p>
        </p:txBody>
      </p:sp>
      <p:sp>
        <p:nvSpPr>
          <p:cNvPr id="3" name="Content Placeholder 2"/>
          <p:cNvSpPr>
            <a:spLocks noGrp="1"/>
          </p:cNvSpPr>
          <p:nvPr>
            <p:ph idx="1"/>
          </p:nvPr>
        </p:nvSpPr>
        <p:spPr/>
        <p:txBody>
          <a:bodyPr/>
          <a:lstStyle/>
          <a:p>
            <a:pPr marL="0" indent="0" algn="just">
              <a:buNone/>
            </a:pPr>
            <a:r>
              <a:rPr lang="en-US" dirty="0" smtClean="0"/>
              <a:t>	In </a:t>
            </a:r>
            <a:r>
              <a:rPr lang="en-US" dirty="0"/>
              <a:t>this project, I have used k-means clustering algorithm to segment 103 different latitude and longitude from dataset into 10 different clusters based on their similarities. Average housing price and the school ratings are depicted </a:t>
            </a:r>
            <a:r>
              <a:rPr lang="en-US" dirty="0" smtClean="0"/>
              <a:t>by the </a:t>
            </a:r>
            <a:r>
              <a:rPr lang="en-US" dirty="0"/>
              <a:t>chart included in this </a:t>
            </a:r>
            <a:r>
              <a:rPr lang="en-US" dirty="0" err="1" smtClean="0"/>
              <a:t>report.This</a:t>
            </a:r>
            <a:r>
              <a:rPr lang="en-US" dirty="0" smtClean="0"/>
              <a:t> </a:t>
            </a:r>
            <a:r>
              <a:rPr lang="en-US" dirty="0"/>
              <a:t>project has been completed to provide an impactful solution to the new comers in a big city by helping them identifying the suitable location and neighborhood for their residence</a:t>
            </a:r>
            <a:r>
              <a:rPr lang="en-US" dirty="0" smtClean="0"/>
              <a:t>.</a:t>
            </a:r>
            <a:endParaRPr lang="en-US" dirty="0"/>
          </a:p>
        </p:txBody>
      </p:sp>
    </p:spTree>
    <p:extLst>
      <p:ext uri="{BB962C8B-B14F-4D97-AF65-F5344CB8AC3E}">
        <p14:creationId xmlns:p14="http://schemas.microsoft.com/office/powerpoint/2010/main" val="4004793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01024" y="2263990"/>
            <a:ext cx="3647152" cy="923330"/>
          </a:xfrm>
          <a:prstGeom prst="rect">
            <a:avLst/>
          </a:prstGeom>
          <a:noFill/>
        </p:spPr>
        <p:txBody>
          <a:bodyPr wrap="none" lIns="91440" tIns="45720" rIns="91440" bIns="45720">
            <a:spAutoFit/>
          </a:bodyPr>
          <a:lstStyle/>
          <a:p>
            <a:pPr algn="ctr"/>
            <a:r>
              <a:rPr lang="en-US" sz="5400" b="1" cap="none" spc="0" dirty="0" smtClean="0">
                <a:ln w="6600">
                  <a:solidFill>
                    <a:schemeClr val="accent2"/>
                  </a:solidFill>
                  <a:prstDash val="solid"/>
                </a:ln>
                <a:solidFill>
                  <a:srgbClr val="FFFFFF"/>
                </a:solidFill>
                <a:effectLst>
                  <a:outerShdw dist="38100" dir="2700000" algn="tl" rotWithShape="0">
                    <a:schemeClr val="accent2"/>
                  </a:outerShdw>
                </a:effectLst>
              </a:rPr>
              <a:t>Thank You</a:t>
            </a:r>
            <a:endParaRPr lang="en-I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06930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Introduction</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smtClean="0"/>
              <a:t>	The </a:t>
            </a:r>
            <a:r>
              <a:rPr lang="en-US" dirty="0"/>
              <a:t>objective of this Project is to identify better facilities around different neighborhoods which help people exploring these facilities smartly to take effective decision by selecting great neighborhood out of many other neighborhoods in Scarborough, Toronto.</a:t>
            </a:r>
          </a:p>
          <a:p>
            <a:pPr marL="0" indent="0" algn="just">
              <a:buNone/>
            </a:pPr>
            <a:r>
              <a:rPr lang="en-US" dirty="0" smtClean="0"/>
              <a:t>	A </a:t>
            </a:r>
            <a:r>
              <a:rPr lang="en-US" dirty="0"/>
              <a:t>lot of people are migrating to a various states of Canada who need to know many important factors like housing prices, reputed schools, available entertainment options, shopping location, food shop and hospital etc. This project aims to enable people looking for better neighborhoods considering the above factors.</a:t>
            </a:r>
          </a:p>
          <a:p>
            <a:pPr marL="0" indent="0" algn="just">
              <a:buNone/>
            </a:pPr>
            <a:r>
              <a:rPr lang="en-US" dirty="0" smtClean="0"/>
              <a:t>	Here</a:t>
            </a:r>
            <a:r>
              <a:rPr lang="en-US" dirty="0"/>
              <a:t>, I have determined the features of the neighborhood and perform a comparative analysis between them.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pPr marL="0" indent="0" algn="just">
              <a:buNone/>
            </a:pPr>
            <a:r>
              <a:rPr lang="en-US" dirty="0" smtClean="0"/>
              <a:t>	This </a:t>
            </a:r>
            <a:r>
              <a:rPr lang="en-US" dirty="0"/>
              <a:t>project facilitates people by generating awareness of the surrounding area and the neighborhood before moving to the new place.</a:t>
            </a:r>
          </a:p>
          <a:p>
            <a:pPr marL="0" indent="0" algn="just">
              <a:buNone/>
            </a:pPr>
            <a:endParaRPr lang="en-US" dirty="0"/>
          </a:p>
        </p:txBody>
      </p:sp>
    </p:spTree>
    <p:extLst>
      <p:ext uri="{BB962C8B-B14F-4D97-AF65-F5344CB8AC3E}">
        <p14:creationId xmlns:p14="http://schemas.microsoft.com/office/powerpoint/2010/main" val="3162347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Data Section</a:t>
            </a:r>
            <a:endParaRPr lang="en-US" dirty="0"/>
          </a:p>
        </p:txBody>
      </p:sp>
      <p:sp>
        <p:nvSpPr>
          <p:cNvPr id="3" name="Content Placeholder 2"/>
          <p:cNvSpPr>
            <a:spLocks noGrp="1"/>
          </p:cNvSpPr>
          <p:nvPr>
            <p:ph idx="1"/>
          </p:nvPr>
        </p:nvSpPr>
        <p:spPr/>
        <p:txBody>
          <a:bodyPr/>
          <a:lstStyle/>
          <a:p>
            <a:pPr marL="0" indent="0">
              <a:buNone/>
            </a:pPr>
            <a:r>
              <a:rPr lang="en-US" b="1" dirty="0" smtClean="0"/>
              <a:t>Data source </a:t>
            </a:r>
            <a:r>
              <a:rPr lang="en-US" dirty="0" smtClean="0"/>
              <a:t>Link</a:t>
            </a:r>
            <a:r>
              <a:rPr lang="en-US" dirty="0"/>
              <a:t>: </a:t>
            </a:r>
            <a:r>
              <a:rPr lang="en-US" u="sng" dirty="0">
                <a:hlinkClick r:id="rId2"/>
              </a:rPr>
              <a:t>https://en.wikipedia.org/wiki/List_of_postal_codes_of_Canada:_M</a:t>
            </a:r>
            <a:endParaRPr lang="en-US" dirty="0"/>
          </a:p>
          <a:p>
            <a:pPr marL="0" indent="0">
              <a:buNone/>
            </a:pPr>
            <a:r>
              <a:rPr lang="en-US" dirty="0"/>
              <a:t>I have used Scarborough dataset which we scrapped from </a:t>
            </a:r>
            <a:r>
              <a:rPr lang="en-US" dirty="0" err="1"/>
              <a:t>wikipedia</a:t>
            </a:r>
            <a:r>
              <a:rPr lang="en-US" dirty="0"/>
              <a:t> on Week 3. This Dataset consists of latitude and longitude and zip codes</a:t>
            </a:r>
            <a:r>
              <a:rPr lang="en-US" dirty="0" smtClean="0"/>
              <a:t>.</a:t>
            </a:r>
          </a:p>
          <a:p>
            <a:pPr marL="0" indent="0">
              <a:buNone/>
            </a:pPr>
            <a:endParaRPr lang="en-US" dirty="0"/>
          </a:p>
        </p:txBody>
      </p:sp>
    </p:spTree>
    <p:extLst>
      <p:ext uri="{BB962C8B-B14F-4D97-AF65-F5344CB8AC3E}">
        <p14:creationId xmlns:p14="http://schemas.microsoft.com/office/powerpoint/2010/main" val="162637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Foursquare API Data</a:t>
            </a:r>
            <a:r>
              <a:rPr lang="en-US" sz="3200" b="1" dirty="0" smtClean="0"/>
              <a:t>:</a:t>
            </a:r>
            <a:endParaRPr lang="en-US" sz="3200" b="1" dirty="0"/>
          </a:p>
        </p:txBody>
      </p:sp>
      <p:sp>
        <p:nvSpPr>
          <p:cNvPr id="3" name="Content Placeholder 2"/>
          <p:cNvSpPr>
            <a:spLocks noGrp="1"/>
          </p:cNvSpPr>
          <p:nvPr>
            <p:ph idx="1"/>
          </p:nvPr>
        </p:nvSpPr>
        <p:spPr/>
        <p:txBody>
          <a:bodyPr>
            <a:noAutofit/>
          </a:bodyPr>
          <a:lstStyle/>
          <a:p>
            <a:pPr marL="0" indent="0" algn="just">
              <a:lnSpc>
                <a:spcPct val="120000"/>
              </a:lnSpc>
              <a:buNone/>
            </a:pPr>
            <a:r>
              <a:rPr lang="en-US" sz="1700" dirty="0" smtClean="0"/>
              <a:t>	To </a:t>
            </a:r>
            <a:r>
              <a:rPr lang="en-US" sz="1700" dirty="0"/>
              <a:t>perform the project work, I collected data about different venues in different neighborhoods of that specific borough. To get this data, I have used "Foursquare" locational information. Foursquare is a location data provider with information including venues and events within an area of interest. The information includes venue names, locations, menus and even photos. Therefore, to obtain all this information, the foursquare location API has been used as the sole data source. After listing the neighborhoods, I have connected to the Foursquare API to gather information about venues inside each and every neighborhood. For each neighborhood, the radius is 100 meter. </a:t>
            </a:r>
          </a:p>
        </p:txBody>
      </p:sp>
    </p:spTree>
    <p:extLst>
      <p:ext uri="{BB962C8B-B14F-4D97-AF65-F5344CB8AC3E}">
        <p14:creationId xmlns:p14="http://schemas.microsoft.com/office/powerpoint/2010/main" val="225780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Foursquare API Data</a:t>
            </a:r>
            <a:r>
              <a:rPr lang="en-US" sz="3200" b="1" dirty="0" smtClean="0"/>
              <a:t>: (cont.)</a:t>
            </a:r>
            <a:endParaRPr lang="en-US" sz="3200" b="1" dirty="0"/>
          </a:p>
        </p:txBody>
      </p:sp>
      <p:sp>
        <p:nvSpPr>
          <p:cNvPr id="3" name="Content Placeholder 2"/>
          <p:cNvSpPr>
            <a:spLocks noGrp="1"/>
          </p:cNvSpPr>
          <p:nvPr>
            <p:ph idx="1"/>
          </p:nvPr>
        </p:nvSpPr>
        <p:spPr/>
        <p:txBody>
          <a:bodyPr>
            <a:noAutofit/>
          </a:bodyPr>
          <a:lstStyle/>
          <a:p>
            <a:pPr marL="0" indent="0">
              <a:lnSpc>
                <a:spcPct val="120000"/>
              </a:lnSpc>
              <a:buNone/>
            </a:pPr>
            <a:r>
              <a:rPr lang="en-US" sz="1700" dirty="0"/>
              <a:t>The data retrieved from Foursquare contains information as follows:</a:t>
            </a:r>
          </a:p>
          <a:p>
            <a:pPr>
              <a:lnSpc>
                <a:spcPct val="120000"/>
              </a:lnSpc>
              <a:buFont typeface="Wingdings" panose="05000000000000000000" pitchFamily="2" charset="2"/>
              <a:buChar char="§"/>
            </a:pPr>
            <a:r>
              <a:rPr lang="en-US" sz="1700" dirty="0"/>
              <a:t>Neighborhood</a:t>
            </a:r>
          </a:p>
          <a:p>
            <a:pPr>
              <a:lnSpc>
                <a:spcPct val="120000"/>
              </a:lnSpc>
              <a:buFont typeface="Wingdings" panose="05000000000000000000" pitchFamily="2" charset="2"/>
              <a:buChar char="§"/>
            </a:pPr>
            <a:r>
              <a:rPr lang="en-US" sz="1700" dirty="0"/>
              <a:t>Latitude of the Neighborhood</a:t>
            </a:r>
          </a:p>
          <a:p>
            <a:pPr>
              <a:lnSpc>
                <a:spcPct val="120000"/>
              </a:lnSpc>
              <a:buFont typeface="Wingdings" panose="05000000000000000000" pitchFamily="2" charset="2"/>
              <a:buChar char="§"/>
            </a:pPr>
            <a:r>
              <a:rPr lang="en-US" sz="1700" dirty="0"/>
              <a:t>Longitude of the Neighborhood</a:t>
            </a:r>
          </a:p>
          <a:p>
            <a:pPr>
              <a:lnSpc>
                <a:spcPct val="120000"/>
              </a:lnSpc>
              <a:buFont typeface="Wingdings" panose="05000000000000000000" pitchFamily="2" charset="2"/>
              <a:buChar char="§"/>
            </a:pPr>
            <a:r>
              <a:rPr lang="en-US" sz="1700" dirty="0"/>
              <a:t>Venue</a:t>
            </a:r>
          </a:p>
          <a:p>
            <a:pPr>
              <a:lnSpc>
                <a:spcPct val="120000"/>
              </a:lnSpc>
              <a:buFont typeface="Wingdings" panose="05000000000000000000" pitchFamily="2" charset="2"/>
              <a:buChar char="§"/>
            </a:pPr>
            <a:r>
              <a:rPr lang="en-US" sz="1700" dirty="0"/>
              <a:t>Name of the venue (example: store or school name)</a:t>
            </a:r>
          </a:p>
          <a:p>
            <a:pPr>
              <a:lnSpc>
                <a:spcPct val="120000"/>
              </a:lnSpc>
              <a:buFont typeface="Wingdings" panose="05000000000000000000" pitchFamily="2" charset="2"/>
              <a:buChar char="§"/>
            </a:pPr>
            <a:r>
              <a:rPr lang="en-US" sz="1700" dirty="0"/>
              <a:t>Longitude of the Venue</a:t>
            </a:r>
          </a:p>
          <a:p>
            <a:pPr>
              <a:lnSpc>
                <a:spcPct val="120000"/>
              </a:lnSpc>
              <a:buFont typeface="Wingdings" panose="05000000000000000000" pitchFamily="2" charset="2"/>
              <a:buChar char="§"/>
            </a:pPr>
            <a:r>
              <a:rPr lang="en-US" sz="1700" dirty="0"/>
              <a:t>Latitude of the Venue</a:t>
            </a:r>
          </a:p>
          <a:p>
            <a:pPr>
              <a:lnSpc>
                <a:spcPct val="120000"/>
              </a:lnSpc>
              <a:buFont typeface="Wingdings" panose="05000000000000000000" pitchFamily="2" charset="2"/>
              <a:buChar char="§"/>
            </a:pPr>
            <a:r>
              <a:rPr lang="en-US" sz="1700" dirty="0"/>
              <a:t>Venue Category</a:t>
            </a:r>
          </a:p>
        </p:txBody>
      </p:sp>
    </p:spTree>
    <p:extLst>
      <p:ext uri="{BB962C8B-B14F-4D97-AF65-F5344CB8AC3E}">
        <p14:creationId xmlns:p14="http://schemas.microsoft.com/office/powerpoint/2010/main" val="3332285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Map of Scarborough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26" y="1709147"/>
            <a:ext cx="8411749" cy="4563112"/>
          </a:xfrm>
          <a:prstGeom prst="rect">
            <a:avLst/>
          </a:prstGeom>
        </p:spPr>
      </p:pic>
    </p:spTree>
    <p:extLst>
      <p:ext uri="{BB962C8B-B14F-4D97-AF65-F5344CB8AC3E}">
        <p14:creationId xmlns:p14="http://schemas.microsoft.com/office/powerpoint/2010/main" val="165365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Methodology</a:t>
            </a:r>
            <a:endParaRPr lang="en-US" dirty="0"/>
          </a:p>
        </p:txBody>
      </p:sp>
      <p:sp>
        <p:nvSpPr>
          <p:cNvPr id="3" name="Content Placeholder 2"/>
          <p:cNvSpPr>
            <a:spLocks noGrp="1"/>
          </p:cNvSpPr>
          <p:nvPr>
            <p:ph idx="1"/>
          </p:nvPr>
        </p:nvSpPr>
        <p:spPr>
          <a:xfrm>
            <a:off x="1104293" y="1700221"/>
            <a:ext cx="8946541" cy="4195481"/>
          </a:xfrm>
        </p:spPr>
        <p:txBody>
          <a:bodyPr>
            <a:normAutofit/>
          </a:bodyPr>
          <a:lstStyle/>
          <a:p>
            <a:pPr marL="0" indent="0" algn="just">
              <a:buNone/>
            </a:pPr>
            <a:r>
              <a:rPr lang="en-US" sz="3200" b="1" dirty="0"/>
              <a:t>Clustering Approach</a:t>
            </a:r>
          </a:p>
          <a:p>
            <a:pPr marL="0" indent="0" algn="just">
              <a:buNone/>
            </a:pPr>
            <a:r>
              <a:rPr lang="en-US" dirty="0" smtClean="0"/>
              <a:t>	To </a:t>
            </a:r>
            <a:r>
              <a:rPr lang="en-US" dirty="0"/>
              <a:t>perform a comparative analysis between two cities, I have decided to explore the neighborhoods and afterwards segment and group them into clusters to find similar neighborhoods in a big city. In order to do that, I have clustered data which is a form of unsupervised machine learning: k-means clustering algorithm</a:t>
            </a:r>
            <a:r>
              <a:rPr lang="en-US" dirty="0" smtClean="0"/>
              <a:t>.</a:t>
            </a:r>
          </a:p>
          <a:p>
            <a:pPr marL="0" indent="0" algn="just">
              <a:buNone/>
            </a:pPr>
            <a:r>
              <a:rPr lang="en-US" sz="3200" b="1" dirty="0"/>
              <a:t>Workflow</a:t>
            </a:r>
          </a:p>
          <a:p>
            <a:pPr marL="0" indent="0" algn="just">
              <a:buNone/>
            </a:pPr>
            <a:r>
              <a:rPr lang="en-US" dirty="0" smtClean="0"/>
              <a:t>	I </a:t>
            </a:r>
            <a:r>
              <a:rPr lang="en-US" dirty="0"/>
              <a:t>have used the credentials of Foursquare API features of near-by places of the neighborhoods and mined data. Due to http request limitations, I have set the number of places per neighborhood parameter to 100 and the radius parameter to 500.</a:t>
            </a:r>
          </a:p>
          <a:p>
            <a:pPr algn="just"/>
            <a:endParaRPr lang="en-US" dirty="0"/>
          </a:p>
        </p:txBody>
      </p:sp>
    </p:spTree>
    <p:extLst>
      <p:ext uri="{BB962C8B-B14F-4D97-AF65-F5344CB8AC3E}">
        <p14:creationId xmlns:p14="http://schemas.microsoft.com/office/powerpoint/2010/main" val="330273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Result</a:t>
            </a:r>
            <a:endParaRPr lang="en-US" b="1" dirty="0"/>
          </a:p>
        </p:txBody>
      </p:sp>
      <p:sp>
        <p:nvSpPr>
          <p:cNvPr id="3" name="Content Placeholder 2"/>
          <p:cNvSpPr>
            <a:spLocks noGrp="1"/>
          </p:cNvSpPr>
          <p:nvPr>
            <p:ph idx="1"/>
          </p:nvPr>
        </p:nvSpPr>
        <p:spPr/>
        <p:txBody>
          <a:bodyPr>
            <a:normAutofit lnSpcReduction="10000"/>
          </a:bodyPr>
          <a:lstStyle/>
          <a:p>
            <a:pPr marL="0" indent="0" algn="just">
              <a:buNone/>
            </a:pPr>
            <a:r>
              <a:rPr lang="en-US" sz="3200" b="1" dirty="0"/>
              <a:t>Location</a:t>
            </a:r>
          </a:p>
          <a:p>
            <a:pPr marL="0" indent="0" algn="just">
              <a:buNone/>
            </a:pPr>
            <a:r>
              <a:rPr lang="en-US" dirty="0" smtClean="0"/>
              <a:t>	Scarborough </a:t>
            </a:r>
            <a:r>
              <a:rPr lang="en-US" dirty="0"/>
              <a:t>is a popular destination for new immigrants in Canada to reside. It is one of the most diverse and multicultural areas in the Greater Toronto Area in Canada. It is a home to various religious groups and places of worship</a:t>
            </a:r>
            <a:r>
              <a:rPr lang="en-US" dirty="0" smtClean="0"/>
              <a:t>.</a:t>
            </a:r>
          </a:p>
          <a:p>
            <a:pPr marL="0" indent="0" algn="just">
              <a:buNone/>
            </a:pPr>
            <a:endParaRPr lang="en-US" dirty="0"/>
          </a:p>
          <a:p>
            <a:pPr marL="0" indent="0" algn="just">
              <a:buNone/>
            </a:pPr>
            <a:r>
              <a:rPr lang="en-US" sz="3200" b="1" dirty="0"/>
              <a:t>Foursquare API</a:t>
            </a:r>
          </a:p>
          <a:p>
            <a:pPr marL="0" indent="0" algn="just">
              <a:buNone/>
            </a:pPr>
            <a:r>
              <a:rPr lang="en-US" dirty="0" smtClean="0"/>
              <a:t>	In </a:t>
            </a:r>
            <a:r>
              <a:rPr lang="en-US" dirty="0"/>
              <a:t>this project, I will use Four-square API as a prime data source. Because Foursquare has a database of millions of places, especially the API provides the ability to perform location search, location sharing and details about a business type and business category.</a:t>
            </a:r>
          </a:p>
          <a:p>
            <a:pPr algn="just"/>
            <a:endParaRPr lang="en-US" dirty="0"/>
          </a:p>
        </p:txBody>
      </p:sp>
    </p:spTree>
    <p:extLst>
      <p:ext uri="{BB962C8B-B14F-4D97-AF65-F5344CB8AC3E}">
        <p14:creationId xmlns:p14="http://schemas.microsoft.com/office/powerpoint/2010/main" val="296780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Most Common venues near </a:t>
            </a:r>
            <a:r>
              <a:rPr lang="en-US" sz="3200" b="1" dirty="0" smtClean="0"/>
              <a:t>Neighborhood</a:t>
            </a:r>
            <a:endParaRPr lang="en-US" sz="3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26" y="2695277"/>
            <a:ext cx="8411749" cy="2590852"/>
          </a:xfrm>
          <a:prstGeom prst="rect">
            <a:avLst/>
          </a:prstGeom>
        </p:spPr>
      </p:pic>
    </p:spTree>
    <p:extLst>
      <p:ext uri="{BB962C8B-B14F-4D97-AF65-F5344CB8AC3E}">
        <p14:creationId xmlns:p14="http://schemas.microsoft.com/office/powerpoint/2010/main" val="35831607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97</TotalTime>
  <Words>113</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Wisp</vt:lpstr>
      <vt:lpstr> Capstone Project</vt:lpstr>
      <vt:lpstr>1. Introduction</vt:lpstr>
      <vt:lpstr>2. Data Section</vt:lpstr>
      <vt:lpstr>Foursquare API Data:</vt:lpstr>
      <vt:lpstr>Foursquare API Data: (cont.)</vt:lpstr>
      <vt:lpstr>Map of Scarborough</vt:lpstr>
      <vt:lpstr>3. Methodology</vt:lpstr>
      <vt:lpstr>4. Result</vt:lpstr>
      <vt:lpstr>Most Common venues near Neighborhood</vt:lpstr>
      <vt:lpstr>Map of Clusters in Scarborough</vt:lpstr>
      <vt:lpstr>Average Housing Price by Clusters in Scarborough</vt:lpstr>
      <vt:lpstr>School Ratings by Clusters in Scarborough</vt:lpstr>
      <vt:lpstr>5. Discussion</vt:lpstr>
      <vt:lpstr>6.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of  Capstone Project</dc:title>
  <dc:creator>Tasnim Nahiyan Pervez</dc:creator>
  <cp:lastModifiedBy>Dell</cp:lastModifiedBy>
  <cp:revision>17</cp:revision>
  <dcterms:created xsi:type="dcterms:W3CDTF">2020-05-21T22:03:30Z</dcterms:created>
  <dcterms:modified xsi:type="dcterms:W3CDTF">2020-05-22T09:29:25Z</dcterms:modified>
</cp:coreProperties>
</file>