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3" d="100"/>
          <a:sy n="73" d="100"/>
        </p:scale>
        <p:origin x="56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YAZ BASHA F" userId="36c31523c938411c" providerId="LiveId" clId="{FD6645AD-C8B6-4189-BCFF-833A6CA41D2A}"/>
    <pc:docChg chg="custSel modSld">
      <pc:chgData name="AYAZ BASHA F" userId="36c31523c938411c" providerId="LiveId" clId="{FD6645AD-C8B6-4189-BCFF-833A6CA41D2A}" dt="2024-03-26T05:56:21.942" v="3" actId="255"/>
      <pc:docMkLst>
        <pc:docMk/>
      </pc:docMkLst>
      <pc:sldChg chg="modSp mod">
        <pc:chgData name="AYAZ BASHA F" userId="36c31523c938411c" providerId="LiveId" clId="{FD6645AD-C8B6-4189-BCFF-833A6CA41D2A}" dt="2024-03-26T05:56:07.005" v="2" actId="1076"/>
        <pc:sldMkLst>
          <pc:docMk/>
          <pc:sldMk cId="3262876417" sldId="256"/>
        </pc:sldMkLst>
        <pc:spChg chg="mod">
          <ac:chgData name="AYAZ BASHA F" userId="36c31523c938411c" providerId="LiveId" clId="{FD6645AD-C8B6-4189-BCFF-833A6CA41D2A}" dt="2024-03-26T05:56:07.005" v="2" actId="1076"/>
          <ac:spMkLst>
            <pc:docMk/>
            <pc:sldMk cId="3262876417" sldId="256"/>
            <ac:spMk id="2" creationId="{084A06DF-011D-A7BE-B925-8C9B5DEE6C77}"/>
          </ac:spMkLst>
        </pc:spChg>
        <pc:spChg chg="mod">
          <ac:chgData name="AYAZ BASHA F" userId="36c31523c938411c" providerId="LiveId" clId="{FD6645AD-C8B6-4189-BCFF-833A6CA41D2A}" dt="2024-03-26T05:55:59.330" v="1" actId="27636"/>
          <ac:spMkLst>
            <pc:docMk/>
            <pc:sldMk cId="3262876417" sldId="256"/>
            <ac:spMk id="3" creationId="{EAD7BC32-4879-7313-2FFE-41328368F097}"/>
          </ac:spMkLst>
        </pc:spChg>
      </pc:sldChg>
      <pc:sldChg chg="modSp mod">
        <pc:chgData name="AYAZ BASHA F" userId="36c31523c938411c" providerId="LiveId" clId="{FD6645AD-C8B6-4189-BCFF-833A6CA41D2A}" dt="2024-03-26T05:56:21.942" v="3" actId="255"/>
        <pc:sldMkLst>
          <pc:docMk/>
          <pc:sldMk cId="929403136" sldId="259"/>
        </pc:sldMkLst>
        <pc:spChg chg="mod">
          <ac:chgData name="AYAZ BASHA F" userId="36c31523c938411c" providerId="LiveId" clId="{FD6645AD-C8B6-4189-BCFF-833A6CA41D2A}" dt="2024-03-26T05:56:21.942" v="3" actId="255"/>
          <ac:spMkLst>
            <pc:docMk/>
            <pc:sldMk cId="929403136" sldId="259"/>
            <ac:spMk id="3" creationId="{68B2B3C9-81B3-AEEF-7C74-953578A57F2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3105108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5CBF476-E362-406B-8BCC-97F143943844}"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3462110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7054439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6927700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6186078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5823549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36751794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4677868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538374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1953492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4213688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5CBF476-E362-406B-8BCC-97F143943844}"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1924038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5CBF476-E362-406B-8BCC-97F143943844}" type="datetimeFigureOut">
              <a:rPr lang="en-IN" smtClean="0"/>
              <a:t>26-03-2024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969016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1727410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3802136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4269847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5CBF476-E362-406B-8BCC-97F143943844}"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673502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5CBF476-E362-406B-8BCC-97F143943844}" type="datetimeFigureOut">
              <a:rPr lang="en-IN" smtClean="0"/>
              <a:t>26-03-2024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4457829-3A12-4EFB-9622-B1F90D6D9C18}" type="slidenum">
              <a:rPr lang="en-IN" smtClean="0"/>
              <a:t>‹#›</a:t>
            </a:fld>
            <a:endParaRPr lang="en-IN"/>
          </a:p>
        </p:txBody>
      </p:sp>
    </p:spTree>
    <p:extLst>
      <p:ext uri="{BB962C8B-B14F-4D97-AF65-F5344CB8AC3E}">
        <p14:creationId xmlns:p14="http://schemas.microsoft.com/office/powerpoint/2010/main" val="3775062441"/>
      </p:ext>
    </p:extLst>
  </p:cSld>
  <p:clrMap bg1="dk1" tx1="lt1" bg2="dk2" tx2="lt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 id="2147483862" r:id="rId12"/>
    <p:sldLayoutId id="2147483863" r:id="rId13"/>
    <p:sldLayoutId id="2147483864" r:id="rId14"/>
    <p:sldLayoutId id="2147483865" r:id="rId15"/>
    <p:sldLayoutId id="2147483866" r:id="rId16"/>
    <p:sldLayoutId id="214748386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A06DF-011D-A7BE-B925-8C9B5DEE6C77}"/>
              </a:ext>
            </a:extLst>
          </p:cNvPr>
          <p:cNvSpPr>
            <a:spLocks noGrp="1"/>
          </p:cNvSpPr>
          <p:nvPr>
            <p:ph type="ctrTitle"/>
          </p:nvPr>
        </p:nvSpPr>
        <p:spPr>
          <a:xfrm>
            <a:off x="1381232" y="766582"/>
            <a:ext cx="7766936" cy="1646302"/>
          </a:xfrm>
        </p:spPr>
        <p:txBody>
          <a:bodyPr/>
          <a:lstStyle/>
          <a:p>
            <a:pPr algn="ctr"/>
            <a:r>
              <a:rPr lang="en-US" dirty="0">
                <a:solidFill>
                  <a:schemeClr val="tx1"/>
                </a:solidFill>
              </a:rPr>
              <a:t>KEYLOGGER</a:t>
            </a:r>
            <a:endParaRPr lang="en-IN" dirty="0">
              <a:solidFill>
                <a:schemeClr val="tx1"/>
              </a:solidFill>
            </a:endParaRPr>
          </a:p>
        </p:txBody>
      </p:sp>
      <p:sp>
        <p:nvSpPr>
          <p:cNvPr id="3" name="Subtitle 2">
            <a:extLst>
              <a:ext uri="{FF2B5EF4-FFF2-40B4-BE49-F238E27FC236}">
                <a16:creationId xmlns:a16="http://schemas.microsoft.com/office/drawing/2014/main" id="{EAD7BC32-4879-7313-2FFE-41328368F097}"/>
              </a:ext>
            </a:extLst>
          </p:cNvPr>
          <p:cNvSpPr>
            <a:spLocks noGrp="1"/>
          </p:cNvSpPr>
          <p:nvPr>
            <p:ph type="subTitle" idx="1"/>
          </p:nvPr>
        </p:nvSpPr>
        <p:spPr>
          <a:xfrm>
            <a:off x="3474720" y="3021594"/>
            <a:ext cx="6640938" cy="1489085"/>
          </a:xfrm>
        </p:spPr>
        <p:txBody>
          <a:bodyPr>
            <a:normAutofit fontScale="55000" lnSpcReduction="20000"/>
          </a:bodyPr>
          <a:lstStyle/>
          <a:p>
            <a:pPr algn="l"/>
            <a:r>
              <a:rPr lang="en-US" sz="2800" b="1" dirty="0">
                <a:solidFill>
                  <a:schemeClr val="tx1"/>
                </a:solidFill>
                <a:latin typeface="Arial" pitchFamily="34" charset="0"/>
                <a:cs typeface="Arial" pitchFamily="34" charset="0"/>
              </a:rPr>
              <a:t>Presented By</a:t>
            </a:r>
            <a:r>
              <a:rPr lang="en-US" sz="2800" b="1" dirty="0" smtClean="0">
                <a:solidFill>
                  <a:schemeClr val="tx1"/>
                </a:solidFill>
                <a:latin typeface="Arial" pitchFamily="34" charset="0"/>
                <a:cs typeface="Arial" pitchFamily="34" charset="0"/>
              </a:rPr>
              <a:t>:</a:t>
            </a:r>
          </a:p>
          <a:p>
            <a:pPr algn="l"/>
            <a:r>
              <a:rPr lang="en-US" sz="2800" b="1" dirty="0" smtClean="0">
                <a:solidFill>
                  <a:schemeClr val="tx1"/>
                </a:solidFill>
                <a:latin typeface="Arial" pitchFamily="34" charset="0"/>
                <a:cs typeface="Arial" pitchFamily="34" charset="0"/>
              </a:rPr>
              <a:t>       </a:t>
            </a:r>
            <a:r>
              <a:rPr lang="en-US" sz="2800" b="1" dirty="0" smtClean="0">
                <a:solidFill>
                  <a:schemeClr val="tx1"/>
                </a:solidFill>
                <a:latin typeface="Arial" pitchFamily="34" charset="0"/>
                <a:cs typeface="Arial" pitchFamily="34" charset="0"/>
              </a:rPr>
              <a:t> GAJENDRAN K</a:t>
            </a:r>
            <a:endParaRPr lang="en-US" sz="2800" b="1" dirty="0">
              <a:solidFill>
                <a:schemeClr val="tx1"/>
              </a:solidFill>
              <a:latin typeface="Arial"/>
              <a:cs typeface="Arial"/>
            </a:endParaRPr>
          </a:p>
          <a:p>
            <a:pPr algn="l"/>
            <a:r>
              <a:rPr lang="en-US" sz="2800" b="1" dirty="0">
                <a:solidFill>
                  <a:schemeClr val="tx1"/>
                </a:solidFill>
                <a:latin typeface="Arial"/>
                <a:cs typeface="Arial"/>
              </a:rPr>
              <a:t>	P.S.V. COLLEGE OF ENGINEERING AND TECHNOLOGY</a:t>
            </a:r>
          </a:p>
          <a:p>
            <a:pPr algn="l"/>
            <a:r>
              <a:rPr lang="en-US" sz="2800" b="1" dirty="0">
                <a:solidFill>
                  <a:schemeClr val="tx1"/>
                </a:solidFill>
                <a:latin typeface="Arial"/>
                <a:cs typeface="Arial"/>
              </a:rPr>
              <a:t>	B-TECH INFORMATION TECHNOLOGY</a:t>
            </a:r>
          </a:p>
          <a:p>
            <a:pPr algn="l"/>
            <a:endParaRPr lang="en-IN" dirty="0"/>
          </a:p>
        </p:txBody>
      </p:sp>
    </p:spTree>
    <p:extLst>
      <p:ext uri="{BB962C8B-B14F-4D97-AF65-F5344CB8AC3E}">
        <p14:creationId xmlns:p14="http://schemas.microsoft.com/office/powerpoint/2010/main" val="3262876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8">
            <a:extLst>
              <a:ext uri="{FF2B5EF4-FFF2-40B4-BE49-F238E27FC236}">
                <a16:creationId xmlns:a16="http://schemas.microsoft.com/office/drawing/2014/main" id="{824FAEA7-D033-7776-3E19-AB7E1F6FA931}"/>
              </a:ext>
            </a:extLst>
          </p:cNvPr>
          <p:cNvPicPr>
            <a:picLocks noGrp="1" noChangeAspect="1"/>
          </p:cNvPicPr>
          <p:nvPr>
            <p:ph idx="1"/>
          </p:nvPr>
        </p:nvPicPr>
        <p:blipFill>
          <a:blip r:embed="rId2"/>
          <a:stretch>
            <a:fillRect/>
          </a:stretch>
        </p:blipFill>
        <p:spPr>
          <a:xfrm>
            <a:off x="2847703" y="1148294"/>
            <a:ext cx="8634548" cy="4932047"/>
          </a:xfrm>
        </p:spPr>
      </p:pic>
    </p:spTree>
    <p:extLst>
      <p:ext uri="{BB962C8B-B14F-4D97-AF65-F5344CB8AC3E}">
        <p14:creationId xmlns:p14="http://schemas.microsoft.com/office/powerpoint/2010/main" val="1484661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289EAD7-67CA-EA9B-E7E7-F52FB8930E85}"/>
              </a:ext>
            </a:extLst>
          </p:cNvPr>
          <p:cNvPicPr>
            <a:picLocks noChangeAspect="1"/>
          </p:cNvPicPr>
          <p:nvPr/>
        </p:nvPicPr>
        <p:blipFill>
          <a:blip r:embed="rId2"/>
          <a:stretch>
            <a:fillRect/>
          </a:stretch>
        </p:blipFill>
        <p:spPr>
          <a:xfrm>
            <a:off x="2886890" y="1021690"/>
            <a:ext cx="8791303" cy="5077826"/>
          </a:xfrm>
          <a:prstGeom prst="rect">
            <a:avLst/>
          </a:prstGeom>
        </p:spPr>
      </p:pic>
    </p:spTree>
    <p:extLst>
      <p:ext uri="{BB962C8B-B14F-4D97-AF65-F5344CB8AC3E}">
        <p14:creationId xmlns:p14="http://schemas.microsoft.com/office/powerpoint/2010/main" val="3576763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D5376-9E5F-9E6A-0824-6A7C0E950B51}"/>
              </a:ext>
            </a:extLst>
          </p:cNvPr>
          <p:cNvSpPr>
            <a:spLocks noGrp="1"/>
          </p:cNvSpPr>
          <p:nvPr>
            <p:ph type="title"/>
          </p:nvPr>
        </p:nvSpPr>
        <p:spPr/>
        <p:txBody>
          <a:bodyPr/>
          <a:lstStyle/>
          <a:p>
            <a:r>
              <a:rPr lang="en-US" dirty="0">
                <a:solidFill>
                  <a:srgbClr val="00B0F0"/>
                </a:solidFill>
              </a:rPr>
              <a:t>CONCLUSION</a:t>
            </a:r>
            <a:endParaRPr lang="en-IN" dirty="0">
              <a:solidFill>
                <a:srgbClr val="00B0F0"/>
              </a:solidFill>
            </a:endParaRPr>
          </a:p>
        </p:txBody>
      </p:sp>
      <p:sp>
        <p:nvSpPr>
          <p:cNvPr id="3" name="Content Placeholder 2">
            <a:extLst>
              <a:ext uri="{FF2B5EF4-FFF2-40B4-BE49-F238E27FC236}">
                <a16:creationId xmlns:a16="http://schemas.microsoft.com/office/drawing/2014/main" id="{66C11384-A268-3652-8FFF-07671D93F5BE}"/>
              </a:ext>
            </a:extLst>
          </p:cNvPr>
          <p:cNvSpPr>
            <a:spLocks noGrp="1"/>
          </p:cNvSpPr>
          <p:nvPr>
            <p:ph idx="1"/>
          </p:nvPr>
        </p:nvSpPr>
        <p:spPr>
          <a:xfrm>
            <a:off x="2349378" y="2438399"/>
            <a:ext cx="9153645" cy="3607356"/>
          </a:xfrm>
        </p:spPr>
        <p:txBody>
          <a:bodyPr>
            <a:normAutofit/>
          </a:bodyPr>
          <a:lstStyle/>
          <a:p>
            <a:pPr marL="0" indent="0">
              <a:buNone/>
            </a:pPr>
            <a:r>
              <a:rPr lang="en-US" sz="2000" dirty="0">
                <a:solidFill>
                  <a:schemeClr val="tx1"/>
                </a:solidFill>
                <a:latin typeface="Times New Roman" panose="02020603050405020304" pitchFamily="18" charset="0"/>
                <a:cs typeface="Times New Roman" panose="02020603050405020304" pitchFamily="18" charset="0"/>
              </a:rPr>
              <a:t/>
            </a:r>
            <a:br>
              <a:rPr lang="en-US" sz="2000" dirty="0">
                <a:solidFill>
                  <a:schemeClr val="tx1"/>
                </a:solidFill>
                <a:latin typeface="Times New Roman" panose="02020603050405020304" pitchFamily="18" charset="0"/>
                <a:cs typeface="Times New Roman" panose="02020603050405020304" pitchFamily="18" charset="0"/>
              </a:rPr>
            </a:br>
            <a:r>
              <a:rPr lang="en-US" sz="2000" b="0" i="0" dirty="0">
                <a:solidFill>
                  <a:schemeClr val="tx1"/>
                </a:solidFill>
                <a:effectLst/>
                <a:latin typeface="Times New Roman" panose="02020603050405020304" pitchFamily="18" charset="0"/>
                <a:cs typeface="Times New Roman" panose="02020603050405020304" pitchFamily="18" charset="0"/>
              </a:rPr>
              <a:t>In conclusion, resolving the issue with the 'pip' command involves ensuring that Python is installed on your system and that its path is correctly set in the system environment variables. By following the steps outlined above, including installing Python, adding it to the PATH, and restarting the command prompt or PowerShell, you should be able to use the 'pip' command to install packages like '</a:t>
            </a:r>
            <a:r>
              <a:rPr lang="en-US" sz="2000" b="0" i="0" dirty="0" err="1">
                <a:solidFill>
                  <a:schemeClr val="tx1"/>
                </a:solidFill>
                <a:effectLst/>
                <a:latin typeface="Times New Roman" panose="02020603050405020304" pitchFamily="18" charset="0"/>
                <a:cs typeface="Times New Roman" panose="02020603050405020304" pitchFamily="18" charset="0"/>
              </a:rPr>
              <a:t>pynput</a:t>
            </a:r>
            <a:r>
              <a:rPr lang="en-US" sz="2000" b="0" i="0" dirty="0">
                <a:solidFill>
                  <a:schemeClr val="tx1"/>
                </a:solidFill>
                <a:effectLst/>
                <a:latin typeface="Times New Roman" panose="02020603050405020304" pitchFamily="18" charset="0"/>
                <a:cs typeface="Times New Roman" panose="02020603050405020304" pitchFamily="18" charset="0"/>
              </a:rPr>
              <a:t>' without encountering any errors.</a:t>
            </a:r>
            <a:endParaRPr lang="en-IN" sz="2000" dirty="0">
              <a:solidFill>
                <a:schemeClr val="tx1"/>
              </a:solidFill>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6306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24448-12E4-976F-2238-1039DFA0A37C}"/>
              </a:ext>
            </a:extLst>
          </p:cNvPr>
          <p:cNvSpPr>
            <a:spLocks noGrp="1"/>
          </p:cNvSpPr>
          <p:nvPr>
            <p:ph type="title"/>
          </p:nvPr>
        </p:nvSpPr>
        <p:spPr>
          <a:xfrm>
            <a:off x="1484311" y="685800"/>
            <a:ext cx="10018713" cy="489857"/>
          </a:xfrm>
        </p:spPr>
        <p:txBody>
          <a:bodyPr>
            <a:normAutofit fontScale="90000"/>
          </a:bodyPr>
          <a:lstStyle/>
          <a:p>
            <a:r>
              <a:rPr lang="en-US" dirty="0">
                <a:solidFill>
                  <a:srgbClr val="00B0F0"/>
                </a:solidFill>
              </a:rPr>
              <a:t>FUTURE SCOPE</a:t>
            </a:r>
            <a:endParaRPr lang="en-IN" dirty="0">
              <a:solidFill>
                <a:srgbClr val="00B0F0"/>
              </a:solidFill>
            </a:endParaRPr>
          </a:p>
        </p:txBody>
      </p:sp>
      <p:sp>
        <p:nvSpPr>
          <p:cNvPr id="3" name="Content Placeholder 2">
            <a:extLst>
              <a:ext uri="{FF2B5EF4-FFF2-40B4-BE49-F238E27FC236}">
                <a16:creationId xmlns:a16="http://schemas.microsoft.com/office/drawing/2014/main" id="{E3B3BEAC-FD8F-FE48-8F96-B560D1F1687B}"/>
              </a:ext>
            </a:extLst>
          </p:cNvPr>
          <p:cNvSpPr>
            <a:spLocks noGrp="1"/>
          </p:cNvSpPr>
          <p:nvPr>
            <p:ph idx="1"/>
          </p:nvPr>
        </p:nvSpPr>
        <p:spPr>
          <a:xfrm>
            <a:off x="1630923" y="1517450"/>
            <a:ext cx="8596668" cy="5667122"/>
          </a:xfrm>
        </p:spPr>
        <p:txBody>
          <a:bodyPr>
            <a:noAutofit/>
          </a:bodyPr>
          <a:lstStyle/>
          <a:p>
            <a:r>
              <a:rPr lang="en-US" sz="1400" dirty="0">
                <a:latin typeface="Times New Roman" panose="02020603050405020304" pitchFamily="18" charset="0"/>
                <a:cs typeface="Times New Roman" panose="02020603050405020304" pitchFamily="18" charset="0"/>
              </a:rPr>
              <a:t>Enhanced Security Features: Implement advanced encryption techniques and additional security measures to further safeguard logged data against unauthorized access and cyber threats. This could include features like multi-factor authentication, data obfuscation, and intrusion detection systems.</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Improved Stealth Mode: Continuously refine the stealth capabilities of the keylogger to ensure it remains undetectable by users and security software. This could involve exploring new techniques for hiding the keylogger's presence and evading detection mechanisms.</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Advanced Logging and Analysis: Integrate advanced logging and analysis capabilities to provide insights into user behavior and identify patterns or anomalies. This could involve analyzing keystroke dynamics, detecting suspicious activities, and generating actionable insights for users or administrators.</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Remote Monitoring and Management: Develop features for remote monitoring and management, allowing administrators to access and control the keylogger from a central location. This could include remote configuration, real-time monitoring, and alerting mechanisms for suspicious activities.</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Cross-Platform Compatibility: Extend support for additional operating systems and devices, such as mobile platforms (iOS, Android), IoT devices, and cloud environments, to provide comprehensive monitoring capabilities across diverse computing environments.</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0809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9FFE3-62DF-BC4F-C36B-56871C809741}"/>
              </a:ext>
            </a:extLst>
          </p:cNvPr>
          <p:cNvSpPr>
            <a:spLocks noGrp="1"/>
          </p:cNvSpPr>
          <p:nvPr>
            <p:ph type="title"/>
          </p:nvPr>
        </p:nvSpPr>
        <p:spPr/>
        <p:txBody>
          <a:bodyPr/>
          <a:lstStyle/>
          <a:p>
            <a:r>
              <a:rPr lang="en-US" dirty="0">
                <a:solidFill>
                  <a:srgbClr val="00B0F0"/>
                </a:solidFill>
              </a:rPr>
              <a:t>REFERENCES</a:t>
            </a:r>
            <a:endParaRPr lang="en-IN" dirty="0">
              <a:solidFill>
                <a:srgbClr val="00B0F0"/>
              </a:solidFill>
            </a:endParaRPr>
          </a:p>
        </p:txBody>
      </p:sp>
      <p:sp>
        <p:nvSpPr>
          <p:cNvPr id="3" name="Content Placeholder 2">
            <a:extLst>
              <a:ext uri="{FF2B5EF4-FFF2-40B4-BE49-F238E27FC236}">
                <a16:creationId xmlns:a16="http://schemas.microsoft.com/office/drawing/2014/main" id="{78F58C4D-6C9E-8D39-AC75-AF4162AC2B47}"/>
              </a:ext>
            </a:extLst>
          </p:cNvPr>
          <p:cNvSpPr>
            <a:spLocks noGrp="1"/>
          </p:cNvSpPr>
          <p:nvPr>
            <p:ph idx="1"/>
          </p:nvPr>
        </p:nvSpPr>
        <p:spPr>
          <a:xfrm>
            <a:off x="2675951" y="2304816"/>
            <a:ext cx="8596668" cy="4363564"/>
          </a:xfrm>
        </p:spPr>
        <p:txBody>
          <a:bodyPr>
            <a:normAutofit fontScale="85000" lnSpcReduction="20000"/>
          </a:bodyPr>
          <a:lstStyle/>
          <a:p>
            <a:pPr algn="l">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Academic Journals and Research Papers</a:t>
            </a:r>
            <a:r>
              <a:rPr lang="en-US" b="0" i="0" dirty="0">
                <a:solidFill>
                  <a:schemeClr val="tx1"/>
                </a:solidFill>
                <a:effectLst/>
                <a:latin typeface="Times New Roman" panose="02020603050405020304" pitchFamily="18" charset="0"/>
                <a:cs typeface="Times New Roman" panose="02020603050405020304" pitchFamily="18" charset="0"/>
              </a:rPr>
              <a:t>: Search for peer-reviewed articles and research papers on keyloggers, cybersecurity, and related topics through academic databases such as IEEE Xplore, ACM Digital Library, and Google Scholar.</a:t>
            </a:r>
          </a:p>
          <a:p>
            <a:pPr algn="l">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Books</a:t>
            </a:r>
            <a:r>
              <a:rPr lang="en-US" b="0" i="0" dirty="0">
                <a:solidFill>
                  <a:schemeClr val="tx1"/>
                </a:solidFill>
                <a:effectLst/>
                <a:latin typeface="Times New Roman" panose="02020603050405020304" pitchFamily="18" charset="0"/>
                <a:cs typeface="Times New Roman" panose="02020603050405020304" pitchFamily="18" charset="0"/>
              </a:rPr>
              <a:t>: Look for books on cybersecurity, programming, and software development that cover topics related to keyloggers. Check reputable publishers such as O'Reilly, Wiley, and Springer for relevant titles.</a:t>
            </a:r>
          </a:p>
          <a:p>
            <a:pPr algn="l">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Online Documentation and Tutorials</a:t>
            </a:r>
            <a:r>
              <a:rPr lang="en-US" b="0" i="0" dirty="0">
                <a:solidFill>
                  <a:schemeClr val="tx1"/>
                </a:solidFill>
                <a:effectLst/>
                <a:latin typeface="Times New Roman" panose="02020603050405020304" pitchFamily="18" charset="0"/>
                <a:cs typeface="Times New Roman" panose="02020603050405020304" pitchFamily="18" charset="0"/>
              </a:rPr>
              <a:t>: Explore online documentation and tutorials provided by software developers, programming communities, and cybersecurity organizations. Websites like Stack Overflow, GitHub, and the Python documentation can be valuable resources for learning about keylogger implementation techniques and best practices.</a:t>
            </a:r>
          </a:p>
          <a:p>
            <a:pPr algn="l">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Cybersecurity Blogs and Websites</a:t>
            </a:r>
            <a:r>
              <a:rPr lang="en-US" b="0" i="0" dirty="0">
                <a:solidFill>
                  <a:schemeClr val="tx1"/>
                </a:solidFill>
                <a:effectLst/>
                <a:latin typeface="Times New Roman" panose="02020603050405020304" pitchFamily="18" charset="0"/>
                <a:cs typeface="Times New Roman" panose="02020603050405020304" pitchFamily="18" charset="0"/>
              </a:rPr>
              <a:t>: Follow reputable cybersecurity blogs, news websites, and forums for articles, tutorials, and discussions on keyloggers and related topics. Examples include Krebs on Security, Schneier on Security, and the SANS Institute.</a:t>
            </a:r>
          </a:p>
          <a:p>
            <a:pPr algn="l">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Legal and Ethical Guidelines</a:t>
            </a:r>
            <a:r>
              <a:rPr lang="en-US" b="0" i="0" dirty="0">
                <a:solidFill>
                  <a:schemeClr val="tx1"/>
                </a:solidFill>
                <a:effectLst/>
                <a:latin typeface="Times New Roman" panose="02020603050405020304" pitchFamily="18" charset="0"/>
                <a:cs typeface="Times New Roman" panose="02020603050405020304" pitchFamily="18" charset="0"/>
              </a:rPr>
              <a:t>: Consult legal resources, government websites, and industry guidelines to understand the legal and ethical considerations surrounding the development and use of keylogger systems. Websites like the Electronic Frontier Foundation (EFF) and the Information Commissioner's Office (ICO) provide valuable insights into privacy laws and regulations.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9993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9F6F1-EA64-9ADC-687C-5843EEF6A908}"/>
              </a:ext>
            </a:extLst>
          </p:cNvPr>
          <p:cNvSpPr>
            <a:spLocks noGrp="1"/>
          </p:cNvSpPr>
          <p:nvPr>
            <p:ph type="title"/>
          </p:nvPr>
        </p:nvSpPr>
        <p:spPr>
          <a:xfrm>
            <a:off x="685723" y="2547457"/>
            <a:ext cx="11123100" cy="1319868"/>
          </a:xfrm>
        </p:spPr>
        <p:txBody>
          <a:bodyPr>
            <a:normAutofit/>
          </a:bodyPr>
          <a:lstStyle/>
          <a:p>
            <a:pPr algn="ctr"/>
            <a:r>
              <a:rPr lang="en-US" sz="8000" dirty="0">
                <a:solidFill>
                  <a:schemeClr val="tx1"/>
                </a:solidFill>
                <a:latin typeface="Algerian" panose="04020705040A02060702" pitchFamily="82" charset="0"/>
              </a:rPr>
              <a:t>THANK YOU</a:t>
            </a:r>
            <a:endParaRPr lang="en-IN" sz="8000" dirty="0">
              <a:solidFill>
                <a:schemeClr val="tx1"/>
              </a:solidFill>
              <a:latin typeface="Algerian" panose="04020705040A02060702" pitchFamily="82" charset="0"/>
            </a:endParaRPr>
          </a:p>
        </p:txBody>
      </p:sp>
    </p:spTree>
    <p:extLst>
      <p:ext uri="{BB962C8B-B14F-4D97-AF65-F5344CB8AC3E}">
        <p14:creationId xmlns:p14="http://schemas.microsoft.com/office/powerpoint/2010/main" val="908452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8727E-CE88-20DE-5BEC-BCE394202BD3}"/>
              </a:ext>
            </a:extLst>
          </p:cNvPr>
          <p:cNvSpPr>
            <a:spLocks noGrp="1"/>
          </p:cNvSpPr>
          <p:nvPr>
            <p:ph type="title"/>
          </p:nvPr>
        </p:nvSpPr>
        <p:spPr/>
        <p:txBody>
          <a:bodyPr/>
          <a:lstStyle/>
          <a:p>
            <a:r>
              <a:rPr lang="en-US" b="1" dirty="0">
                <a:solidFill>
                  <a:srgbClr val="002060"/>
                </a:solidFill>
                <a:latin typeface="Arial" panose="020B0604020202020204" pitchFamily="34" charset="0"/>
                <a:cs typeface="Arial" panose="020B0604020202020204" pitchFamily="34" charset="0"/>
              </a:rPr>
              <a:t>OUTLINE</a:t>
            </a:r>
            <a:endParaRPr lang="en-IN" dirty="0"/>
          </a:p>
        </p:txBody>
      </p:sp>
      <p:sp>
        <p:nvSpPr>
          <p:cNvPr id="3" name="Content Placeholder 2">
            <a:extLst>
              <a:ext uri="{FF2B5EF4-FFF2-40B4-BE49-F238E27FC236}">
                <a16:creationId xmlns:a16="http://schemas.microsoft.com/office/drawing/2014/main" id="{11600420-0769-8522-E225-C7F9EA1AD257}"/>
              </a:ext>
            </a:extLst>
          </p:cNvPr>
          <p:cNvSpPr>
            <a:spLocks noGrp="1"/>
          </p:cNvSpPr>
          <p:nvPr>
            <p:ph idx="1"/>
          </p:nvPr>
        </p:nvSpPr>
        <p:spPr/>
        <p:txBody>
          <a:bodyPr>
            <a:normAutofit/>
          </a:bodyPr>
          <a:lstStyle/>
          <a:p>
            <a:pPr marL="305435" indent="-305435"/>
            <a:r>
              <a:rPr lang="en-US" sz="1800" b="1" dirty="0">
                <a:latin typeface="Arial"/>
                <a:ea typeface="+mn-lt"/>
                <a:cs typeface="Arial"/>
              </a:rPr>
              <a:t>Problem Statement </a:t>
            </a:r>
            <a:r>
              <a:rPr lang="en-US" sz="1800" dirty="0">
                <a:latin typeface="Arial"/>
                <a:ea typeface="+mn-lt"/>
                <a:cs typeface="Arial"/>
              </a:rPr>
              <a:t>(Should not include solution)</a:t>
            </a:r>
            <a:endParaRPr lang="en-US" dirty="0">
              <a:latin typeface="Arial"/>
              <a:cs typeface="Arial"/>
            </a:endParaRPr>
          </a:p>
          <a:p>
            <a:pPr marL="305435" indent="-305435"/>
            <a:r>
              <a:rPr lang="en-US" sz="1800" b="1" dirty="0">
                <a:latin typeface="Arial"/>
                <a:ea typeface="+mn-lt"/>
                <a:cs typeface="Arial"/>
              </a:rPr>
              <a:t>Proposed System/Solution</a:t>
            </a:r>
            <a:endParaRPr lang="en-US" dirty="0">
              <a:latin typeface="Arial"/>
              <a:cs typeface="Arial"/>
            </a:endParaRPr>
          </a:p>
          <a:p>
            <a:pPr marL="305435" indent="-305435"/>
            <a:r>
              <a:rPr lang="en-US" sz="1800" b="1" dirty="0">
                <a:latin typeface="Arial"/>
                <a:ea typeface="+mn-lt"/>
                <a:cs typeface="Calibri"/>
              </a:rPr>
              <a:t>System </a:t>
            </a:r>
            <a:r>
              <a:rPr lang="en-US" sz="1800" b="1" dirty="0">
                <a:latin typeface="Arial"/>
                <a:ea typeface="+mn-lt"/>
                <a:cs typeface="+mn-lt"/>
              </a:rPr>
              <a:t>Development Approach </a:t>
            </a:r>
            <a:r>
              <a:rPr lang="en-US" sz="1800" dirty="0">
                <a:latin typeface="Arial"/>
                <a:ea typeface="+mn-lt"/>
                <a:cs typeface="+mn-lt"/>
              </a:rPr>
              <a:t>(Technology Used) </a:t>
            </a:r>
            <a:endParaRPr lang="en-US" dirty="0">
              <a:latin typeface="Arial"/>
              <a:ea typeface="+mn-lt"/>
              <a:cs typeface="+mn-lt"/>
            </a:endParaRPr>
          </a:p>
          <a:p>
            <a:pPr marL="305435" indent="-305435"/>
            <a:r>
              <a:rPr lang="en-US" sz="1800" b="1" dirty="0">
                <a:latin typeface="Arial"/>
                <a:ea typeface="+mn-lt"/>
                <a:cs typeface="+mn-lt"/>
              </a:rPr>
              <a:t>Algorithm &amp; Deployment  </a:t>
            </a:r>
            <a:endParaRPr lang="en-US" dirty="0">
              <a:latin typeface="Arial"/>
              <a:cs typeface="Calibri"/>
            </a:endParaRPr>
          </a:p>
          <a:p>
            <a:pPr marL="305435" indent="-305435"/>
            <a:r>
              <a:rPr lang="en-US" sz="1800" b="1" dirty="0">
                <a:latin typeface="Arial"/>
                <a:ea typeface="+mn-lt"/>
                <a:cs typeface="Arial"/>
              </a:rPr>
              <a:t>Result (Output Image)</a:t>
            </a:r>
          </a:p>
          <a:p>
            <a:pPr marL="305435" indent="-305435"/>
            <a:r>
              <a:rPr lang="en-US" sz="1800" b="1" dirty="0">
                <a:latin typeface="Arial"/>
                <a:ea typeface="+mn-lt"/>
                <a:cs typeface="Arial"/>
              </a:rPr>
              <a:t>Conclusion</a:t>
            </a:r>
            <a:endParaRPr lang="en-US" dirty="0">
              <a:latin typeface="Arial"/>
              <a:cs typeface="Arial"/>
            </a:endParaRPr>
          </a:p>
          <a:p>
            <a:pPr marL="305435" indent="-305435"/>
            <a:r>
              <a:rPr lang="en-US" sz="1800" b="1" dirty="0">
                <a:latin typeface="Arial"/>
                <a:ea typeface="+mn-lt"/>
                <a:cs typeface="Arial"/>
              </a:rPr>
              <a:t>Future Scope</a:t>
            </a:r>
          </a:p>
          <a:p>
            <a:pPr marL="305435" indent="-305435"/>
            <a:r>
              <a:rPr lang="en-US" sz="1800" b="1" dirty="0">
                <a:latin typeface="Arial"/>
                <a:ea typeface="+mn-lt"/>
                <a:cs typeface="Arial"/>
              </a:rPr>
              <a:t>References</a:t>
            </a:r>
            <a:endParaRPr lang="en-US" dirty="0">
              <a:latin typeface="Arial"/>
              <a:cs typeface="Arial"/>
            </a:endParaRPr>
          </a:p>
          <a:p>
            <a:endParaRPr lang="en-IN" dirty="0"/>
          </a:p>
        </p:txBody>
      </p:sp>
    </p:spTree>
    <p:extLst>
      <p:ext uri="{BB962C8B-B14F-4D97-AF65-F5344CB8AC3E}">
        <p14:creationId xmlns:p14="http://schemas.microsoft.com/office/powerpoint/2010/main" val="3272038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2DE46-81A4-9B7C-E49B-BA4AADD1A33F}"/>
              </a:ext>
            </a:extLst>
          </p:cNvPr>
          <p:cNvSpPr>
            <a:spLocks noGrp="1"/>
          </p:cNvSpPr>
          <p:nvPr>
            <p:ph type="title"/>
          </p:nvPr>
        </p:nvSpPr>
        <p:spPr>
          <a:xfrm>
            <a:off x="677334" y="544286"/>
            <a:ext cx="8596668" cy="1320800"/>
          </a:xfrm>
        </p:spPr>
        <p:txBody>
          <a:bodyPr/>
          <a:lstStyle/>
          <a:p>
            <a:r>
              <a:rPr lang="en-US" dirty="0">
                <a:solidFill>
                  <a:srgbClr val="00B0F0"/>
                </a:solidFill>
              </a:rPr>
              <a:t>PROBLEM STATEMENT</a:t>
            </a:r>
            <a:endParaRPr lang="en-IN" dirty="0">
              <a:solidFill>
                <a:srgbClr val="00B0F0"/>
              </a:solidFill>
            </a:endParaRPr>
          </a:p>
        </p:txBody>
      </p:sp>
      <p:sp>
        <p:nvSpPr>
          <p:cNvPr id="3" name="Content Placeholder 2">
            <a:extLst>
              <a:ext uri="{FF2B5EF4-FFF2-40B4-BE49-F238E27FC236}">
                <a16:creationId xmlns:a16="http://schemas.microsoft.com/office/drawing/2014/main" id="{3FE8B7AC-B80D-CE60-423F-32FCB357D252}"/>
              </a:ext>
            </a:extLst>
          </p:cNvPr>
          <p:cNvSpPr>
            <a:spLocks noGrp="1"/>
          </p:cNvSpPr>
          <p:nvPr>
            <p:ph idx="1"/>
          </p:nvPr>
        </p:nvSpPr>
        <p:spPr/>
        <p:txBody>
          <a:bodyPr/>
          <a:lstStyle/>
          <a:p>
            <a:r>
              <a:rPr lang="en-IN" sz="2000" b="1" dirty="0">
                <a:solidFill>
                  <a:srgbClr val="0F0F0F"/>
                </a:solidFill>
                <a:latin typeface="Times New Roman" panose="02020603050405020304" pitchFamily="18" charset="0"/>
                <a:ea typeface="+mn-lt"/>
                <a:cs typeface="Times New Roman" panose="02020603050405020304" pitchFamily="18" charset="0"/>
              </a:rPr>
              <a:t>Example:</a:t>
            </a: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Develop a discreet keylogger program to silently record all keystrokes made by a user, ensuring compatibility across major operating systems. The keylogger should operate persistently, securely storing logged data and providing authorized access for retrieval. Compliance with legal and ethical standards must be strictly adhered to, with thorough documentation and considerations for user privacy and security</a:t>
            </a:r>
            <a:r>
              <a:rPr lang="en-US" sz="1800" dirty="0">
                <a:solidFill>
                  <a:schemeClr val="tx1"/>
                </a:solidFill>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8107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B26E9-3B46-DA3D-016D-95C43211389B}"/>
              </a:ext>
            </a:extLst>
          </p:cNvPr>
          <p:cNvSpPr>
            <a:spLocks noGrp="1"/>
          </p:cNvSpPr>
          <p:nvPr>
            <p:ph type="title"/>
          </p:nvPr>
        </p:nvSpPr>
        <p:spPr>
          <a:xfrm>
            <a:off x="1484311" y="685800"/>
            <a:ext cx="10018713" cy="790303"/>
          </a:xfrm>
        </p:spPr>
        <p:txBody>
          <a:bodyPr/>
          <a:lstStyle/>
          <a:p>
            <a:r>
              <a:rPr lang="en-US" sz="3600" b="1" dirty="0">
                <a:solidFill>
                  <a:srgbClr val="00B0F0"/>
                </a:solidFill>
                <a:latin typeface="Arial" panose="020B0604020202020204" pitchFamily="34" charset="0"/>
                <a:cs typeface="Arial" panose="020B0604020202020204" pitchFamily="34" charset="0"/>
              </a:rPr>
              <a:t>PROPOSED SOLUTION</a:t>
            </a:r>
            <a:endParaRPr lang="en-IN" dirty="0">
              <a:solidFill>
                <a:srgbClr val="00B0F0"/>
              </a:solidFill>
            </a:endParaRPr>
          </a:p>
        </p:txBody>
      </p:sp>
      <p:sp>
        <p:nvSpPr>
          <p:cNvPr id="3" name="Content Placeholder 2">
            <a:extLst>
              <a:ext uri="{FF2B5EF4-FFF2-40B4-BE49-F238E27FC236}">
                <a16:creationId xmlns:a16="http://schemas.microsoft.com/office/drawing/2014/main" id="{68B2B3C9-81B3-AEEF-7C74-953578A57F27}"/>
              </a:ext>
            </a:extLst>
          </p:cNvPr>
          <p:cNvSpPr>
            <a:spLocks noGrp="1"/>
          </p:cNvSpPr>
          <p:nvPr>
            <p:ph idx="1"/>
          </p:nvPr>
        </p:nvSpPr>
        <p:spPr>
          <a:xfrm>
            <a:off x="1484311" y="1802674"/>
            <a:ext cx="8596668" cy="4702629"/>
          </a:xfrm>
        </p:spPr>
        <p:txBody>
          <a:bodyPr>
            <a:noAutofit/>
          </a:bodyPr>
          <a:lstStyle/>
          <a:p>
            <a:pPr algn="l">
              <a:buFont typeface="+mj-lt"/>
              <a:buAutoNum type="arabicPeriod"/>
            </a:pPr>
            <a:r>
              <a:rPr lang="en-US" sz="1000" b="1" i="0" dirty="0">
                <a:solidFill>
                  <a:schemeClr val="tx1"/>
                </a:solidFill>
                <a:effectLst/>
                <a:latin typeface="Times New Roman" panose="02020603050405020304" pitchFamily="18" charset="0"/>
                <a:cs typeface="Times New Roman" panose="02020603050405020304" pitchFamily="18" charset="0"/>
              </a:rPr>
              <a:t>Cross-Platform Compatibility</a:t>
            </a:r>
            <a:r>
              <a:rPr lang="en-US" sz="1000" b="0" i="0" dirty="0">
                <a:solidFill>
                  <a:schemeClr val="tx1"/>
                </a:solidFill>
                <a:effectLst/>
                <a:latin typeface="Times New Roman" panose="02020603050405020304" pitchFamily="18" charset="0"/>
                <a:cs typeface="Times New Roman" panose="02020603050405020304" pitchFamily="18" charset="0"/>
              </a:rPr>
              <a:t>: The keylogger will be developed to work seamlessly across major operating systems, including Windows, macOS, and Linux, ensuring broad compatibility.</a:t>
            </a:r>
          </a:p>
          <a:p>
            <a:pPr algn="l">
              <a:buFont typeface="+mj-lt"/>
              <a:buAutoNum type="arabicPeriod"/>
            </a:pPr>
            <a:r>
              <a:rPr lang="en-US" sz="1000" b="1" i="0" dirty="0">
                <a:solidFill>
                  <a:schemeClr val="tx1"/>
                </a:solidFill>
                <a:effectLst/>
                <a:latin typeface="Times New Roman" panose="02020603050405020304" pitchFamily="18" charset="0"/>
                <a:cs typeface="Times New Roman" panose="02020603050405020304" pitchFamily="18" charset="0"/>
              </a:rPr>
              <a:t>Stealth Mode Operation</a:t>
            </a:r>
            <a:r>
              <a:rPr lang="en-US" sz="1000" b="0" i="0" dirty="0">
                <a:solidFill>
                  <a:schemeClr val="tx1"/>
                </a:solidFill>
                <a:effectLst/>
                <a:latin typeface="Times New Roman" panose="02020603050405020304" pitchFamily="18" charset="0"/>
                <a:cs typeface="Times New Roman" panose="02020603050405020304" pitchFamily="18" charset="0"/>
              </a:rPr>
              <a:t>: The keylogger will run silently in the background, without displaying any visible interface or notifications to the user. It will operate discreetly to avoid detection and interference with the user's normal activities.</a:t>
            </a:r>
          </a:p>
          <a:p>
            <a:pPr algn="l">
              <a:buFont typeface="+mj-lt"/>
              <a:buAutoNum type="arabicPeriod"/>
            </a:pPr>
            <a:r>
              <a:rPr lang="en-US" sz="1000" b="1" i="0" dirty="0">
                <a:solidFill>
                  <a:schemeClr val="tx1"/>
                </a:solidFill>
                <a:effectLst/>
                <a:latin typeface="Times New Roman" panose="02020603050405020304" pitchFamily="18" charset="0"/>
                <a:cs typeface="Times New Roman" panose="02020603050405020304" pitchFamily="18" charset="0"/>
              </a:rPr>
              <a:t>Persistence Mechanism</a:t>
            </a:r>
            <a:r>
              <a:rPr lang="en-US" sz="1000" b="0" i="0" dirty="0">
                <a:solidFill>
                  <a:schemeClr val="tx1"/>
                </a:solidFill>
                <a:effectLst/>
                <a:latin typeface="Times New Roman" panose="02020603050405020304" pitchFamily="18" charset="0"/>
                <a:cs typeface="Times New Roman" panose="02020603050405020304" pitchFamily="18" charset="0"/>
              </a:rPr>
              <a:t>: To ensure continuous operation, the keylogger will employ a persistence mechanism that allows it to automatically restart and resume logging keystrokes after system reboots or shutdowns.</a:t>
            </a:r>
          </a:p>
          <a:p>
            <a:pPr algn="l">
              <a:buFont typeface="+mj-lt"/>
              <a:buAutoNum type="arabicPeriod"/>
            </a:pPr>
            <a:r>
              <a:rPr lang="en-US" sz="1000" b="1" i="0" dirty="0">
                <a:solidFill>
                  <a:schemeClr val="tx1"/>
                </a:solidFill>
                <a:effectLst/>
                <a:latin typeface="Times New Roman" panose="02020603050405020304" pitchFamily="18" charset="0"/>
                <a:cs typeface="Times New Roman" panose="02020603050405020304" pitchFamily="18" charset="0"/>
              </a:rPr>
              <a:t>Key Logging Functionality</a:t>
            </a:r>
            <a:r>
              <a:rPr lang="en-US" sz="1000" b="0" i="0" dirty="0">
                <a:solidFill>
                  <a:schemeClr val="tx1"/>
                </a:solidFill>
                <a:effectLst/>
                <a:latin typeface="Times New Roman" panose="02020603050405020304" pitchFamily="18" charset="0"/>
                <a:cs typeface="Times New Roman" panose="02020603050405020304" pitchFamily="18" charset="0"/>
              </a:rPr>
              <a:t>: The keylogger will capture all keystrokes made by the user, including letters, numbers, symbols, and special keys like Enter, Backspace, Shift, Ctrl, and Alt. It will log this information in a secure manner to prevent unauthorized access.</a:t>
            </a:r>
          </a:p>
          <a:p>
            <a:pPr algn="l">
              <a:buFont typeface="+mj-lt"/>
              <a:buAutoNum type="arabicPeriod"/>
            </a:pPr>
            <a:r>
              <a:rPr lang="en-US" sz="1000" b="1" i="0" dirty="0">
                <a:solidFill>
                  <a:schemeClr val="tx1"/>
                </a:solidFill>
                <a:effectLst/>
                <a:latin typeface="Times New Roman" panose="02020603050405020304" pitchFamily="18" charset="0"/>
                <a:cs typeface="Times New Roman" panose="02020603050405020304" pitchFamily="18" charset="0"/>
              </a:rPr>
              <a:t>Secure Data Storage</a:t>
            </a:r>
            <a:r>
              <a:rPr lang="en-US" sz="1000" b="0" i="0" dirty="0">
                <a:solidFill>
                  <a:schemeClr val="tx1"/>
                </a:solidFill>
                <a:effectLst/>
                <a:latin typeface="Times New Roman" panose="02020603050405020304" pitchFamily="18" charset="0"/>
                <a:cs typeface="Times New Roman" panose="02020603050405020304" pitchFamily="18" charset="0"/>
              </a:rPr>
              <a:t>: Logged keystrokes will be securely stored in an encrypted format to prevent unauthorized access or tampering. The storage location will be chosen carefully to ensure data integrity and protection against potential threats.</a:t>
            </a:r>
          </a:p>
          <a:p>
            <a:pPr algn="l">
              <a:buFont typeface="+mj-lt"/>
              <a:buAutoNum type="arabicPeriod"/>
            </a:pPr>
            <a:r>
              <a:rPr lang="en-US" sz="1000" b="1" i="0" dirty="0">
                <a:solidFill>
                  <a:schemeClr val="tx1"/>
                </a:solidFill>
                <a:effectLst/>
                <a:latin typeface="Times New Roman" panose="02020603050405020304" pitchFamily="18" charset="0"/>
                <a:cs typeface="Times New Roman" panose="02020603050405020304" pitchFamily="18" charset="0"/>
              </a:rPr>
              <a:t>Authorized Access for Data Retrieval</a:t>
            </a:r>
            <a:r>
              <a:rPr lang="en-US" sz="1000" b="0" i="0" dirty="0">
                <a:solidFill>
                  <a:schemeClr val="tx1"/>
                </a:solidFill>
                <a:effectLst/>
                <a:latin typeface="Times New Roman" panose="02020603050405020304" pitchFamily="18" charset="0"/>
                <a:cs typeface="Times New Roman" panose="02020603050405020304" pitchFamily="18" charset="0"/>
              </a:rPr>
              <a:t>: Authorized users, such as administrators or designated personnel, will have access to retrieve the logged data through a secure interface. Access controls and authentication mechanisms will be implemented to prevent unauthorized access to the logged data.</a:t>
            </a:r>
          </a:p>
          <a:p>
            <a:pPr algn="l">
              <a:buFont typeface="+mj-lt"/>
              <a:buAutoNum type="arabicPeriod"/>
            </a:pPr>
            <a:r>
              <a:rPr lang="en-US" sz="1000" b="1" i="0" dirty="0">
                <a:solidFill>
                  <a:schemeClr val="tx1"/>
                </a:solidFill>
                <a:effectLst/>
                <a:latin typeface="Times New Roman" panose="02020603050405020304" pitchFamily="18" charset="0"/>
                <a:cs typeface="Times New Roman" panose="02020603050405020304" pitchFamily="18" charset="0"/>
              </a:rPr>
              <a:t>Legal and Ethical Compliance</a:t>
            </a:r>
            <a:r>
              <a:rPr lang="en-US" sz="1000" b="0" i="0" dirty="0">
                <a:solidFill>
                  <a:schemeClr val="tx1"/>
                </a:solidFill>
                <a:effectLst/>
                <a:latin typeface="Times New Roman" panose="02020603050405020304" pitchFamily="18" charset="0"/>
                <a:cs typeface="Times New Roman" panose="02020603050405020304" pitchFamily="18" charset="0"/>
              </a:rPr>
              <a:t>: The development and use of the keylogger will strictly adhere to relevant laws and regulations governing surveillance software. Ethical considerations regarding user privacy and consent will be carefully addressed, and the keylogger will only be deployed in situations where it is legally permissible and ethically justified.</a:t>
            </a:r>
          </a:p>
          <a:p>
            <a:pPr algn="l">
              <a:buFont typeface="+mj-lt"/>
              <a:buAutoNum type="arabicPeriod"/>
            </a:pPr>
            <a:r>
              <a:rPr lang="en-US" sz="1000" b="1" i="0" dirty="0">
                <a:solidFill>
                  <a:schemeClr val="tx1"/>
                </a:solidFill>
                <a:effectLst/>
                <a:latin typeface="Times New Roman" panose="02020603050405020304" pitchFamily="18" charset="0"/>
                <a:cs typeface="Times New Roman" panose="02020603050405020304" pitchFamily="18" charset="0"/>
              </a:rPr>
              <a:t>Comprehensive Documentation</a:t>
            </a:r>
            <a:r>
              <a:rPr lang="en-US" sz="1000" b="0" i="0" dirty="0">
                <a:solidFill>
                  <a:schemeClr val="tx1"/>
                </a:solidFill>
                <a:effectLst/>
                <a:latin typeface="Times New Roman" panose="02020603050405020304" pitchFamily="18" charset="0"/>
                <a:cs typeface="Times New Roman" panose="02020603050405020304" pitchFamily="18" charset="0"/>
              </a:rPr>
              <a:t>: Detailed documentation will be provided, covering installation instructions, configuration settings, usage guidelines, legal compliance requirements, and ethical considerations. This documentation will serve as a guide for users and administrators to understand and responsibly use the keylogger.</a:t>
            </a:r>
          </a:p>
          <a:p>
            <a:pPr algn="l">
              <a:buFont typeface="+mj-lt"/>
              <a:buAutoNum type="arabicPeriod"/>
            </a:pPr>
            <a:r>
              <a:rPr lang="en-US" sz="1000" b="1" i="0" dirty="0">
                <a:solidFill>
                  <a:schemeClr val="tx1"/>
                </a:solidFill>
                <a:effectLst/>
                <a:latin typeface="Times New Roman" panose="02020603050405020304" pitchFamily="18" charset="0"/>
                <a:cs typeface="Times New Roman" panose="02020603050405020304" pitchFamily="18" charset="0"/>
              </a:rPr>
              <a:t>Security Measures</a:t>
            </a:r>
            <a:r>
              <a:rPr lang="en-US" sz="1000" b="0" i="0" dirty="0">
                <a:solidFill>
                  <a:schemeClr val="tx1"/>
                </a:solidFill>
                <a:effectLst/>
                <a:latin typeface="Times New Roman" panose="02020603050405020304" pitchFamily="18" charset="0"/>
                <a:cs typeface="Times New Roman" panose="02020603050405020304" pitchFamily="18" charset="0"/>
              </a:rPr>
              <a:t>: Robust security measures will be implemented to protect the keylogger from unauthorized access, tampering, or exploitation by malicious actors. This includes encryption of logged data, secure communication protocols, and regular security updates to address potential vulnerabilities.</a:t>
            </a:r>
          </a:p>
          <a:p>
            <a:pPr algn="l">
              <a:buFont typeface="+mj-lt"/>
              <a:buAutoNum type="arabicPeriod"/>
            </a:pPr>
            <a:r>
              <a:rPr lang="en-US" sz="1000" b="1" i="0" dirty="0">
                <a:solidFill>
                  <a:schemeClr val="tx1"/>
                </a:solidFill>
                <a:effectLst/>
                <a:latin typeface="Times New Roman" panose="02020603050405020304" pitchFamily="18" charset="0"/>
                <a:cs typeface="Times New Roman" panose="02020603050405020304" pitchFamily="18" charset="0"/>
              </a:rPr>
              <a:t>User Privacy Protection</a:t>
            </a:r>
            <a:r>
              <a:rPr lang="en-US" sz="1000" b="0" i="0" dirty="0">
                <a:solidFill>
                  <a:schemeClr val="tx1"/>
                </a:solidFill>
                <a:effectLst/>
                <a:latin typeface="Times New Roman" panose="02020603050405020304" pitchFamily="18" charset="0"/>
                <a:cs typeface="Times New Roman" panose="02020603050405020304" pitchFamily="18" charset="0"/>
              </a:rPr>
              <a:t>: Measures will be taken to safeguard user privacy, such as ensuring that the keylogger does not capture sensitive information like passwords or credit card numbers unless explicitly authorized for legitimate purposes.</a:t>
            </a:r>
          </a:p>
          <a:p>
            <a:endParaRPr lang="en-IN"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9403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8980F-D25D-6F29-C673-12B7BEBB8442}"/>
              </a:ext>
            </a:extLst>
          </p:cNvPr>
          <p:cNvSpPr>
            <a:spLocks noGrp="1"/>
          </p:cNvSpPr>
          <p:nvPr>
            <p:ph type="title"/>
          </p:nvPr>
        </p:nvSpPr>
        <p:spPr/>
        <p:txBody>
          <a:bodyPr/>
          <a:lstStyle/>
          <a:p>
            <a:r>
              <a:rPr lang="en-US" dirty="0">
                <a:solidFill>
                  <a:srgbClr val="00B0F0"/>
                </a:solidFill>
              </a:rPr>
              <a:t>SYSTEM APPROACH</a:t>
            </a:r>
            <a:endParaRPr lang="en-IN" dirty="0">
              <a:solidFill>
                <a:srgbClr val="00B0F0"/>
              </a:solidFill>
            </a:endParaRPr>
          </a:p>
        </p:txBody>
      </p:sp>
      <p:sp>
        <p:nvSpPr>
          <p:cNvPr id="3" name="Content Placeholder 2">
            <a:extLst>
              <a:ext uri="{FF2B5EF4-FFF2-40B4-BE49-F238E27FC236}">
                <a16:creationId xmlns:a16="http://schemas.microsoft.com/office/drawing/2014/main" id="{0BFFAEFC-AB84-4866-D6D1-34E544A3E62C}"/>
              </a:ext>
            </a:extLst>
          </p:cNvPr>
          <p:cNvSpPr>
            <a:spLocks noGrp="1"/>
          </p:cNvSpPr>
          <p:nvPr>
            <p:ph idx="1"/>
          </p:nvPr>
        </p:nvSpPr>
        <p:spPr>
          <a:xfrm>
            <a:off x="1454166" y="1463039"/>
            <a:ext cx="8596668" cy="5199018"/>
          </a:xfrm>
        </p:spPr>
        <p:txBody>
          <a:bodyPr>
            <a:normAutofit fontScale="25000" lnSpcReduction="20000"/>
          </a:bodyPr>
          <a:lstStyle/>
          <a:p>
            <a:pPr>
              <a:buFont typeface="Wingdings" panose="05000000000000000000" pitchFamily="2" charset="2"/>
              <a:buChar char="§"/>
            </a:pPr>
            <a:r>
              <a:rPr lang="en-US" sz="7200" b="1" dirty="0">
                <a:solidFill>
                  <a:schemeClr val="accent1">
                    <a:lumMod val="20000"/>
                    <a:lumOff val="80000"/>
                  </a:schemeClr>
                </a:solidFill>
                <a:latin typeface="Times New Roman" panose="02020603050405020304" pitchFamily="18" charset="0"/>
                <a:cs typeface="Times New Roman" panose="02020603050405020304" pitchFamily="18" charset="0"/>
              </a:rPr>
              <a:t>Programming Language: Python for its versatility, ease of use, and availability of libraries like </a:t>
            </a:r>
            <a:r>
              <a:rPr lang="en-US" sz="7200" b="1" dirty="0" err="1">
                <a:solidFill>
                  <a:schemeClr val="accent1">
                    <a:lumMod val="20000"/>
                    <a:lumOff val="80000"/>
                  </a:schemeClr>
                </a:solidFill>
                <a:latin typeface="Times New Roman" panose="02020603050405020304" pitchFamily="18" charset="0"/>
                <a:cs typeface="Times New Roman" panose="02020603050405020304" pitchFamily="18" charset="0"/>
              </a:rPr>
              <a:t>pynput</a:t>
            </a:r>
            <a:r>
              <a:rPr lang="en-US" sz="7200" b="1" dirty="0">
                <a:solidFill>
                  <a:schemeClr val="accent1">
                    <a:lumMod val="20000"/>
                    <a:lumOff val="80000"/>
                  </a:schemeClr>
                </a:solidFill>
                <a:latin typeface="Times New Roman" panose="02020603050405020304" pitchFamily="18" charset="0"/>
                <a:cs typeface="Times New Roman" panose="02020603050405020304" pitchFamily="18" charset="0"/>
              </a:rPr>
              <a:t> for keyboard monitoring.</a:t>
            </a:r>
          </a:p>
          <a:p>
            <a:pPr>
              <a:buFont typeface="Wingdings" panose="05000000000000000000" pitchFamily="2" charset="2"/>
              <a:buChar char="§"/>
            </a:pPr>
            <a:endParaRPr lang="en-US" sz="7200" b="1" dirty="0">
              <a:solidFill>
                <a:schemeClr val="accent1">
                  <a:lumMod val="20000"/>
                  <a:lumOff val="80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7200" b="1" dirty="0">
                <a:solidFill>
                  <a:schemeClr val="accent1">
                    <a:lumMod val="20000"/>
                    <a:lumOff val="80000"/>
                  </a:schemeClr>
                </a:solidFill>
                <a:latin typeface="Times New Roman" panose="02020603050405020304" pitchFamily="18" charset="0"/>
                <a:cs typeface="Times New Roman" panose="02020603050405020304" pitchFamily="18" charset="0"/>
              </a:rPr>
              <a:t>Data Storage: SQLite for its lightweight nature and ease of integration, providing a secure storage solution for logged keystrokes.</a:t>
            </a:r>
          </a:p>
          <a:p>
            <a:pPr>
              <a:buFont typeface="Wingdings" panose="05000000000000000000" pitchFamily="2" charset="2"/>
              <a:buChar char="§"/>
            </a:pPr>
            <a:endParaRPr lang="en-US" sz="7200" b="1" dirty="0">
              <a:solidFill>
                <a:schemeClr val="accent1">
                  <a:lumMod val="20000"/>
                  <a:lumOff val="80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7200" b="1" dirty="0">
                <a:solidFill>
                  <a:schemeClr val="accent1">
                    <a:lumMod val="20000"/>
                    <a:lumOff val="80000"/>
                  </a:schemeClr>
                </a:solidFill>
                <a:latin typeface="Times New Roman" panose="02020603050405020304" pitchFamily="18" charset="0"/>
                <a:cs typeface="Times New Roman" panose="02020603050405020304" pitchFamily="18" charset="0"/>
              </a:rPr>
              <a:t>Cross-Platform Compatibility: Utilize platform-independent libraries and frameworks to ensure seamless operation across Windows, macOS, and Linux environments.</a:t>
            </a:r>
          </a:p>
          <a:p>
            <a:pPr>
              <a:buFont typeface="Wingdings" panose="05000000000000000000" pitchFamily="2" charset="2"/>
              <a:buChar char="§"/>
            </a:pPr>
            <a:endParaRPr lang="en-US" sz="7200" b="1" dirty="0">
              <a:solidFill>
                <a:schemeClr val="accent1">
                  <a:lumMod val="20000"/>
                  <a:lumOff val="80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7200" b="1" dirty="0">
                <a:solidFill>
                  <a:schemeClr val="accent1">
                    <a:lumMod val="20000"/>
                    <a:lumOff val="80000"/>
                  </a:schemeClr>
                </a:solidFill>
                <a:latin typeface="Times New Roman" panose="02020603050405020304" pitchFamily="18" charset="0"/>
                <a:cs typeface="Times New Roman" panose="02020603050405020304" pitchFamily="18" charset="0"/>
              </a:rPr>
              <a:t>Security: Implement encryption using Python's built-in cryptography library to securely store logged data and adhere to privacy standards.</a:t>
            </a:r>
          </a:p>
          <a:p>
            <a:pPr>
              <a:buFont typeface="Wingdings" panose="05000000000000000000" pitchFamily="2" charset="2"/>
              <a:buChar char="§"/>
            </a:pPr>
            <a:endParaRPr lang="en-US" sz="7200" b="1" dirty="0">
              <a:solidFill>
                <a:schemeClr val="accent1">
                  <a:lumMod val="20000"/>
                  <a:lumOff val="80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7200" b="1" dirty="0">
                <a:solidFill>
                  <a:schemeClr val="accent1">
                    <a:lumMod val="20000"/>
                    <a:lumOff val="80000"/>
                  </a:schemeClr>
                </a:solidFill>
                <a:latin typeface="Times New Roman" panose="02020603050405020304" pitchFamily="18" charset="0"/>
                <a:cs typeface="Times New Roman" panose="02020603050405020304" pitchFamily="18" charset="0"/>
              </a:rPr>
              <a:t>Documentation: Create detailed documentation using Markdown or </a:t>
            </a:r>
            <a:r>
              <a:rPr lang="en-US" sz="7200" b="1" dirty="0" err="1">
                <a:solidFill>
                  <a:schemeClr val="accent1">
                    <a:lumMod val="20000"/>
                    <a:lumOff val="80000"/>
                  </a:schemeClr>
                </a:solidFill>
                <a:latin typeface="Times New Roman" panose="02020603050405020304" pitchFamily="18" charset="0"/>
                <a:cs typeface="Times New Roman" panose="02020603050405020304" pitchFamily="18" charset="0"/>
              </a:rPr>
              <a:t>reStructuredText</a:t>
            </a:r>
            <a:r>
              <a:rPr lang="en-US" sz="7200" b="1" dirty="0">
                <a:solidFill>
                  <a:schemeClr val="accent1">
                    <a:lumMod val="20000"/>
                    <a:lumOff val="80000"/>
                  </a:schemeClr>
                </a:solidFill>
                <a:latin typeface="Times New Roman" panose="02020603050405020304" pitchFamily="18" charset="0"/>
                <a:cs typeface="Times New Roman" panose="02020603050405020304" pitchFamily="18" charset="0"/>
              </a:rPr>
              <a:t>, covering installation, configuration, usage guidelines, legal compliance, and ethical considerations to ensure clarity and compliance with relevant regulations.</a:t>
            </a:r>
            <a:endParaRPr lang="en-IN" sz="7200" b="1" dirty="0">
              <a:solidFill>
                <a:schemeClr val="accent1">
                  <a:lumMod val="20000"/>
                  <a:lumOff val="80000"/>
                </a:schemeClr>
              </a:solidFill>
              <a:latin typeface="Times New Roman" panose="02020603050405020304" pitchFamily="18" charset="0"/>
              <a:cs typeface="Times New Roman" panose="02020603050405020304" pitchFamily="18" charset="0"/>
            </a:endParaRPr>
          </a:p>
          <a:p>
            <a:endParaRPr lang="en-IN" dirty="0">
              <a:solidFill>
                <a:schemeClr val="accent1">
                  <a:lumMod val="20000"/>
                  <a:lumOff val="8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2579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FDA2B-39A5-B5DA-5762-655953B880BF}"/>
              </a:ext>
            </a:extLst>
          </p:cNvPr>
          <p:cNvSpPr>
            <a:spLocks noGrp="1"/>
          </p:cNvSpPr>
          <p:nvPr>
            <p:ph type="title"/>
          </p:nvPr>
        </p:nvSpPr>
        <p:spPr/>
        <p:txBody>
          <a:bodyPr/>
          <a:lstStyle/>
          <a:p>
            <a:r>
              <a:rPr lang="en-US" dirty="0">
                <a:solidFill>
                  <a:srgbClr val="00B0F0"/>
                </a:solidFill>
                <a:latin typeface="Times New Roman" panose="02020603050405020304" pitchFamily="18" charset="0"/>
                <a:cs typeface="Times New Roman" panose="02020603050405020304" pitchFamily="18" charset="0"/>
              </a:rPr>
              <a:t>ALGORITHM AND DEPLOYMENT</a:t>
            </a:r>
            <a:endParaRPr lang="en-IN" dirty="0">
              <a:solidFill>
                <a:srgbClr val="00B0F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679A77B-6C10-DD81-F1C0-E248E56ADDE6}"/>
              </a:ext>
            </a:extLst>
          </p:cNvPr>
          <p:cNvSpPr>
            <a:spLocks noGrp="1"/>
          </p:cNvSpPr>
          <p:nvPr>
            <p:ph idx="1"/>
          </p:nvPr>
        </p:nvSpPr>
        <p:spPr>
          <a:xfrm>
            <a:off x="1980698" y="2706187"/>
            <a:ext cx="10018713" cy="3124201"/>
          </a:xfrm>
        </p:spPr>
        <p:txBody>
          <a:bodyPr>
            <a:normAutofit fontScale="77500" lnSpcReduction="20000"/>
          </a:bodyPr>
          <a:lstStyle/>
          <a:p>
            <a:pPr marL="0" indent="0">
              <a:buNone/>
            </a:pPr>
            <a:r>
              <a:rPr lang="en-IN" sz="3200" b="1" dirty="0">
                <a:latin typeface="Times New Roman" panose="02020603050405020304" pitchFamily="18" charset="0"/>
                <a:cs typeface="Times New Roman" panose="02020603050405020304" pitchFamily="18" charset="0"/>
              </a:rPr>
              <a:t>ALGORITHM:</a:t>
            </a:r>
          </a:p>
          <a:p>
            <a:pPr marL="305435" indent="-305435"/>
            <a:r>
              <a:rPr lang="en-IN" dirty="0">
                <a:latin typeface="Times New Roman" panose="02020603050405020304" pitchFamily="18" charset="0"/>
                <a:cs typeface="Times New Roman" panose="02020603050405020304" pitchFamily="18" charset="0"/>
              </a:rPr>
              <a:t>Keyboard Hook Installation: Use a platform-specific method (e.g., </a:t>
            </a:r>
            <a:r>
              <a:rPr lang="en-IN" dirty="0" err="1">
                <a:latin typeface="Times New Roman" panose="02020603050405020304" pitchFamily="18" charset="0"/>
                <a:cs typeface="Times New Roman" panose="02020603050405020304" pitchFamily="18" charset="0"/>
              </a:rPr>
              <a:t>pyHook</a:t>
            </a:r>
            <a:r>
              <a:rPr lang="en-IN" dirty="0">
                <a:latin typeface="Times New Roman" panose="02020603050405020304" pitchFamily="18" charset="0"/>
                <a:cs typeface="Times New Roman" panose="02020603050405020304" pitchFamily="18" charset="0"/>
              </a:rPr>
              <a:t> for Windows, </a:t>
            </a:r>
            <a:r>
              <a:rPr lang="en-IN" dirty="0" err="1">
                <a:latin typeface="Times New Roman" panose="02020603050405020304" pitchFamily="18" charset="0"/>
                <a:cs typeface="Times New Roman" panose="02020603050405020304" pitchFamily="18" charset="0"/>
              </a:rPr>
              <a:t>pynput</a:t>
            </a:r>
            <a:r>
              <a:rPr lang="en-IN" dirty="0">
                <a:latin typeface="Times New Roman" panose="02020603050405020304" pitchFamily="18" charset="0"/>
                <a:cs typeface="Times New Roman" panose="02020603050405020304" pitchFamily="18" charset="0"/>
              </a:rPr>
              <a:t> for cross-platform) to install a keyboard hook that captures keystrokes.</a:t>
            </a:r>
          </a:p>
          <a:p>
            <a:pPr marL="305435" indent="-305435"/>
            <a:r>
              <a:rPr lang="en-IN" dirty="0">
                <a:latin typeface="Times New Roman" panose="02020603050405020304" pitchFamily="18" charset="0"/>
                <a:cs typeface="Times New Roman" panose="02020603050405020304" pitchFamily="18" charset="0"/>
              </a:rPr>
              <a:t>Keylogging Functionality: Implement a function to capture and log each keystroke event, including the key pressed and any modifiers (e.g., Shift, Ctrl).</a:t>
            </a:r>
          </a:p>
          <a:p>
            <a:pPr marL="305435" indent="-305435"/>
            <a:r>
              <a:rPr lang="en-IN" dirty="0">
                <a:latin typeface="Times New Roman" panose="02020603050405020304" pitchFamily="18" charset="0"/>
                <a:cs typeface="Times New Roman" panose="02020603050405020304" pitchFamily="18" charset="0"/>
              </a:rPr>
              <a:t>Data Encryption: Encrypt logged keystrokes using a secure encryption algorithm (e.g., AES) to protect sensitive information.</a:t>
            </a:r>
          </a:p>
          <a:p>
            <a:pPr marL="305435" indent="-305435"/>
            <a:r>
              <a:rPr lang="en-IN" dirty="0">
                <a:latin typeface="Times New Roman" panose="02020603050405020304" pitchFamily="18" charset="0"/>
                <a:cs typeface="Times New Roman" panose="02020603050405020304" pitchFamily="18" charset="0"/>
              </a:rPr>
              <a:t>Data Storage: Store encrypted keystrokes in a secure database (e.g., SQLite) or file system, ensuring proper access controls and permissions.</a:t>
            </a:r>
          </a:p>
          <a:p>
            <a:pPr marL="305435" indent="-305435"/>
            <a:r>
              <a:rPr lang="en-IN" dirty="0">
                <a:latin typeface="Times New Roman" panose="02020603050405020304" pitchFamily="18" charset="0"/>
                <a:cs typeface="Times New Roman" panose="02020603050405020304" pitchFamily="18" charset="0"/>
              </a:rPr>
              <a:t>Persistence: Implement mechanisms (e.g., Windows Registry, Linux </a:t>
            </a:r>
            <a:r>
              <a:rPr lang="en-IN" dirty="0" err="1">
                <a:latin typeface="Times New Roman" panose="02020603050405020304" pitchFamily="18" charset="0"/>
                <a:cs typeface="Times New Roman" panose="02020603050405020304" pitchFamily="18" charset="0"/>
              </a:rPr>
              <a:t>systemd</a:t>
            </a:r>
            <a:r>
              <a:rPr lang="en-IN" dirty="0">
                <a:latin typeface="Times New Roman" panose="02020603050405020304" pitchFamily="18" charset="0"/>
                <a:cs typeface="Times New Roman" panose="02020603050405020304" pitchFamily="18" charset="0"/>
              </a:rPr>
              <a:t> service) to ensure the keylogger starts automatically on system boot and remains active in the background.</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6646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E6468-A747-22EE-6277-8144888F6799}"/>
              </a:ext>
            </a:extLst>
          </p:cNvPr>
          <p:cNvSpPr>
            <a:spLocks noGrp="1"/>
          </p:cNvSpPr>
          <p:nvPr>
            <p:ph type="title"/>
          </p:nvPr>
        </p:nvSpPr>
        <p:spPr>
          <a:xfrm>
            <a:off x="1484311" y="685801"/>
            <a:ext cx="10018713" cy="476794"/>
          </a:xfrm>
        </p:spPr>
        <p:txBody>
          <a:bodyPr>
            <a:normAutofit fontScale="90000"/>
          </a:bodyPr>
          <a:lstStyle/>
          <a:p>
            <a:r>
              <a:rPr lang="en-US" dirty="0">
                <a:solidFill>
                  <a:schemeClr val="tx1"/>
                </a:solidFill>
              </a:rPr>
              <a:t>DEPLOYMENT</a:t>
            </a:r>
            <a:endParaRPr lang="en-IN" dirty="0"/>
          </a:p>
        </p:txBody>
      </p:sp>
      <p:sp>
        <p:nvSpPr>
          <p:cNvPr id="3" name="Content Placeholder 2">
            <a:extLst>
              <a:ext uri="{FF2B5EF4-FFF2-40B4-BE49-F238E27FC236}">
                <a16:creationId xmlns:a16="http://schemas.microsoft.com/office/drawing/2014/main" id="{F7E91A34-F4F0-578D-25CD-16E2FC0B93A8}"/>
              </a:ext>
            </a:extLst>
          </p:cNvPr>
          <p:cNvSpPr>
            <a:spLocks noGrp="1"/>
          </p:cNvSpPr>
          <p:nvPr>
            <p:ph idx="1"/>
          </p:nvPr>
        </p:nvSpPr>
        <p:spPr>
          <a:xfrm>
            <a:off x="1967636" y="1959429"/>
            <a:ext cx="10018713" cy="4898571"/>
          </a:xfrm>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Platform-Specific Installation: Package the keylogger application for deployment on different operating systems, ensuring compatibility with Windows, macOS, and Linux.</a:t>
            </a:r>
          </a:p>
          <a:p>
            <a:r>
              <a:rPr lang="en-US" dirty="0">
                <a:latin typeface="Times New Roman" panose="02020603050405020304" pitchFamily="18" charset="0"/>
                <a:cs typeface="Times New Roman" panose="02020603050405020304" pitchFamily="18" charset="0"/>
              </a:rPr>
              <a:t>Installation Instructions: Provide clear instructions for installing and configuring the keylogger, including any dependencies or system requirements.</a:t>
            </a:r>
          </a:p>
          <a:p>
            <a:r>
              <a:rPr lang="en-US" dirty="0">
                <a:latin typeface="Times New Roman" panose="02020603050405020304" pitchFamily="18" charset="0"/>
                <a:cs typeface="Times New Roman" panose="02020603050405020304" pitchFamily="18" charset="0"/>
              </a:rPr>
              <a:t>Configuration Options: Allow users to customize settings such as encryption keys, logging intervals, and output format through a configuration file or user interface.</a:t>
            </a:r>
          </a:p>
          <a:p>
            <a:r>
              <a:rPr lang="en-US" dirty="0">
                <a:latin typeface="Times New Roman" panose="02020603050405020304" pitchFamily="18" charset="0"/>
                <a:cs typeface="Times New Roman" panose="02020603050405020304" pitchFamily="18" charset="0"/>
              </a:rPr>
              <a:t>Security Measures: Implement security measures to prevent unauthorized access to logged data, such as access controls, encryption, and secure communication protocols.</a:t>
            </a:r>
          </a:p>
          <a:p>
            <a:r>
              <a:rPr lang="en-US" dirty="0">
                <a:latin typeface="Times New Roman" panose="02020603050405020304" pitchFamily="18" charset="0"/>
                <a:cs typeface="Times New Roman" panose="02020603050405020304" pitchFamily="18" charset="0"/>
              </a:rPr>
              <a:t>Testing and Validation: Thoroughly test the deployed keylogger in various environments to ensure functionality, reliability, and security. Address any issues or bugs discovered during testing before deploying to production.</a:t>
            </a:r>
          </a:p>
          <a:p>
            <a:r>
              <a:rPr lang="en-US" dirty="0">
                <a:latin typeface="Times New Roman" panose="02020603050405020304" pitchFamily="18" charset="0"/>
                <a:cs typeface="Times New Roman" panose="02020603050405020304" pitchFamily="18" charset="0"/>
              </a:rPr>
              <a:t>Documentation: Prepare comprehensive documentation covering installation, configuration, usage guidelines, legal compliance, and ethical considerations to assist users and administrators in deploying and using the keylogger responsibly.</a:t>
            </a:r>
          </a:p>
          <a:p>
            <a:r>
              <a:rPr lang="en-US" dirty="0">
                <a:latin typeface="Times New Roman" panose="02020603050405020304" pitchFamily="18" charset="0"/>
                <a:cs typeface="Times New Roman" panose="02020603050405020304" pitchFamily="18" charset="0"/>
              </a:rPr>
              <a:t>Feedback and Support: Provide channels for users to provide feedback, report issues, and receive support, ensuring ongoing maintenance and improvement of the deployed keylogger system.</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6700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04A35-013D-30AA-9781-1CD9C2DF1006}"/>
              </a:ext>
            </a:extLst>
          </p:cNvPr>
          <p:cNvSpPr>
            <a:spLocks noGrp="1"/>
          </p:cNvSpPr>
          <p:nvPr>
            <p:ph type="title"/>
          </p:nvPr>
        </p:nvSpPr>
        <p:spPr>
          <a:xfrm>
            <a:off x="677334" y="609600"/>
            <a:ext cx="8596668" cy="827314"/>
          </a:xfrm>
        </p:spPr>
        <p:txBody>
          <a:bodyPr/>
          <a:lstStyle/>
          <a:p>
            <a:r>
              <a:rPr lang="en-US" dirty="0">
                <a:solidFill>
                  <a:srgbClr val="00B0F0"/>
                </a:solidFill>
              </a:rPr>
              <a:t>RESULT</a:t>
            </a:r>
            <a:endParaRPr lang="en-IN" dirty="0">
              <a:solidFill>
                <a:srgbClr val="00B0F0"/>
              </a:solidFill>
            </a:endParaRPr>
          </a:p>
        </p:txBody>
      </p:sp>
      <p:pic>
        <p:nvPicPr>
          <p:cNvPr id="5" name="Content Placeholder 3">
            <a:extLst>
              <a:ext uri="{FF2B5EF4-FFF2-40B4-BE49-F238E27FC236}">
                <a16:creationId xmlns:a16="http://schemas.microsoft.com/office/drawing/2014/main" id="{C9551B2C-80F5-4AF6-0D3E-5062C10F9B00}"/>
              </a:ext>
            </a:extLst>
          </p:cNvPr>
          <p:cNvPicPr>
            <a:picLocks noGrp="1" noChangeAspect="1"/>
          </p:cNvPicPr>
          <p:nvPr>
            <p:ph idx="1"/>
          </p:nvPr>
        </p:nvPicPr>
        <p:blipFill>
          <a:blip r:embed="rId2"/>
          <a:stretch>
            <a:fillRect/>
          </a:stretch>
        </p:blipFill>
        <p:spPr>
          <a:xfrm>
            <a:off x="1861890" y="2052638"/>
            <a:ext cx="7429995" cy="4195762"/>
          </a:xfrm>
        </p:spPr>
      </p:pic>
      <p:sp>
        <p:nvSpPr>
          <p:cNvPr id="4" name="TextBox 3">
            <a:extLst>
              <a:ext uri="{FF2B5EF4-FFF2-40B4-BE49-F238E27FC236}">
                <a16:creationId xmlns:a16="http://schemas.microsoft.com/office/drawing/2014/main" id="{BE33DDE2-AFCB-5E62-E3C0-E315CE52B519}"/>
              </a:ext>
            </a:extLst>
          </p:cNvPr>
          <p:cNvSpPr txBox="1"/>
          <p:nvPr/>
        </p:nvSpPr>
        <p:spPr>
          <a:xfrm>
            <a:off x="2284066" y="1436914"/>
            <a:ext cx="3631845" cy="461665"/>
          </a:xfrm>
          <a:prstGeom prst="rect">
            <a:avLst/>
          </a:prstGeom>
          <a:noFill/>
        </p:spPr>
        <p:txBody>
          <a:bodyPr wrap="square" rtlCol="0">
            <a:spAutoFit/>
          </a:bodyPr>
          <a:lstStyle/>
          <a:p>
            <a:r>
              <a:rPr lang="en-US" sz="2400" b="1" dirty="0"/>
              <a:t>OUTPUT IMAGES:</a:t>
            </a:r>
            <a:endParaRPr lang="en-IN" sz="2400" b="1" dirty="0"/>
          </a:p>
        </p:txBody>
      </p:sp>
    </p:spTree>
    <p:extLst>
      <p:ext uri="{BB962C8B-B14F-4D97-AF65-F5344CB8AC3E}">
        <p14:creationId xmlns:p14="http://schemas.microsoft.com/office/powerpoint/2010/main" val="2515148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6F5257-A5B5-2410-7717-C00CEC845CC3}"/>
              </a:ext>
            </a:extLst>
          </p:cNvPr>
          <p:cNvPicPr>
            <a:picLocks noChangeAspect="1"/>
          </p:cNvPicPr>
          <p:nvPr/>
        </p:nvPicPr>
        <p:blipFill>
          <a:blip r:embed="rId2"/>
          <a:stretch>
            <a:fillRect/>
          </a:stretch>
        </p:blipFill>
        <p:spPr>
          <a:xfrm>
            <a:off x="2547257" y="875211"/>
            <a:ext cx="8895806" cy="5316583"/>
          </a:xfrm>
          <a:prstGeom prst="rect">
            <a:avLst/>
          </a:prstGeom>
        </p:spPr>
      </p:pic>
    </p:spTree>
    <p:extLst>
      <p:ext uri="{BB962C8B-B14F-4D97-AF65-F5344CB8AC3E}">
        <p14:creationId xmlns:p14="http://schemas.microsoft.com/office/powerpoint/2010/main" val="12920184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56</TotalTime>
  <Words>1329</Words>
  <Application>Microsoft Office PowerPoint</Application>
  <PresentationFormat>Widescreen</PresentationFormat>
  <Paragraphs>73</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Algerian</vt:lpstr>
      <vt:lpstr>Arial</vt:lpstr>
      <vt:lpstr>Calibri</vt:lpstr>
      <vt:lpstr>Century Gothic</vt:lpstr>
      <vt:lpstr>Times New Roman</vt:lpstr>
      <vt:lpstr>Wingdings</vt:lpstr>
      <vt:lpstr>Wingdings 3</vt:lpstr>
      <vt:lpstr>Ion</vt:lpstr>
      <vt:lpstr>KEYLOGGER</vt:lpstr>
      <vt:lpstr>OUTLINE</vt:lpstr>
      <vt:lpstr>PROBLEM STATEMENT</vt:lpstr>
      <vt:lpstr>PROPOSED SOLUTION</vt:lpstr>
      <vt:lpstr>SYSTEM APPROACH</vt:lpstr>
      <vt:lpstr>ALGORITHM AND DEPLOYMENT</vt:lpstr>
      <vt:lpstr>DEPLOYMENT</vt:lpstr>
      <vt:lpstr>RESULT</vt:lpstr>
      <vt:lpstr>PowerPoint Presentation</vt:lpstr>
      <vt:lpstr>PowerPoint Presentation</vt:lpstr>
      <vt:lpstr>PowerPoint Presentation</vt:lpstr>
      <vt:lpstr>CONCLUSION</vt:lpstr>
      <vt:lpstr>FUTURE SCOPE</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AYAZ BASHA F</dc:creator>
  <cp:lastModifiedBy>psv102</cp:lastModifiedBy>
  <cp:revision>9</cp:revision>
  <dcterms:created xsi:type="dcterms:W3CDTF">2024-03-26T05:30:23Z</dcterms:created>
  <dcterms:modified xsi:type="dcterms:W3CDTF">2024-03-26T08:11:47Z</dcterms:modified>
</cp:coreProperties>
</file>