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91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3262" autoAdjust="0"/>
  </p:normalViewPr>
  <p:slideViewPr>
    <p:cSldViewPr snapToGrid="0">
      <p:cViewPr varScale="1">
        <p:scale>
          <a:sx n="63" d="100"/>
          <a:sy n="63" d="100"/>
        </p:scale>
        <p:origin x="14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CF806-43E1-4F07-A6A1-116D30F16792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2CC53-304E-4F3E-99C6-0001F016D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879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vro.apache.org/docs/1.10.0/gettingstartedpython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fastavro/fastavro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464646"/>
                </a:solidFill>
                <a:effectLst/>
                <a:latin typeface="Open Sans" panose="020B0606030504020204" pitchFamily="34" charset="0"/>
              </a:rPr>
              <a:t>Basically, Avro is a language-independent data serialization system developed by the father of Hadoop, Doug Cutting.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464646"/>
                </a:solidFill>
                <a:effectLst/>
                <a:latin typeface="Open Sans" panose="020B0606030504020204" pitchFamily="34" charset="0"/>
              </a:rPr>
              <a:t>Before I discuss further Avro, allow me to discuss in brief about </a:t>
            </a:r>
            <a:r>
              <a:rPr lang="en-GB" b="0" i="1" dirty="0">
                <a:solidFill>
                  <a:srgbClr val="464646"/>
                </a:solidFill>
                <a:effectLst/>
                <a:latin typeface="Open Sans" panose="020B0606030504020204" pitchFamily="34" charset="0"/>
              </a:rPr>
              <a:t>data serialization</a:t>
            </a:r>
            <a:r>
              <a:rPr lang="en-GB" b="0" i="0" dirty="0">
                <a:solidFill>
                  <a:srgbClr val="464646"/>
                </a:solidFill>
                <a:effectLst/>
                <a:latin typeface="Open Sans" panose="020B0606030504020204" pitchFamily="34" charset="0"/>
              </a:rPr>
              <a:t> and advantages of it.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2CC53-304E-4F3E-99C6-0001F016DB18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9158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+mj-lt"/>
              <a:buNone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Processing takes place step by step, as follows: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Sqoop runs in the Hadoop cluster.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It imports data from the RDBMS or NoSQL database to HDFS. 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It uses mappers to slice the incoming data into multiple formats and loads the data in HDFS.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Exports data back into the RDBMS while ensuring that the schema of the data in the database is maintained.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2CC53-304E-4F3E-99C6-0001F016DB18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226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="0" i="0" dirty="0">
                <a:solidFill>
                  <a:srgbClr val="595858"/>
                </a:solidFill>
                <a:effectLst/>
                <a:latin typeface="roboto" panose="02000000000000000000" pitchFamily="2" charset="0"/>
              </a:rPr>
              <a:t>Hive is a distributed data warehouse system developed by Facebook. </a:t>
            </a:r>
            <a:endParaRPr lang="en-GB" sz="1200" b="0" i="0" dirty="0">
              <a:solidFill>
                <a:srgbClr val="51565E"/>
              </a:solidFill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Facebook adopted the Hadoop framework to manage their big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Hadoop uses MapReduce to process data.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With MapReduce, users were required to write long and extensive Java code.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Not all users were well-versed with Java and other coding languages.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Users were comfortable with writing queries in SQL (Structured Query Language), and they wanted a language similar to SQL.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Enter the HiveQL language.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 idea was to incorporate the concepts of tables and columns, just like SQL. 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Hive is a data warehouse system that is used to query and </a:t>
            </a:r>
            <a:r>
              <a:rPr lang="en-GB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analyze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 large datasets stored in the HDFS.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Hive uses a query language called HiveQL, which is similar to SQL. 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As seen from the image,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 user first sends out the Hive queries.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These queries are converted into MapReduce tasks that accesses the Hadoop MapReduce system.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2CC53-304E-4F3E-99C6-0001F016DB18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49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 Hive client supports different types of client applications in different languages to perform queries. 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Thrift is a software framework. 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 Hive Server is based on Thrift, so it can serve requests from all of the programming languages that support Thrift. 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Next, we have the JDBC (Java Database Connectivity) application and Hive JDBC Driver. 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 JDBC application is connected through the JDBC Driver. 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Then we have an ODBC (Open Database Connectivity) application connected through the ODBC Driver. 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All these client requests are submitted to the Hive server. 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Then there are the Hive Services that has the Hive web interface, or GUI, where programmers execute Hive queries. 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Commands can also be executed directly in CLI. 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Up next is the Hive driver, which is responsible for all the queries submitted. 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It performs three steps internally: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GB" b="1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Compiler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 - The Hive driver passes the query to the compiler, where it is checked and </a:t>
            </a:r>
            <a:r>
              <a:rPr lang="en-GB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analyzed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 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GB" b="1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Optimizer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 - Optimized logical plan in the form of a graph of MapReduce and HDFS tasks is obtained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GB" b="1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Executor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 - In the final step, the tasks are executed 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Metastore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 is a repository for Hive metadata. 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It stores metadata for Hive tables, and you can think of this as your schema. 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This is located on the Apache Derby DB. 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Hive uses the MapReduce framework to process queries. 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Finally, we have distributed storage, which is HDFS. </a:t>
            </a:r>
            <a:endParaRPr lang="en-IN" b="0" i="0" dirty="0">
              <a:solidFill>
                <a:srgbClr val="51565E"/>
              </a:solidFill>
              <a:effectLst/>
              <a:latin typeface="Roboto" panose="02000000000000000000" pitchFamily="2" charset="0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Let’s see how does the data flow in the Hive.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51565E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2CC53-304E-4F3E-99C6-0001F016DB18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459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 data flows in the following sequence: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We execute a query, which goes into the driver.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Then the driver asks for the plan, which refers to the query execution.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After this, the compiler gets the metadata from the </a:t>
            </a:r>
            <a:r>
              <a:rPr lang="en-GB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metastore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 </a:t>
            </a:r>
            <a:r>
              <a:rPr lang="en-GB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metastore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 responds with the metadata.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 compiler gathers this information and sends the plan back to the driver.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Now, the driver sends the execution plan to the execution engine.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 execution engine acts as a bridge between the Hive and Hadoop to process the query. In addition to this, the execution engine also communicates bidirectionally with the </a:t>
            </a:r>
            <a:r>
              <a:rPr lang="en-GB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metastore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 to perform various operations, such as create and drop tables.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Finally, we have a bidirectional communication to fetch and send results back to the client.</a:t>
            </a:r>
          </a:p>
          <a:p>
            <a:pPr marL="0" indent="0" algn="l">
              <a:buFont typeface="+mj-lt"/>
              <a:buNone/>
            </a:pPr>
            <a:endParaRPr lang="en-GB" b="0" i="0" dirty="0">
              <a:solidFill>
                <a:srgbClr val="51565E"/>
              </a:solidFill>
              <a:effectLst/>
              <a:latin typeface="Roboto" panose="02000000000000000000" pitchFamily="2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Now take a look at Hive data </a:t>
            </a:r>
            <a:r>
              <a:rPr lang="en-GB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modeling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, which consists of tables, partitions, and buckets.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2CC53-304E-4F3E-99C6-0001F016DB18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996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Hive data modelling consists of tables, partitions, and buckets:</a:t>
            </a:r>
          </a:p>
          <a:p>
            <a:pPr marL="685800" lvl="1" indent="-228600" algn="l">
              <a:buFont typeface="+mj-lt"/>
              <a:buAutoNum type="arabicPeriod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Tables - Tables in Hive are created the same way it is done in RDBMS.</a:t>
            </a:r>
          </a:p>
          <a:p>
            <a:pPr marL="685800" lvl="1" indent="-228600" algn="l">
              <a:buFont typeface="+mj-lt"/>
              <a:buAutoNum type="arabicPeriod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Partitions - Here, tables are organized into partitions for grouping similar types of data based on the partition key. </a:t>
            </a:r>
          </a:p>
          <a:p>
            <a:pPr marL="685800" lvl="1" indent="-228600" algn="l">
              <a:buFont typeface="+mj-lt"/>
              <a:buAutoNum type="arabicPeriod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Buckets - Data present in partitions can be further divided into buckets for efficient querying.</a:t>
            </a:r>
            <a:endParaRPr lang="en-IN" b="0" i="0" dirty="0">
              <a:solidFill>
                <a:srgbClr val="51565E"/>
              </a:solidFill>
              <a:effectLst/>
              <a:latin typeface="Roboto" panose="02000000000000000000" pitchFamily="2" charset="0"/>
            </a:endParaRPr>
          </a:p>
          <a:p>
            <a:pPr marL="228600" lvl="0" indent="-22860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Let us dive into the Hive data types.</a:t>
            </a:r>
          </a:p>
          <a:p>
            <a:pPr marL="228600" lvl="0" indent="-228600"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51565E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2CC53-304E-4F3E-99C6-0001F016DB18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4004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Hive operates in two modes depending on the number and size of data nodes. They are:</a:t>
            </a:r>
          </a:p>
          <a:p>
            <a:pPr marL="685800" lvl="1" indent="-228600" algn="l">
              <a:buFont typeface="+mj-lt"/>
              <a:buAutoNum type="arabicPeriod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Local Mode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Used when Hadoop has one data node, and the amount of data is small. 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Here, the processing will be very fast on smaller datasets, which are present in local machines.</a:t>
            </a:r>
          </a:p>
          <a:p>
            <a:pPr marL="685800" lvl="1" indent="-228600" algn="l">
              <a:buFont typeface="+mj-lt"/>
              <a:buAutoNum type="arabicPeriod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MapReduce Mode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Used when the data in Hadoop is spread across multiple data nodes. 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Processing large datasets can be more efficient using this mode. </a:t>
            </a:r>
            <a:endParaRPr lang="en-IN" b="0" i="0" dirty="0">
              <a:solidFill>
                <a:srgbClr val="51565E"/>
              </a:solidFill>
              <a:effectLst/>
              <a:latin typeface="Roboto" panose="02000000000000000000" pitchFamily="2" charset="0"/>
            </a:endParaRPr>
          </a:p>
          <a:p>
            <a:pPr marL="228600" lvl="0" indent="-228600"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51565E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2CC53-304E-4F3E-99C6-0001F016DB18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9888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2CC53-304E-4F3E-99C6-0001F016DB18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960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30303"/>
                </a:solidFill>
                <a:effectLst/>
              </a:rPr>
              <a:t>What is Data Serialization and </a:t>
            </a:r>
            <a:r>
              <a:rPr lang="en-GB" b="0" i="0" dirty="0" err="1">
                <a:solidFill>
                  <a:srgbClr val="030303"/>
                </a:solidFill>
                <a:effectLst/>
              </a:rPr>
              <a:t>DeSerialization</a:t>
            </a:r>
            <a:r>
              <a:rPr lang="en-GB" b="0" i="0" dirty="0">
                <a:solidFill>
                  <a:srgbClr val="030303"/>
                </a:solidFill>
                <a:effectLst/>
              </a:rPr>
              <a:t>?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464646"/>
                </a:solidFill>
                <a:effectLst/>
              </a:rPr>
              <a:t>Data Serialization is the process of converting complex objects(</a:t>
            </a:r>
            <a:r>
              <a:rPr lang="en-GB" b="0" i="1" dirty="0">
                <a:solidFill>
                  <a:srgbClr val="464646"/>
                </a:solidFill>
                <a:effectLst/>
              </a:rPr>
              <a:t>array, </a:t>
            </a:r>
            <a:r>
              <a:rPr lang="en-GB" b="0" i="1" dirty="0" err="1">
                <a:solidFill>
                  <a:srgbClr val="464646"/>
                </a:solidFill>
                <a:effectLst/>
              </a:rPr>
              <a:t>dicts</a:t>
            </a:r>
            <a:r>
              <a:rPr lang="en-GB" b="0" i="1" dirty="0">
                <a:solidFill>
                  <a:srgbClr val="464646"/>
                </a:solidFill>
                <a:effectLst/>
              </a:rPr>
              <a:t>, lists, class objects, JSON, etc</a:t>
            </a:r>
            <a:r>
              <a:rPr lang="en-GB" b="0" i="0" dirty="0">
                <a:solidFill>
                  <a:srgbClr val="464646"/>
                </a:solidFill>
                <a:effectLst/>
              </a:rPr>
              <a:t>) into byte streams so that they can be stored or transferred to other machines.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464646"/>
                </a:solidFill>
                <a:effectLst/>
              </a:rPr>
              <a:t>The reason for data serialization of transferring data among computers who have different architecture, hardware, or operating systems. 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464646"/>
                </a:solidFill>
                <a:effectLst/>
              </a:rPr>
              <a:t>Once the data is received at the other end, it can be reverted back to the original form. 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464646"/>
                </a:solidFill>
                <a:effectLst/>
              </a:rPr>
              <a:t>This process is called </a:t>
            </a:r>
            <a:r>
              <a:rPr lang="en-GB" b="0" i="1" dirty="0">
                <a:solidFill>
                  <a:srgbClr val="464646"/>
                </a:solidFill>
                <a:effectLst/>
              </a:rPr>
              <a:t>Deserialization</a:t>
            </a:r>
            <a:r>
              <a:rPr lang="en-GB" b="0" i="0" dirty="0">
                <a:solidFill>
                  <a:srgbClr val="464646"/>
                </a:solidFill>
                <a:effectLst/>
              </a:rPr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464646"/>
                </a:solidFill>
                <a:effectLst/>
              </a:rPr>
              <a:t>Now you know what is it all about, let’s dig in and play with some code.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2CC53-304E-4F3E-99C6-0001F016DB18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218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two libraries that are currently being used in Python applications. </a:t>
            </a:r>
          </a:p>
          <a:p>
            <a:pPr marL="285750" indent="-28575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 is simply called </a:t>
            </a:r>
            <a:r>
              <a:rPr lang="en-IN" sz="18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avro</a:t>
            </a:r>
            <a:r>
              <a:rPr lang="en-IN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you can access </a:t>
            </a:r>
            <a:r>
              <a:rPr lang="en-IN" sz="1800" u="sng" dirty="0">
                <a:solidFill>
                  <a:srgbClr val="999999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here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</a:t>
            </a:r>
            <a:r>
              <a:rPr lang="en-IN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https://avro.apache.org/docs/1.10.0/gettingstartedpython.html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the other is </a:t>
            </a:r>
            <a:r>
              <a:rPr lang="en-IN" sz="1800" u="sng" dirty="0" err="1">
                <a:solidFill>
                  <a:srgbClr val="999999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FastAvro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(</a:t>
            </a:r>
            <a:r>
              <a:rPr lang="en-IN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https://github.com/fastavro/fastavro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which claims to be faster than the previous one.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working of both is the same.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will use the Avro library.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So, as always use the typical </a:t>
            </a:r>
            <a:r>
              <a:rPr lang="en-IN" sz="1800" i="1" dirty="0">
                <a:solidFill>
                  <a:srgbClr val="464646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</a:rPr>
              <a:t>pip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tool to install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2CC53-304E-4F3E-99C6-0001F016DB18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070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="0" i="0" dirty="0">
                <a:solidFill>
                  <a:srgbClr val="464646"/>
                </a:solidFill>
                <a:effectLst/>
              </a:rPr>
              <a:t>Apache Avro format is actually a JSON structure.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="0" i="0" dirty="0">
                <a:solidFill>
                  <a:srgbClr val="464646"/>
                </a:solidFill>
                <a:effectLst/>
              </a:rPr>
              <a:t>You can say that Avro format is actually a combination of a JSON data structure and a schema for validation purposes.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="0" i="0" dirty="0">
                <a:solidFill>
                  <a:srgbClr val="464646"/>
                </a:solidFill>
                <a:effectLst/>
              </a:rPr>
              <a:t>So before we create our Avro file which has an extension </a:t>
            </a:r>
            <a:r>
              <a:rPr lang="en-GB" b="0" i="0" dirty="0">
                <a:solidFill>
                  <a:srgbClr val="FF0000"/>
                </a:solidFill>
                <a:effectLst/>
              </a:rPr>
              <a:t>.</a:t>
            </a:r>
            <a:r>
              <a:rPr lang="en-GB" b="0" i="0" dirty="0" err="1">
                <a:solidFill>
                  <a:srgbClr val="FF0000"/>
                </a:solidFill>
                <a:effectLst/>
              </a:rPr>
              <a:t>avro</a:t>
            </a:r>
            <a:r>
              <a:rPr lang="en-GB" b="0" i="0" dirty="0">
                <a:solidFill>
                  <a:srgbClr val="464646"/>
                </a:solidFill>
                <a:effectLst/>
              </a:rPr>
              <a:t> we will be creating its schema.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="0" i="0" dirty="0">
                <a:solidFill>
                  <a:srgbClr val="464646"/>
                </a:solidFill>
                <a:effectLst/>
              </a:rPr>
              <a:t>The JSON that you see on the right is the Schema, which will name as </a:t>
            </a:r>
            <a:r>
              <a:rPr lang="en-GB" b="0" i="0" dirty="0" err="1">
                <a:solidFill>
                  <a:srgbClr val="464646"/>
                </a:solidFill>
                <a:effectLst/>
              </a:rPr>
              <a:t>user.avsc</a:t>
            </a:r>
            <a:r>
              <a:rPr lang="en-GB" b="0" i="0" dirty="0">
                <a:solidFill>
                  <a:srgbClr val="464646"/>
                </a:solidFill>
                <a:effectLst/>
              </a:rPr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Now we will be writing the code that will read the schema from the schema file and then will be adding a few records in the Avro file.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Later, we will be retrieving the records and display them. Let’s write the code!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b="0" i="0" dirty="0">
              <a:solidFill>
                <a:srgbClr val="464646"/>
              </a:solidFill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2CC53-304E-4F3E-99C6-0001F016DB18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111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record data type in Avro is a collection of multiple attributes.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supports the following attributes:</a:t>
            </a:r>
          </a:p>
          <a:p>
            <a:pPr marL="1085850" lvl="2" indent="-171450" algn="just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name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− The value of this field holds the name of the record.</a:t>
            </a:r>
          </a:p>
          <a:p>
            <a:pPr marL="1085850" lvl="2" indent="-171450" algn="just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namespace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− The value of this field holds the name of the namespace where the object is stored.</a:t>
            </a:r>
          </a:p>
          <a:p>
            <a:pPr marL="1085850" lvl="2" indent="-171450" algn="just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type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− The value of this attribute holds either the type of the document (record) or the datatype of the field in the schema.</a:t>
            </a:r>
          </a:p>
          <a:p>
            <a:pPr marL="1085850" lvl="2" indent="-171450" algn="just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fields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− This field holds a JSON array, which have the list of all of the fields in the schema, each having name and the type attributes.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 enumeration is a list of items in a collection.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Avro enumeration supports the following attributes:</a:t>
            </a:r>
          </a:p>
          <a:p>
            <a:pPr marL="1085850" lvl="2" indent="-171450" algn="just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name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− The value of this field holds the name of the enumeration.</a:t>
            </a:r>
          </a:p>
          <a:p>
            <a:pPr marL="1085850" lvl="2" indent="-171450" algn="just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namespace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− The value of this field contains the string that qualifies the name of the Enumeration.</a:t>
            </a:r>
          </a:p>
          <a:p>
            <a:pPr marL="1085850" lvl="2" indent="-171450" algn="just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symbols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− The value of this field holds the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enum's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symbols as an array of names.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Array data type defines an array field having a single attribute items.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items attribute specifies the type of items in the array.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map data type is an array of key-value pairs, it organizes data as key-value pairs.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key for an Avro map must be a string.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values of a map hold the data type of the content of map.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union datatype is used whenever the field has one or more datatypes. They are represented as JSON arrays.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example, if a field that could be either an int or null, then the union is represented as ["int", "null"].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Let’s see these in action.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2CC53-304E-4F3E-99C6-0001F016DB18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814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Sqoop is a tool used to transfer bulk data between Hadoop and external datastores, such as relational databases (MS SQL Server, MySQL). 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To process data using Hadoop, the data first needs to be loaded into Hadoop clusters from several sources.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(click) However, it turned out that the process of loading data from several heterogeneous sources was extremely challenging.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 problems administrators encountered included:</a:t>
            </a:r>
          </a:p>
          <a:p>
            <a:pPr marL="685800" lvl="1" indent="-228600" algn="l">
              <a:buFont typeface="+mj-lt"/>
              <a:buAutoNum type="arabicPeriod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Maintaining data consistency</a:t>
            </a:r>
          </a:p>
          <a:p>
            <a:pPr marL="685800" lvl="1" indent="-228600" algn="l">
              <a:buFont typeface="+mj-lt"/>
              <a:buAutoNum type="arabicPeriod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Ensuring efficient utilization of resources</a:t>
            </a:r>
          </a:p>
          <a:p>
            <a:pPr marL="685800" lvl="1" indent="-228600" algn="l">
              <a:buFont typeface="+mj-lt"/>
              <a:buAutoNum type="arabicPeriod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Loading bulk data to Hadoop was not possible</a:t>
            </a:r>
          </a:p>
          <a:p>
            <a:pPr marL="685800" lvl="1" indent="-228600" algn="l">
              <a:buFont typeface="+mj-lt"/>
              <a:buAutoNum type="arabicPeriod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Loading data using scripts was slow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 solution was Sqoop (click). 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Using Sqoop in Hadoop helped to overcome all the challenges of the traditional approach and it could load bulk data from RDBMS to Hadoop with ease.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2CC53-304E-4F3E-99C6-0001F016DB18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078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l">
              <a:buFont typeface="+mj-lt"/>
              <a:buAutoNum type="arabicPeriod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 client submits the import/ export command to import or export data.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Sqoop fetches data from different databases.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Here, we have an enterprise data warehouse, document-based systems, and a relational database. 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We have a connector for each of these; connectors help to work with a range of accessible databases.</a:t>
            </a:r>
          </a:p>
          <a:p>
            <a:pPr marL="228600" lvl="0" indent="-228600" algn="l">
              <a:buFont typeface="+mj-lt"/>
              <a:buAutoNum type="arabicPeriod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Multiple mappers perform map tasks to load the data on to HDFS.</a:t>
            </a:r>
          </a:p>
          <a:p>
            <a:pPr marL="228600" lvl="0" indent="-228600" algn="l">
              <a:buFont typeface="+mj-lt"/>
              <a:buAutoNum type="arabicPeriod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Similarly, numerous map tasks will export the data from HDFS on to RDBMS using the Sqoop export command. 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2CC53-304E-4F3E-99C6-0001F016DB18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474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l">
              <a:buFont typeface="+mj-lt"/>
              <a:buAutoNum type="arabicPeriod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In this example, a company’s data is present in the RDBMS. </a:t>
            </a:r>
          </a:p>
          <a:p>
            <a:pPr marL="685800" lvl="1" indent="-22860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All this metadata is sent to the Sqoop import. </a:t>
            </a:r>
          </a:p>
          <a:p>
            <a:pPr marL="685800" lvl="1" indent="-22860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Scoop then performs an introspection of the database to gather metadata (primary key information).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It then submits a map-only job.</a:t>
            </a:r>
          </a:p>
          <a:p>
            <a:pPr marL="685800" lvl="1" indent="-22860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Sqoop divides the input dataset into splits and uses individual map tasks to push the splits to HDFS. </a:t>
            </a:r>
          </a:p>
          <a:p>
            <a:pPr marL="228600" indent="-228600">
              <a:buFont typeface="+mj-lt"/>
              <a:buAutoNum type="arabi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2CC53-304E-4F3E-99C6-0001F016DB18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866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l">
              <a:buFont typeface="+mj-lt"/>
              <a:buAutoNum type="arabicPeriod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 first step is to gather the metadata through introspection.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Sqoop then divides the input dataset into splits and uses individual map tasks to push the splits to RDBMS. </a:t>
            </a:r>
          </a:p>
          <a:p>
            <a:pPr marL="228600" indent="-228600">
              <a:buFont typeface="+mj-lt"/>
              <a:buAutoNum type="arabi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2CC53-304E-4F3E-99C6-0001F016DB18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476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B5B1F-4F7B-4892-A8F5-5EFC26EA3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3548A8-5BE4-4050-96B9-863C45A45B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CE6F0-6B40-4DA6-BA36-A319850DE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F351-0E40-4209-AA28-1F4C1D8792E1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7F443-5012-42BC-B8B6-7AFF01724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FF7D3-AF8C-4F22-893A-AEDC2881B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E734-5BE7-4E4A-8B40-55D5A5634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781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DC4FF-FF16-4986-A3ED-4FBE05C6C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4DF818-239F-4C68-8C42-77BEA163E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24064-3A4F-4B10-A17D-0F14D3DB3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F351-0E40-4209-AA28-1F4C1D8792E1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9AD0A-F85D-49B0-89CA-4E59F94BA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3D198-FF58-4C0B-8DF1-74A0754D0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E734-5BE7-4E4A-8B40-55D5A5634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303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933D6F-22A2-40E8-84EE-759CC5BF5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E5530-1986-4549-AD8B-917E02A2D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7CB0D-A6A3-44AE-9B7C-BC428C3FF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F351-0E40-4209-AA28-1F4C1D8792E1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DA615-D824-4DA6-AA93-C8182B5B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30841-59C1-4ABD-AE53-3969C8B2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E734-5BE7-4E4A-8B40-55D5A5634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961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F7AD8-DA3F-4AF1-BACE-B203DFE61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087AC-CA4B-475C-A5DE-6FD128FB0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73F8A-0ECD-4AA7-A70A-A211ED6EC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F351-0E40-4209-AA28-1F4C1D8792E1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B70E1-DCDE-4989-B1DD-77E2C7A0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1B459-6607-4875-BF48-06BF34A06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E734-5BE7-4E4A-8B40-55D5A5634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773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B4AB2-CA48-4E89-BAFA-7CAE31D7B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C1D6A-6A86-4133-8604-706AC986E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01225-652E-4816-B970-7ED2DEFB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F351-0E40-4209-AA28-1F4C1D8792E1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D70B8-EECD-4FDB-B201-BC73791CE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55775-8616-487E-AE2E-1F32C086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E734-5BE7-4E4A-8B40-55D5A5634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91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4B221-BF4F-4B43-B3CD-AD3D4B69D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E1280-C514-47D1-BCB5-76D59217A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EC9D0-9302-493F-B493-30F678632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4A663-6D95-4307-81ED-15E2B7AA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F351-0E40-4209-AA28-1F4C1D8792E1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E3E24-B79E-459D-849C-2E945272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95CA9-91EE-4A6B-AC06-B39B02BF6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E734-5BE7-4E4A-8B40-55D5A5634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41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9A946-D236-46F4-8EB1-DB8516D23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243E7-8944-4E57-8973-DBFB61D57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87EFE-466F-42E4-9690-1838B349C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2EC968-F7ED-40B2-99EC-47FCA5D3B1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1B2322-47FF-4DFF-B9E8-50D05F65D4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4ADCA4-02A0-4AD6-A51F-D7D009EC3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F351-0E40-4209-AA28-1F4C1D8792E1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5F57D0-FAE4-42C0-8ABB-6DB41F6B2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8D384-36ED-4ABA-8E93-97030B2A9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E734-5BE7-4E4A-8B40-55D5A5634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262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003AA-0C6B-425C-9E27-28FD647B9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34BEB-141F-4B98-B3EB-9CCF55DE3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F351-0E40-4209-AA28-1F4C1D8792E1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4C78E-6F11-4392-AA39-957912800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F4031F-1667-4723-9409-F5E4A78DF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E734-5BE7-4E4A-8B40-55D5A5634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55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D06921-792B-42DA-ACEB-070DD7E77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F351-0E40-4209-AA28-1F4C1D8792E1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A62C4B-212B-4F19-ABF0-4815F3D3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8546D-B7E4-42F6-AD9C-E3F4B6095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E734-5BE7-4E4A-8B40-55D5A5634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792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5BDBE-AAF8-4B30-92A9-3DCA6E0A4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07794-02A7-436B-A0E9-63CF43C29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0A206A-709D-4EE6-AC23-EDFD5426D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3E24B-247F-4084-A931-D94117270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F351-0E40-4209-AA28-1F4C1D8792E1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7FFDF-7925-4E5D-9246-F7B0631AF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F239E-1E87-4BB0-BC15-DBDDA9AC9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E734-5BE7-4E4A-8B40-55D5A5634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213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40178-5F39-4DB2-A834-08E8DFDAB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CBA395-3B67-4C9B-8D22-15318FB56F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82267-60F9-4EAF-942F-5CAC6EF74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60288-937A-4765-A5C4-170E246B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F351-0E40-4209-AA28-1F4C1D8792E1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D34F4-B957-41E9-A93F-F881B5E7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3D7C2-8CB4-4A9B-8AF2-505C590BE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E734-5BE7-4E4A-8B40-55D5A5634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13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6F4227-32EB-4168-8060-7B11C9063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E907D-3F1E-4F81-A891-CE95A4F8C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31964-AC81-4CFC-865A-0EC886E3F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2F351-0E40-4209-AA28-1F4C1D8792E1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1C5F6-541B-4542-8137-A8C3ADF9FB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41EA0-6765-4EE0-A73E-488951F4B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6E734-5BE7-4E4A-8B40-55D5A5634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41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vro.apache.org/docs/1.10.0/gettingstartedpython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fastavro/fastavro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2128B-87BA-4315-A0C8-B2362131E9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hlinkClick r:id="rId2" action="ppaction://hlinksldjump"/>
              </a:rPr>
              <a:t>AVRO</a:t>
            </a:r>
            <a:r>
              <a:rPr lang="en-GB" dirty="0"/>
              <a:t>, </a:t>
            </a:r>
            <a:r>
              <a:rPr lang="en-GB" dirty="0">
                <a:hlinkClick r:id="rId3" action="ppaction://hlinksldjump"/>
              </a:rPr>
              <a:t>Sqoop</a:t>
            </a:r>
            <a:r>
              <a:rPr lang="en-GB" dirty="0"/>
              <a:t>, </a:t>
            </a:r>
            <a:r>
              <a:rPr lang="en-GB" dirty="0">
                <a:hlinkClick r:id="rId4" action="ppaction://hlinksldjump"/>
              </a:rPr>
              <a:t>Hive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AE907-E55C-4EB0-8625-AC36E29D45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Ajay J. Singala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805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2128B-87BA-4315-A0C8-B2362131E9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Sqoop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AE907-E55C-4EB0-8625-AC36E29D45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744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8B997-5309-4AF3-A5A0-39EC35D52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EB093-2B5D-4D53-A859-E0D91DE4B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i="0" dirty="0">
                <a:solidFill>
                  <a:schemeClr val="accent1"/>
                </a:solidFill>
                <a:effectLst/>
              </a:rPr>
              <a:t>Sqoop</a:t>
            </a:r>
            <a:r>
              <a:rPr lang="en-GB" b="0" i="0" dirty="0">
                <a:solidFill>
                  <a:srgbClr val="51565E"/>
                </a:solidFill>
                <a:effectLst/>
              </a:rPr>
              <a:t> </a:t>
            </a:r>
          </a:p>
          <a:p>
            <a:pPr lvl="1"/>
            <a:r>
              <a:rPr lang="en-GB" dirty="0">
                <a:solidFill>
                  <a:srgbClr val="51565E"/>
                </a:solidFill>
              </a:rPr>
              <a:t>A</a:t>
            </a:r>
            <a:r>
              <a:rPr lang="en-GB" b="0" i="0" dirty="0">
                <a:solidFill>
                  <a:srgbClr val="51565E"/>
                </a:solidFill>
                <a:effectLst/>
              </a:rPr>
              <a:t> tool used to transfer bulk data between Hadoop and external datastores, such as relational databases (MS SQL Server, MySQL).</a:t>
            </a:r>
          </a:p>
          <a:p>
            <a:endParaRPr lang="en-IN" dirty="0"/>
          </a:p>
        </p:txBody>
      </p:sp>
      <p:pic>
        <p:nvPicPr>
          <p:cNvPr id="1026" name="Picture 2" descr="RDBMS">
            <a:extLst>
              <a:ext uri="{FF2B5EF4-FFF2-40B4-BE49-F238E27FC236}">
                <a16:creationId xmlns:a16="http://schemas.microsoft.com/office/drawing/2014/main" id="{06EFEDA7-74CA-4DEC-8A12-AD13EB1CD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762" y="3061063"/>
            <a:ext cx="5324475" cy="16764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601956-DEAB-415E-8B66-A6F34B042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4711" y="3038747"/>
            <a:ext cx="53625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81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6F774-4257-4D36-A15E-CCBB9FB10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Sqoop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9F2D1-F90F-463D-9F7A-0F5C9C70A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b="0" i="0" dirty="0">
                <a:solidFill>
                  <a:srgbClr val="51565E"/>
                </a:solidFill>
                <a:effectLst/>
              </a:rPr>
              <a:t>Parallel Import/Export</a:t>
            </a:r>
            <a:endParaRPr lang="en-GB" b="0" i="0" dirty="0">
              <a:solidFill>
                <a:srgbClr val="272C37"/>
              </a:solidFill>
              <a:effectLst/>
            </a:endParaRPr>
          </a:p>
          <a:p>
            <a:pPr lvl="1"/>
            <a:r>
              <a:rPr lang="en-GB" b="0" i="0" dirty="0">
                <a:solidFill>
                  <a:srgbClr val="51565E"/>
                </a:solidFill>
                <a:effectLst/>
              </a:rPr>
              <a:t>Sqoop uses the YARN framework to import and export data. </a:t>
            </a:r>
          </a:p>
          <a:p>
            <a:pPr lvl="1"/>
            <a:r>
              <a:rPr lang="en-GB" b="0" i="0" dirty="0">
                <a:solidFill>
                  <a:srgbClr val="51565E"/>
                </a:solidFill>
                <a:effectLst/>
              </a:rPr>
              <a:t>This provides fault tolerance on top of parallelism.</a:t>
            </a:r>
          </a:p>
          <a:p>
            <a:r>
              <a:rPr lang="en-GB" sz="2900" dirty="0">
                <a:solidFill>
                  <a:srgbClr val="51565E"/>
                </a:solidFill>
              </a:rPr>
              <a:t>Import Results of an SQL Query</a:t>
            </a:r>
            <a:endParaRPr lang="en-GB" b="0" i="0" dirty="0">
              <a:solidFill>
                <a:srgbClr val="272C37"/>
              </a:solidFill>
              <a:effectLst/>
            </a:endParaRPr>
          </a:p>
          <a:p>
            <a:pPr lvl="1"/>
            <a:r>
              <a:rPr lang="en-GB" b="0" i="0" dirty="0">
                <a:solidFill>
                  <a:srgbClr val="51565E"/>
                </a:solidFill>
                <a:effectLst/>
              </a:rPr>
              <a:t>Sqoop enables us to import the results returned from a SQL query into HDFS.</a:t>
            </a:r>
          </a:p>
          <a:p>
            <a:r>
              <a:rPr lang="en-GB" b="0" i="0" dirty="0">
                <a:solidFill>
                  <a:srgbClr val="51565E"/>
                </a:solidFill>
                <a:effectLst/>
              </a:rPr>
              <a:t>Connectors For All Major RDBMS Databases</a:t>
            </a:r>
            <a:endParaRPr lang="en-GB" b="0" i="0" dirty="0">
              <a:solidFill>
                <a:srgbClr val="272C37"/>
              </a:solidFill>
              <a:effectLst/>
            </a:endParaRPr>
          </a:p>
          <a:p>
            <a:pPr lvl="1"/>
            <a:r>
              <a:rPr lang="en-GB" b="0" i="0" dirty="0">
                <a:solidFill>
                  <a:srgbClr val="51565E"/>
                </a:solidFill>
                <a:effectLst/>
              </a:rPr>
              <a:t>Sqoop provides connectors for multiple RDBMSs, such as the MySQL and Microsoft SQL servers.</a:t>
            </a:r>
          </a:p>
          <a:p>
            <a:r>
              <a:rPr lang="en-GB" b="0" i="0" dirty="0">
                <a:solidFill>
                  <a:srgbClr val="51565E"/>
                </a:solidFill>
                <a:effectLst/>
              </a:rPr>
              <a:t>Kerberos Security Integration</a:t>
            </a:r>
            <a:endParaRPr lang="en-GB" b="0" i="0" dirty="0">
              <a:solidFill>
                <a:srgbClr val="272C37"/>
              </a:solidFill>
              <a:effectLst/>
            </a:endParaRPr>
          </a:p>
          <a:p>
            <a:pPr lvl="1"/>
            <a:r>
              <a:rPr lang="en-GB" b="0" i="0" dirty="0">
                <a:solidFill>
                  <a:srgbClr val="51565E"/>
                </a:solidFill>
                <a:effectLst/>
              </a:rPr>
              <a:t>Sqoop supports the Kerberos computer network authentication protocol, which enables nodes communication over an insecure network to authenticate users securely.</a:t>
            </a:r>
          </a:p>
          <a:p>
            <a:r>
              <a:rPr lang="en-GB" b="0" i="0" dirty="0">
                <a:solidFill>
                  <a:srgbClr val="51565E"/>
                </a:solidFill>
                <a:effectLst/>
              </a:rPr>
              <a:t>Provides Full and Incremental Load</a:t>
            </a:r>
            <a:endParaRPr lang="en-GB" b="0" i="0" dirty="0">
              <a:solidFill>
                <a:srgbClr val="272C37"/>
              </a:solidFill>
              <a:effectLst/>
            </a:endParaRPr>
          </a:p>
          <a:p>
            <a:pPr lvl="1"/>
            <a:r>
              <a:rPr lang="en-GB" b="0" i="0" dirty="0">
                <a:solidFill>
                  <a:srgbClr val="51565E"/>
                </a:solidFill>
                <a:effectLst/>
              </a:rPr>
              <a:t>Sqoop can load the entire table or parts of the table with a single command.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8491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C1FFF-5D9C-4077-95C7-3A91C950B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Sqoop Architecture</a:t>
            </a:r>
          </a:p>
        </p:txBody>
      </p:sp>
      <p:pic>
        <p:nvPicPr>
          <p:cNvPr id="2050" name="Picture 2" descr="What is Sqoop used for? - Quora">
            <a:extLst>
              <a:ext uri="{FF2B5EF4-FFF2-40B4-BE49-F238E27FC236}">
                <a16:creationId xmlns:a16="http://schemas.microsoft.com/office/drawing/2014/main" id="{FB4AC7FE-3750-4E8C-AC45-4C4EB7E645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154" y="1790778"/>
            <a:ext cx="8830670" cy="451801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2D0A941D-427F-4E65-9BA3-02FA3549291E}"/>
              </a:ext>
            </a:extLst>
          </p:cNvPr>
          <p:cNvGrpSpPr/>
          <p:nvPr/>
        </p:nvGrpSpPr>
        <p:grpSpPr>
          <a:xfrm>
            <a:off x="7323909" y="2259616"/>
            <a:ext cx="2773680" cy="1169384"/>
            <a:chOff x="6096000" y="2076995"/>
            <a:chExt cx="2773680" cy="1169384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C51CF7AE-65F5-46CD-8FEA-760E478FE7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00360" y="2101552"/>
              <a:ext cx="1600200" cy="419100"/>
            </a:xfrm>
            <a:prstGeom prst="rect">
              <a:avLst/>
            </a:prstGeom>
          </p:spPr>
        </p:pic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326B34BF-E189-4846-984E-23218D2C2B25}"/>
                </a:ext>
              </a:extLst>
            </p:cNvPr>
            <p:cNvSpPr/>
            <p:nvPr/>
          </p:nvSpPr>
          <p:spPr>
            <a:xfrm>
              <a:off x="6096000" y="2076995"/>
              <a:ext cx="2773680" cy="1169384"/>
            </a:xfrm>
            <a:prstGeom prst="roundRect">
              <a:avLst/>
            </a:prstGeom>
            <a:noFill/>
            <a:ln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82B4675-F97C-4EBA-AEC4-1AB7C582FF0A}"/>
                </a:ext>
              </a:extLst>
            </p:cNvPr>
            <p:cNvSpPr/>
            <p:nvPr/>
          </p:nvSpPr>
          <p:spPr>
            <a:xfrm>
              <a:off x="6503185" y="2801188"/>
              <a:ext cx="772829" cy="28272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Map Task</a:t>
              </a:r>
            </a:p>
          </p:txBody>
        </p:sp>
        <p:sp>
          <p:nvSpPr>
            <p:cNvPr id="32" name="Rectangle: Diagonal Corners Rounded 31">
              <a:extLst>
                <a:ext uri="{FF2B5EF4-FFF2-40B4-BE49-F238E27FC236}">
                  <a16:creationId xmlns:a16="http://schemas.microsoft.com/office/drawing/2014/main" id="{36137EE4-39AA-401B-AA4C-9955A144355E}"/>
                </a:ext>
              </a:extLst>
            </p:cNvPr>
            <p:cNvSpPr/>
            <p:nvPr/>
          </p:nvSpPr>
          <p:spPr>
            <a:xfrm>
              <a:off x="7759341" y="2174966"/>
              <a:ext cx="1005837" cy="577284"/>
            </a:xfrm>
            <a:prstGeom prst="round2Diag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/>
                <a:t>HDFS / HBase / Hive</a:t>
              </a:r>
            </a:p>
          </p:txBody>
        </p: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BFDFE954-0106-4F68-8901-C16B1B8C588C}"/>
                </a:ext>
              </a:extLst>
            </p:cNvPr>
            <p:cNvCxnSpPr>
              <a:cxnSpLocks/>
              <a:stCxn id="31" idx="3"/>
              <a:endCxn id="32" idx="2"/>
            </p:cNvCxnSpPr>
            <p:nvPr/>
          </p:nvCxnSpPr>
          <p:spPr>
            <a:xfrm flipV="1">
              <a:off x="7276014" y="2463608"/>
              <a:ext cx="483327" cy="478944"/>
            </a:xfrm>
            <a:prstGeom prst="bentConnector3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E3FD1BBC-0C5A-4BCD-9CC8-C15AAF76C662}"/>
              </a:ext>
            </a:extLst>
          </p:cNvPr>
          <p:cNvCxnSpPr>
            <a:cxnSpLocks/>
            <a:endCxn id="31" idx="2"/>
          </p:cNvCxnSpPr>
          <p:nvPr/>
        </p:nvCxnSpPr>
        <p:spPr>
          <a:xfrm rot="5400000" flipH="1" flipV="1">
            <a:off x="6884427" y="3286668"/>
            <a:ext cx="1253213" cy="1212951"/>
          </a:xfrm>
          <a:prstGeom prst="bentConnector3">
            <a:avLst>
              <a:gd name="adj1" fmla="val 239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072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E72A2-DFEA-4F8F-893E-F18F01F77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Sqoop Import</a:t>
            </a:r>
          </a:p>
        </p:txBody>
      </p:sp>
      <p:pic>
        <p:nvPicPr>
          <p:cNvPr id="5122" name="Picture 2" descr="Scoop Up Some Insider Knowledge on Apache Sqoop">
            <a:extLst>
              <a:ext uri="{FF2B5EF4-FFF2-40B4-BE49-F238E27FC236}">
                <a16:creationId xmlns:a16="http://schemas.microsoft.com/office/drawing/2014/main" id="{569390B0-E8FC-470A-8A4D-1845118793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44" y="1825625"/>
            <a:ext cx="7735712" cy="4351338"/>
          </a:xfrm>
          <a:prstGeom prst="rect">
            <a:avLst/>
          </a:prstGeom>
          <a:noFill/>
          <a:ln>
            <a:solidFill>
              <a:schemeClr val="dk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508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8FA7F-394E-45CE-8913-516786417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Sqoop Export</a:t>
            </a:r>
          </a:p>
        </p:txBody>
      </p:sp>
      <p:pic>
        <p:nvPicPr>
          <p:cNvPr id="3078" name="Picture 6" descr="Scoop Up Some Insider Knowledge on Apache Sqoop">
            <a:extLst>
              <a:ext uri="{FF2B5EF4-FFF2-40B4-BE49-F238E27FC236}">
                <a16:creationId xmlns:a16="http://schemas.microsoft.com/office/drawing/2014/main" id="{B0DA5CFB-9CCC-42CB-A7B2-7348A0FBE5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44" y="1825625"/>
            <a:ext cx="7735712" cy="4351338"/>
          </a:xfrm>
          <a:prstGeom prst="rect">
            <a:avLst/>
          </a:prstGeom>
          <a:noFill/>
          <a:ln>
            <a:solidFill>
              <a:schemeClr val="dk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923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9835-60B7-4577-AF80-EE4C5993B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Sqoop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80065-D29A-42E7-B71E-32D018900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b="0" i="0" dirty="0">
                <a:solidFill>
                  <a:srgbClr val="51565E"/>
                </a:solidFill>
                <a:effectLst/>
              </a:rPr>
              <a:t>Sqoop runs in the Hadoop cluster.</a:t>
            </a:r>
          </a:p>
          <a:p>
            <a:pPr marL="514350" indent="-514350">
              <a:buFont typeface="+mj-lt"/>
              <a:buAutoNum type="arabicPeriod"/>
            </a:pPr>
            <a:r>
              <a:rPr lang="en-GB" b="0" i="0" dirty="0">
                <a:solidFill>
                  <a:srgbClr val="51565E"/>
                </a:solidFill>
                <a:effectLst/>
              </a:rPr>
              <a:t>It imports data from the RDBMS or NoSQL database to HDFS. </a:t>
            </a:r>
          </a:p>
          <a:p>
            <a:pPr marL="514350" indent="-514350">
              <a:buFont typeface="+mj-lt"/>
              <a:buAutoNum type="arabicPeriod"/>
            </a:pPr>
            <a:r>
              <a:rPr lang="en-GB" b="0" i="0" dirty="0">
                <a:solidFill>
                  <a:srgbClr val="51565E"/>
                </a:solidFill>
                <a:effectLst/>
              </a:rPr>
              <a:t>It uses mappers to slice the incoming data into multiple formats and loads the data in HDFS.</a:t>
            </a:r>
          </a:p>
          <a:p>
            <a:pPr marL="514350" indent="-514350">
              <a:buFont typeface="+mj-lt"/>
              <a:buAutoNum type="arabicPeriod"/>
            </a:pPr>
            <a:r>
              <a:rPr lang="en-GB" b="0" i="0" dirty="0">
                <a:solidFill>
                  <a:srgbClr val="51565E"/>
                </a:solidFill>
                <a:effectLst/>
              </a:rPr>
              <a:t>Exports data back into the RDBMS while ensuring that the schema of the data in the database is maintained.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0670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1AA73-7FFD-49CF-970D-6B869675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Sqoop -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737DD-9281-4CCF-8E6B-1C2651771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123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2128B-87BA-4315-A0C8-B2362131E9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Hive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AE907-E55C-4EB0-8625-AC36E29D45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9511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D8704-DB1B-4831-985F-7FF4FC6B9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5C13D-32A8-454C-94DA-1DE95739D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595858"/>
                </a:solidFill>
                <a:effectLst/>
              </a:rPr>
              <a:t>Hive is a distributed data warehouse system developed by Facebook.</a:t>
            </a:r>
            <a:endParaRPr lang="en-GB" sz="2800" b="0" i="0" dirty="0">
              <a:solidFill>
                <a:srgbClr val="51565E"/>
              </a:solidFill>
              <a:effectLst/>
            </a:endParaRPr>
          </a:p>
          <a:p>
            <a:r>
              <a:rPr lang="en-GB" b="0" i="0" dirty="0">
                <a:solidFill>
                  <a:srgbClr val="51565E"/>
                </a:solidFill>
                <a:effectLst/>
              </a:rPr>
              <a:t>Hive is a data warehouse system that is used to query and </a:t>
            </a:r>
            <a:r>
              <a:rPr lang="en-GB" b="0" i="0" dirty="0" err="1">
                <a:solidFill>
                  <a:srgbClr val="51565E"/>
                </a:solidFill>
                <a:effectLst/>
              </a:rPr>
              <a:t>analyze</a:t>
            </a:r>
            <a:r>
              <a:rPr lang="en-GB" b="0" i="0" dirty="0">
                <a:solidFill>
                  <a:srgbClr val="51565E"/>
                </a:solidFill>
                <a:effectLst/>
              </a:rPr>
              <a:t> large datasets stored in the HDFS.</a:t>
            </a:r>
          </a:p>
          <a:p>
            <a:r>
              <a:rPr lang="en-GB" b="0" i="0" dirty="0">
                <a:solidFill>
                  <a:srgbClr val="51565E"/>
                </a:solidFill>
                <a:effectLst/>
              </a:rPr>
              <a:t>Hive uses a query language called 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HiveQL (</a:t>
            </a:r>
            <a:r>
              <a:rPr lang="en-GB" b="0" i="1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aka HQL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), which is similar to SQL.</a:t>
            </a:r>
          </a:p>
          <a:p>
            <a:endParaRPr lang="en-IN" dirty="0"/>
          </a:p>
        </p:txBody>
      </p:sp>
      <p:pic>
        <p:nvPicPr>
          <p:cNvPr id="6146" name="Picture 2" descr="Hive Process">
            <a:extLst>
              <a:ext uri="{FF2B5EF4-FFF2-40B4-BE49-F238E27FC236}">
                <a16:creationId xmlns:a16="http://schemas.microsoft.com/office/drawing/2014/main" id="{ACD04A7B-951F-4469-8AF7-29C229030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4033951"/>
            <a:ext cx="10868025" cy="25908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551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2128B-87BA-4315-A0C8-B2362131E9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AVRO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AE907-E55C-4EB0-8625-AC36E29D45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5028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087BE-8B1B-4E94-96FA-62FDFB219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Hive Architecture</a:t>
            </a:r>
          </a:p>
        </p:txBody>
      </p:sp>
      <p:pic>
        <p:nvPicPr>
          <p:cNvPr id="7170" name="Picture 2" descr="Architecture of Hive">
            <a:extLst>
              <a:ext uri="{FF2B5EF4-FFF2-40B4-BE49-F238E27FC236}">
                <a16:creationId xmlns:a16="http://schemas.microsoft.com/office/drawing/2014/main" id="{E7745C96-8213-40D9-9DCC-6DBE6D6424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888" y="1825625"/>
            <a:ext cx="9974224" cy="435133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34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BCC32-B2CC-436C-B9CE-94976918B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Hive Data Flow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EAA80A69-8775-469C-9DE1-2B01AED685E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35" y="1825625"/>
            <a:ext cx="10430929" cy="435133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630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A5B29-C20D-4371-BC25-8FEF1655B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Hive Data </a:t>
            </a:r>
            <a:r>
              <a:rPr lang="en-IN" dirty="0" err="1"/>
              <a:t>Modeling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0718C-8892-4627-945B-9CBF4BFBC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Tables</a:t>
            </a:r>
          </a:p>
          <a:p>
            <a:r>
              <a:rPr lang="en-IN" dirty="0"/>
              <a:t>Partitions</a:t>
            </a:r>
          </a:p>
          <a:p>
            <a:r>
              <a:rPr lang="en-IN" dirty="0"/>
              <a:t>Buckets</a:t>
            </a:r>
          </a:p>
        </p:txBody>
      </p:sp>
      <p:pic>
        <p:nvPicPr>
          <p:cNvPr id="9220" name="Picture 4" descr="Hive Data Modeling">
            <a:extLst>
              <a:ext uri="{FF2B5EF4-FFF2-40B4-BE49-F238E27FC236}">
                <a16:creationId xmlns:a16="http://schemas.microsoft.com/office/drawing/2014/main" id="{A60E27F0-8DC0-4230-8DDD-484DAEE79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75" y="1825625"/>
            <a:ext cx="6181725" cy="437197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859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A269C-42AF-4C85-ABA2-D30930CCD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Hive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D2AB9-91D2-499D-9C51-71C3BF6C9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0" i="0" dirty="0">
                <a:solidFill>
                  <a:srgbClr val="272C37"/>
                </a:solidFill>
                <a:effectLst/>
              </a:rPr>
              <a:t>Primitive Data Types: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b="1" i="0" dirty="0">
                <a:solidFill>
                  <a:srgbClr val="51565E"/>
                </a:solidFill>
                <a:effectLst/>
              </a:rPr>
              <a:t>Numeric</a:t>
            </a:r>
            <a:r>
              <a:rPr lang="en-IN" b="0" i="0" dirty="0">
                <a:solidFill>
                  <a:srgbClr val="51565E"/>
                </a:solidFill>
                <a:effectLst/>
              </a:rPr>
              <a:t> - Data types like integral, float, decimal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b="1" i="0" dirty="0">
                <a:solidFill>
                  <a:srgbClr val="51565E"/>
                </a:solidFill>
                <a:effectLst/>
              </a:rPr>
              <a:t>String </a:t>
            </a:r>
            <a:r>
              <a:rPr lang="en-IN" b="0" i="0" dirty="0">
                <a:solidFill>
                  <a:srgbClr val="51565E"/>
                </a:solidFill>
                <a:effectLst/>
              </a:rPr>
              <a:t>- Data types like char, string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b="1" i="0" dirty="0">
                <a:solidFill>
                  <a:srgbClr val="51565E"/>
                </a:solidFill>
                <a:effectLst/>
              </a:rPr>
              <a:t>Date/Time</a:t>
            </a:r>
            <a:r>
              <a:rPr lang="en-IN" b="0" i="0" dirty="0">
                <a:solidFill>
                  <a:srgbClr val="51565E"/>
                </a:solidFill>
                <a:effectLst/>
              </a:rPr>
              <a:t> - Data types like timestamp, date, interval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b="1" i="0" dirty="0">
                <a:solidFill>
                  <a:srgbClr val="51565E"/>
                </a:solidFill>
                <a:effectLst/>
              </a:rPr>
              <a:t>Miscellaneous</a:t>
            </a:r>
            <a:r>
              <a:rPr lang="en-IN" b="0" i="0" dirty="0">
                <a:solidFill>
                  <a:srgbClr val="51565E"/>
                </a:solidFill>
                <a:effectLst/>
              </a:rPr>
              <a:t> - Data types like Boolean and binary</a:t>
            </a:r>
          </a:p>
          <a:p>
            <a:pPr algn="l"/>
            <a:r>
              <a:rPr lang="en-IN" b="0" i="0" dirty="0">
                <a:solidFill>
                  <a:srgbClr val="272C37"/>
                </a:solidFill>
                <a:effectLst/>
              </a:rPr>
              <a:t>Complex Data Types: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b="1" i="0" dirty="0">
                <a:solidFill>
                  <a:srgbClr val="51565E"/>
                </a:solidFill>
                <a:effectLst/>
              </a:rPr>
              <a:t>Arrays</a:t>
            </a:r>
            <a:r>
              <a:rPr lang="en-IN" b="0" i="0" dirty="0">
                <a:solidFill>
                  <a:srgbClr val="51565E"/>
                </a:solidFill>
                <a:effectLst/>
              </a:rPr>
              <a:t> - A collection of the same entities. </a:t>
            </a:r>
          </a:p>
          <a:p>
            <a:pPr lvl="2"/>
            <a:r>
              <a:rPr lang="en-IN" b="0" i="0" dirty="0">
                <a:solidFill>
                  <a:srgbClr val="51565E"/>
                </a:solidFill>
                <a:effectLst/>
              </a:rPr>
              <a:t>Syntax: </a:t>
            </a:r>
            <a:r>
              <a:rPr lang="en-IN" b="0" i="0" dirty="0">
                <a:solidFill>
                  <a:srgbClr val="5156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array&lt;</a:t>
            </a:r>
            <a:r>
              <a:rPr lang="en-IN" b="0" i="0" dirty="0" err="1">
                <a:solidFill>
                  <a:srgbClr val="5156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data_type</a:t>
            </a:r>
            <a:r>
              <a:rPr lang="en-IN" b="0" i="0" dirty="0">
                <a:solidFill>
                  <a:srgbClr val="5156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b="1" i="0" dirty="0">
                <a:solidFill>
                  <a:srgbClr val="51565E"/>
                </a:solidFill>
                <a:effectLst/>
              </a:rPr>
              <a:t>Maps</a:t>
            </a:r>
            <a:r>
              <a:rPr lang="en-IN" b="0" i="0" dirty="0">
                <a:solidFill>
                  <a:srgbClr val="51565E"/>
                </a:solidFill>
                <a:effectLst/>
              </a:rPr>
              <a:t> - A collection of key-value pairs.</a:t>
            </a:r>
          </a:p>
          <a:p>
            <a:pPr lvl="2"/>
            <a:r>
              <a:rPr lang="en-IN" b="0" i="0" dirty="0">
                <a:solidFill>
                  <a:srgbClr val="51565E"/>
                </a:solidFill>
                <a:effectLst/>
              </a:rPr>
              <a:t>Syntax: </a:t>
            </a:r>
            <a:r>
              <a:rPr lang="en-IN" sz="2100" dirty="0">
                <a:solidFill>
                  <a:srgbClr val="5156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map&lt;</a:t>
            </a:r>
            <a:r>
              <a:rPr lang="en-IN" sz="2100" dirty="0" err="1">
                <a:solidFill>
                  <a:srgbClr val="5156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primitive_type</a:t>
            </a:r>
            <a:r>
              <a:rPr lang="en-IN" sz="2100" dirty="0">
                <a:solidFill>
                  <a:srgbClr val="5156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N" sz="2100" dirty="0" err="1">
                <a:solidFill>
                  <a:srgbClr val="5156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data_type</a:t>
            </a:r>
            <a:r>
              <a:rPr lang="en-IN" sz="2100" dirty="0">
                <a:solidFill>
                  <a:srgbClr val="5156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b="1" i="0" dirty="0">
                <a:solidFill>
                  <a:srgbClr val="51565E"/>
                </a:solidFill>
                <a:effectLst/>
              </a:rPr>
              <a:t>Structs</a:t>
            </a:r>
            <a:r>
              <a:rPr lang="en-IN" b="0" i="0" dirty="0">
                <a:solidFill>
                  <a:srgbClr val="51565E"/>
                </a:solidFill>
                <a:effectLst/>
              </a:rPr>
              <a:t> - A collection of complex data with comments.</a:t>
            </a:r>
          </a:p>
          <a:p>
            <a:pPr lvl="2"/>
            <a:r>
              <a:rPr lang="en-IN" b="0" i="0" dirty="0">
                <a:solidFill>
                  <a:srgbClr val="51565E"/>
                </a:solidFill>
                <a:effectLst/>
              </a:rPr>
              <a:t>Syntax: </a:t>
            </a:r>
            <a:r>
              <a:rPr lang="en-IN" sz="2100" dirty="0">
                <a:solidFill>
                  <a:srgbClr val="5156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struct&lt;</a:t>
            </a:r>
            <a:r>
              <a:rPr lang="en-IN" sz="2100" dirty="0" err="1">
                <a:solidFill>
                  <a:srgbClr val="5156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col_name</a:t>
            </a:r>
            <a:r>
              <a:rPr lang="en-IN" sz="2100" dirty="0">
                <a:solidFill>
                  <a:srgbClr val="5156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IN" sz="2100" dirty="0" err="1">
                <a:solidFill>
                  <a:srgbClr val="5156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data_type</a:t>
            </a:r>
            <a:r>
              <a:rPr lang="en-IN" sz="2100" dirty="0">
                <a:solidFill>
                  <a:srgbClr val="5156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[COMMENT </a:t>
            </a:r>
            <a:r>
              <a:rPr lang="en-IN" sz="2100" dirty="0" err="1">
                <a:solidFill>
                  <a:srgbClr val="5156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col_comment</a:t>
            </a:r>
            <a:r>
              <a:rPr lang="en-IN" sz="2100" dirty="0">
                <a:solidFill>
                  <a:srgbClr val="5156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],…..&gt;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b="1" i="0" dirty="0">
                <a:solidFill>
                  <a:srgbClr val="51565E"/>
                </a:solidFill>
                <a:effectLst/>
              </a:rPr>
              <a:t>Units</a:t>
            </a:r>
            <a:r>
              <a:rPr lang="en-IN" b="0" i="0" dirty="0">
                <a:solidFill>
                  <a:srgbClr val="51565E"/>
                </a:solidFill>
                <a:effectLst/>
              </a:rPr>
              <a:t> - A collection of heterogeneous data types.</a:t>
            </a:r>
          </a:p>
          <a:p>
            <a:pPr lvl="2"/>
            <a:r>
              <a:rPr lang="en-IN" b="0" i="0" dirty="0">
                <a:solidFill>
                  <a:srgbClr val="51565E"/>
                </a:solidFill>
                <a:effectLst/>
              </a:rPr>
              <a:t>Syntax: </a:t>
            </a:r>
            <a:r>
              <a:rPr lang="en-IN" sz="2100" dirty="0" err="1">
                <a:solidFill>
                  <a:srgbClr val="5156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uniontype</a:t>
            </a:r>
            <a:r>
              <a:rPr lang="en-IN" sz="2100" dirty="0">
                <a:solidFill>
                  <a:srgbClr val="5156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IN" sz="2100" dirty="0" err="1">
                <a:solidFill>
                  <a:srgbClr val="5156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data_type</a:t>
            </a:r>
            <a:r>
              <a:rPr lang="en-IN" sz="2100" dirty="0">
                <a:solidFill>
                  <a:srgbClr val="5156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N" sz="2100" dirty="0" err="1">
                <a:solidFill>
                  <a:srgbClr val="5156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data_type</a:t>
            </a:r>
            <a:r>
              <a:rPr lang="en-IN" sz="2100" dirty="0">
                <a:solidFill>
                  <a:srgbClr val="5156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,..&gt;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261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60DA5-252A-4896-9D97-5E7FB1DE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Hive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8DDD2-C31B-4AAC-A89F-99BA483F2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51565E"/>
                </a:solidFill>
                <a:effectLst/>
              </a:rPr>
              <a:t>Hive operates in two modes depending on the number and size of data nodes:</a:t>
            </a:r>
          </a:p>
          <a:p>
            <a:pPr lvl="1"/>
            <a:r>
              <a:rPr lang="en-GB" dirty="0">
                <a:solidFill>
                  <a:srgbClr val="51565E"/>
                </a:solidFill>
              </a:rPr>
              <a:t>Local Mode</a:t>
            </a:r>
          </a:p>
          <a:p>
            <a:pPr lvl="1"/>
            <a:r>
              <a:rPr lang="en-GB" dirty="0">
                <a:solidFill>
                  <a:srgbClr val="51565E"/>
                </a:solidFill>
              </a:rPr>
              <a:t>MapReduce Mode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9062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4CF5F-55C5-4235-8F9A-91E2A306F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Hive vs RDBMS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DBB90D68-F353-441F-9AB2-4E09BD055B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1332565"/>
              </p:ext>
            </p:extLst>
          </p:nvPr>
        </p:nvGraphicFramePr>
        <p:xfrm>
          <a:off x="1316182" y="1510578"/>
          <a:ext cx="9559636" cy="4186885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4584458">
                  <a:extLst>
                    <a:ext uri="{9D8B030D-6E8A-4147-A177-3AD203B41FA5}">
                      <a16:colId xmlns:a16="http://schemas.microsoft.com/office/drawing/2014/main" val="1236263972"/>
                    </a:ext>
                  </a:extLst>
                </a:gridCol>
                <a:gridCol w="4975178">
                  <a:extLst>
                    <a:ext uri="{9D8B030D-6E8A-4147-A177-3AD203B41FA5}">
                      <a16:colId xmlns:a16="http://schemas.microsoft.com/office/drawing/2014/main" val="3959862597"/>
                    </a:ext>
                  </a:extLst>
                </a:gridCol>
              </a:tblGrid>
              <a:tr h="3467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400" dirty="0">
                          <a:effectLst/>
                        </a:rPr>
                        <a:t>Hive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400" dirty="0">
                          <a:effectLst/>
                        </a:rPr>
                        <a:t>RDBMS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911099"/>
                  </a:ext>
                </a:extLst>
              </a:tr>
              <a:tr h="46262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400" b="0" dirty="0">
                          <a:effectLst/>
                        </a:rPr>
                        <a:t>Hive enforces schema on reading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400" dirty="0">
                          <a:effectLst/>
                        </a:rPr>
                        <a:t>RDBMS enforces schema on write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6275783"/>
                  </a:ext>
                </a:extLst>
              </a:tr>
              <a:tr h="34678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400" b="0">
                          <a:effectLst/>
                        </a:rPr>
                        <a:t>Hive data size is in petabytes</a:t>
                      </a:r>
                      <a:endParaRPr lang="en-IN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400" dirty="0">
                          <a:effectLst/>
                        </a:rPr>
                        <a:t>Data size is in terabytes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2142877"/>
                  </a:ext>
                </a:extLst>
              </a:tr>
              <a:tr h="87869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400" b="0" dirty="0">
                          <a:effectLst/>
                        </a:rPr>
                        <a:t>Hive is based on the notion of write once and read many times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400" dirty="0">
                          <a:effectLst/>
                        </a:rPr>
                        <a:t>RDBMS is based on the notion of reading and write many times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1415104"/>
                  </a:ext>
                </a:extLst>
              </a:tr>
              <a:tr h="145093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400" b="0" dirty="0">
                          <a:effectLst/>
                        </a:rPr>
                        <a:t>Hive resembles a traditional database by supporting SQL, but it is not a database; it is a data warehouse 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400" dirty="0">
                          <a:effectLst/>
                        </a:rPr>
                        <a:t>RDBMS is a type of database management system, which is based on the relational model of data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4700547"/>
                  </a:ext>
                </a:extLst>
              </a:tr>
              <a:tr h="34678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400" b="0" dirty="0">
                          <a:effectLst/>
                        </a:rPr>
                        <a:t>Easily scalable at low cost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400" dirty="0">
                          <a:effectLst/>
                        </a:rPr>
                        <a:t>Not scalable at low cost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1017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29365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47174-DF0F-4808-8463-74253762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Hive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F529B-48A2-4E30-A4E7-E860E70AA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51565E"/>
                </a:solidFill>
                <a:effectLst/>
              </a:rPr>
              <a:t>The use of a SQL-like language called HiveQL in Hive is easier than long codes.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51565E"/>
                </a:solidFill>
                <a:effectLst/>
              </a:rPr>
              <a:t>In Hive, tables are used that are similar to RDBMS, hence easier to understand.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51565E"/>
                </a:solidFill>
                <a:effectLst/>
              </a:rPr>
              <a:t>By using HiveQL, multiple users can simultaneously query data. 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51565E"/>
                </a:solidFill>
                <a:effectLst/>
              </a:rPr>
              <a:t>Hive supports a variety of data formats.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8672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4AFF1-E04E-4AED-A457-B4E3BE961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8F82A-D01A-4C02-B61A-8B46290E5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659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EC5B5-1E5A-4B64-AAA3-C83085C43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AVRO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F8CE3-65D8-4EF6-BF43-F9099E14C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As per Wikipedia:</a:t>
            </a:r>
          </a:p>
          <a:p>
            <a:pPr marL="0" indent="0">
              <a:buNone/>
            </a:pPr>
            <a:r>
              <a:rPr lang="en-GB" sz="2000" b="0" i="1" dirty="0">
                <a:solidFill>
                  <a:srgbClr val="030303"/>
                </a:solidFill>
                <a:effectLst/>
              </a:rPr>
              <a:t>Avro is a row-oriented remote procedure call and data serialization framework developed within Apache’s Hadoop project. It uses JSON for defining data types and protocols, and serializes data in a compact binary format. Its primary use is in Apache Hadoop, where it can provide both a serialization format for persistent data, and a wire format for communication between Hadoop nodes, and from client programs to the Hadoop services. Avro uses a schema to structure the data that is being encoded. It has two different types of schema languages; one for human editing (Avro IDL) and another which is more machine-readable based on JSON.</a:t>
            </a:r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8690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BEF0A-585A-49E8-AA12-9A9FAC7A6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Serialization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B7EE7-577F-47F3-859C-5C55CFC70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b="1" i="0" dirty="0">
                <a:solidFill>
                  <a:schemeClr val="accent1"/>
                </a:solidFill>
                <a:effectLst/>
              </a:rPr>
              <a:t>Data Serialization</a:t>
            </a:r>
            <a:r>
              <a:rPr lang="en-GB" b="0" i="0" dirty="0">
                <a:solidFill>
                  <a:srgbClr val="464646"/>
                </a:solidFill>
                <a:effectLst/>
              </a:rPr>
              <a:t> </a:t>
            </a:r>
          </a:p>
          <a:p>
            <a:pPr lvl="1" algn="just"/>
            <a:r>
              <a:rPr lang="en-GB" dirty="0">
                <a:solidFill>
                  <a:srgbClr val="464646"/>
                </a:solidFill>
              </a:rPr>
              <a:t>T</a:t>
            </a:r>
            <a:r>
              <a:rPr lang="en-GB" b="0" i="0" dirty="0">
                <a:solidFill>
                  <a:srgbClr val="464646"/>
                </a:solidFill>
                <a:effectLst/>
              </a:rPr>
              <a:t>he process of converting complex objects (</a:t>
            </a:r>
            <a:r>
              <a:rPr lang="en-GB" b="0" i="1" dirty="0">
                <a:solidFill>
                  <a:srgbClr val="464646"/>
                </a:solidFill>
                <a:effectLst/>
              </a:rPr>
              <a:t>array, </a:t>
            </a:r>
            <a:r>
              <a:rPr lang="en-GB" b="0" i="1" dirty="0" err="1">
                <a:solidFill>
                  <a:srgbClr val="464646"/>
                </a:solidFill>
                <a:effectLst/>
              </a:rPr>
              <a:t>dicts</a:t>
            </a:r>
            <a:r>
              <a:rPr lang="en-GB" b="0" i="1" dirty="0">
                <a:solidFill>
                  <a:srgbClr val="464646"/>
                </a:solidFill>
                <a:effectLst/>
              </a:rPr>
              <a:t>, lists, class objects, JSON, etc</a:t>
            </a:r>
            <a:r>
              <a:rPr lang="en-GB" b="0" i="0" dirty="0">
                <a:solidFill>
                  <a:srgbClr val="464646"/>
                </a:solidFill>
                <a:effectLst/>
              </a:rPr>
              <a:t>) into byte streams so that they can be stored or transferred to other machines.</a:t>
            </a:r>
          </a:p>
          <a:p>
            <a:pPr algn="just"/>
            <a:r>
              <a:rPr lang="en-GB" b="1" dirty="0">
                <a:solidFill>
                  <a:schemeClr val="accent1"/>
                </a:solidFill>
              </a:rPr>
              <a:t>Deserialization</a:t>
            </a:r>
          </a:p>
          <a:p>
            <a:pPr lvl="1" algn="just"/>
            <a:r>
              <a:rPr lang="en-GB" b="0" i="0" dirty="0">
                <a:solidFill>
                  <a:srgbClr val="464646"/>
                </a:solidFill>
                <a:effectLst/>
              </a:rPr>
              <a:t>Once the data is received at the other end, it can be reverted back to the original form.</a:t>
            </a:r>
          </a:p>
          <a:p>
            <a:endParaRPr lang="en-IN" dirty="0"/>
          </a:p>
        </p:txBody>
      </p:sp>
      <p:pic>
        <p:nvPicPr>
          <p:cNvPr id="1026" name="Picture 2" descr="Serialization and Deserialization in Java example using ...">
            <a:extLst>
              <a:ext uri="{FF2B5EF4-FFF2-40B4-BE49-F238E27FC236}">
                <a16:creationId xmlns:a16="http://schemas.microsoft.com/office/drawing/2014/main" id="{F74498D1-8EE8-4C47-A758-109300DE6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649" y="4190457"/>
            <a:ext cx="5715000" cy="25527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55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64BD9-7755-486F-BF00-7208FB2C5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AVRO - Installation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1562D-E4C0-40DB-B7D0-2C776D6D3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Avro: </a:t>
            </a:r>
            <a:r>
              <a:rPr lang="en-IN" sz="24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https://avro.apache.org/docs/1.10.0/gettingstartedpython.html</a:t>
            </a:r>
            <a:endParaRPr lang="en-GB" sz="2400" dirty="0"/>
          </a:p>
          <a:p>
            <a:r>
              <a:rPr lang="en-IN" sz="2400" dirty="0" err="1"/>
              <a:t>FastAvro</a:t>
            </a:r>
            <a:r>
              <a:rPr lang="en-IN" sz="2400" dirty="0"/>
              <a:t>: </a:t>
            </a:r>
            <a:r>
              <a:rPr lang="en-IN" sz="24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https://github.com/fastavro/fastavro</a:t>
            </a:r>
            <a:endParaRPr lang="en-IN" sz="2400" dirty="0"/>
          </a:p>
          <a:p>
            <a:endParaRPr lang="en-IN" dirty="0"/>
          </a:p>
          <a:p>
            <a:pPr marL="0" indent="0">
              <a:buNone/>
            </a:pP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$pip install </a:t>
            </a:r>
            <a:r>
              <a:rPr lang="en-I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avro</a:t>
            </a:r>
            <a:endParaRPr lang="en-I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725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D93DE-C4E7-4CE8-9A03-4B2CFDE9F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AVRO - Schema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24512-17EC-41B8-A072-10282D46E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464646"/>
                </a:solidFill>
                <a:effectLst/>
              </a:rPr>
              <a:t>Apache Avro format is actually a JSON structure. </a:t>
            </a:r>
          </a:p>
          <a:p>
            <a:r>
              <a:rPr lang="en-GB" b="0" i="0" dirty="0">
                <a:solidFill>
                  <a:srgbClr val="464646"/>
                </a:solidFill>
                <a:effectLst/>
              </a:rPr>
              <a:t>It is a combination of a JSON data structure and a schema.</a:t>
            </a:r>
          </a:p>
          <a:p>
            <a:r>
              <a:rPr lang="en-GB" dirty="0">
                <a:solidFill>
                  <a:srgbClr val="464646"/>
                </a:solidFill>
              </a:rPr>
              <a:t>Schema:</a:t>
            </a:r>
          </a:p>
          <a:p>
            <a:pPr lvl="1"/>
            <a:r>
              <a:rPr lang="en-GB" dirty="0">
                <a:solidFill>
                  <a:srgbClr val="464646"/>
                </a:solidFill>
              </a:rPr>
              <a:t>.</a:t>
            </a:r>
            <a:r>
              <a:rPr lang="en-GB" dirty="0" err="1">
                <a:solidFill>
                  <a:srgbClr val="FF0000"/>
                </a:solidFill>
              </a:rPr>
              <a:t>avsc</a:t>
            </a:r>
            <a:r>
              <a:rPr lang="en-GB" dirty="0">
                <a:solidFill>
                  <a:srgbClr val="464646"/>
                </a:solidFill>
              </a:rPr>
              <a:t> extension</a:t>
            </a:r>
          </a:p>
          <a:p>
            <a:r>
              <a:rPr lang="en-GB" dirty="0">
                <a:solidFill>
                  <a:srgbClr val="464646"/>
                </a:solidFill>
              </a:rPr>
              <a:t>Avro file: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.</a:t>
            </a:r>
            <a:r>
              <a:rPr lang="en-GB" dirty="0" err="1">
                <a:solidFill>
                  <a:srgbClr val="FF0000"/>
                </a:solidFill>
              </a:rPr>
              <a:t>avro</a:t>
            </a:r>
            <a:r>
              <a:rPr lang="en-GB" dirty="0">
                <a:solidFill>
                  <a:srgbClr val="464646"/>
                </a:solidFill>
              </a:rPr>
              <a:t> extension.</a:t>
            </a:r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059A3F-1E38-49B2-876C-E6AABD274568}"/>
              </a:ext>
            </a:extLst>
          </p:cNvPr>
          <p:cNvSpPr txBox="1"/>
          <p:nvPr/>
        </p:nvSpPr>
        <p:spPr>
          <a:xfrm>
            <a:off x="5695405" y="2835464"/>
            <a:ext cx="5773783" cy="33400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{"namespace": "</a:t>
            </a:r>
            <a:r>
              <a:rPr lang="en-IN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me.ajaysingala</a:t>
            </a:r>
            <a:r>
              <a:rPr lang="en-IN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",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"type": "record",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"name": "User",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"fields": [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{"name": "name", "type": "string"},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{"name": "age",  "type": ["int", "null"]},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{"name": "gender", "type": ["string", "null"]}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]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675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22A20-0A95-4A22-917A-2F1D2CB20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AVRO – Primitive Data Types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A6C88E-67E1-4BFA-9AB4-CA691E2BFA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5045723"/>
              </p:ext>
            </p:extLst>
          </p:nvPr>
        </p:nvGraphicFramePr>
        <p:xfrm>
          <a:off x="2020388" y="1690685"/>
          <a:ext cx="8151223" cy="48021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6073">
                  <a:extLst>
                    <a:ext uri="{9D8B030D-6E8A-4147-A177-3AD203B41FA5}">
                      <a16:colId xmlns:a16="http://schemas.microsoft.com/office/drawing/2014/main" val="1313414718"/>
                    </a:ext>
                  </a:extLst>
                </a:gridCol>
                <a:gridCol w="6455150">
                  <a:extLst>
                    <a:ext uri="{9D8B030D-6E8A-4147-A177-3AD203B41FA5}">
                      <a16:colId xmlns:a16="http://schemas.microsoft.com/office/drawing/2014/main" val="1984239837"/>
                    </a:ext>
                  </a:extLst>
                </a:gridCol>
              </a:tblGrid>
              <a:tr h="4728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 dirty="0">
                          <a:effectLst/>
                        </a:rPr>
                        <a:t>Data type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 dirty="0">
                          <a:effectLst/>
                        </a:rPr>
                        <a:t>Description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253596984"/>
                  </a:ext>
                </a:extLst>
              </a:tr>
              <a:tr h="47289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 dirty="0">
                          <a:effectLst/>
                        </a:rPr>
                        <a:t>null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>
                          <a:effectLst/>
                        </a:rPr>
                        <a:t>Null is a type having no value.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444031510"/>
                  </a:ext>
                </a:extLst>
              </a:tr>
              <a:tr h="47289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>
                          <a:effectLst/>
                        </a:rPr>
                        <a:t>int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>
                          <a:effectLst/>
                        </a:rPr>
                        <a:t>32-bit signed integer. Maintained as Int32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859135488"/>
                  </a:ext>
                </a:extLst>
              </a:tr>
              <a:tr h="47289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>
                          <a:effectLst/>
                        </a:rPr>
                        <a:t>long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 dirty="0">
                          <a:effectLst/>
                        </a:rPr>
                        <a:t>64-bit signed integer. Maintained as Int64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268590603"/>
                  </a:ext>
                </a:extLst>
              </a:tr>
              <a:tr h="47289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>
                          <a:effectLst/>
                        </a:rPr>
                        <a:t>float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 dirty="0">
                          <a:effectLst/>
                        </a:rPr>
                        <a:t>single precision (32-bit) IEEE 754 floating-point number. Maintained as Float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15673734"/>
                  </a:ext>
                </a:extLst>
              </a:tr>
              <a:tr h="74595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>
                          <a:effectLst/>
                        </a:rPr>
                        <a:t>double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 dirty="0">
                          <a:effectLst/>
                        </a:rPr>
                        <a:t>double precision (64-bit) IEEE 754 floating-point number. Maintained as Double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961266131"/>
                  </a:ext>
                </a:extLst>
              </a:tr>
              <a:tr h="74595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>
                          <a:effectLst/>
                        </a:rPr>
                        <a:t>bytes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 dirty="0">
                          <a:effectLst/>
                        </a:rPr>
                        <a:t>sequence of 8-bit unsigned bytes. Maintained as Blob (use Blob Tool to convert as necessary)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092170864"/>
                  </a:ext>
                </a:extLst>
              </a:tr>
              <a:tr h="47289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>
                          <a:effectLst/>
                        </a:rPr>
                        <a:t>string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 dirty="0">
                          <a:effectLst/>
                        </a:rPr>
                        <a:t>Unicode character sequence.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926790023"/>
                  </a:ext>
                </a:extLst>
              </a:tr>
              <a:tr h="47289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>
                          <a:effectLst/>
                        </a:rPr>
                        <a:t>Bool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 dirty="0">
                          <a:effectLst/>
                        </a:rPr>
                        <a:t>Boolean. Maintained as Bool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566996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3501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CCD45-CB69-40A5-94D0-2F0FA0D7D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AVRO – Complex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AAC33-D944-4586-87CD-F1AF05488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Record</a:t>
            </a:r>
          </a:p>
          <a:p>
            <a:r>
              <a:rPr lang="en-IN" dirty="0"/>
              <a:t>Enum</a:t>
            </a:r>
          </a:p>
          <a:p>
            <a:r>
              <a:rPr lang="en-IN" dirty="0"/>
              <a:t>Arrays</a:t>
            </a:r>
          </a:p>
          <a:p>
            <a:r>
              <a:rPr lang="en-IN" dirty="0"/>
              <a:t>Maps</a:t>
            </a:r>
          </a:p>
          <a:p>
            <a:r>
              <a:rPr lang="en-IN" dirty="0"/>
              <a:t>Unions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3FEAA9-46AA-4898-9B38-B32E0B4A0FEE}"/>
              </a:ext>
            </a:extLst>
          </p:cNvPr>
          <p:cNvSpPr txBox="1"/>
          <p:nvPr/>
        </p:nvSpPr>
        <p:spPr>
          <a:xfrm>
            <a:off x="5868489" y="1566599"/>
            <a:ext cx="6093822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b="1" u="sng" dirty="0"/>
              <a:t>Record Type Example</a:t>
            </a:r>
            <a:r>
              <a:rPr lang="en-IN" dirty="0"/>
              <a:t>: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" type ": "record",</a:t>
            </a:r>
          </a:p>
          <a:p>
            <a:r>
              <a:rPr lang="en-IN" dirty="0"/>
              <a:t>  " namespace ": "</a:t>
            </a:r>
            <a:r>
              <a:rPr lang="en-IN" dirty="0" err="1"/>
              <a:t>Tutorialspoint</a:t>
            </a:r>
            <a:r>
              <a:rPr lang="en-IN" dirty="0"/>
              <a:t>",</a:t>
            </a:r>
          </a:p>
          <a:p>
            <a:r>
              <a:rPr lang="en-IN" dirty="0"/>
              <a:t>  " name ": "Employee",</a:t>
            </a:r>
          </a:p>
          <a:p>
            <a:r>
              <a:rPr lang="en-IN" dirty="0"/>
              <a:t>  " fields ": [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"name": " Name",</a:t>
            </a:r>
          </a:p>
          <a:p>
            <a:r>
              <a:rPr lang="en-IN" dirty="0"/>
              <a:t>      "type": "string"</a:t>
            </a:r>
          </a:p>
          <a:p>
            <a:r>
              <a:rPr lang="en-IN" dirty="0"/>
              <a:t>    },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"name": "age",</a:t>
            </a:r>
          </a:p>
          <a:p>
            <a:r>
              <a:rPr lang="en-IN" dirty="0"/>
              <a:t>      "type": "int"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]</a:t>
            </a:r>
          </a:p>
          <a:p>
            <a:r>
              <a:rPr lang="en-IN" dirty="0"/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B44DC0-0881-4F0D-9B73-1F55E777862B}"/>
              </a:ext>
            </a:extLst>
          </p:cNvPr>
          <p:cNvSpPr txBox="1"/>
          <p:nvPr/>
        </p:nvSpPr>
        <p:spPr>
          <a:xfrm>
            <a:off x="5868489" y="1570941"/>
            <a:ext cx="6093822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b="1" u="sng" dirty="0"/>
              <a:t>Enum Type Example</a:t>
            </a:r>
            <a:r>
              <a:rPr lang="en-IN" dirty="0"/>
              <a:t>: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"type" : "</a:t>
            </a:r>
            <a:r>
              <a:rPr lang="en-IN" dirty="0" err="1"/>
              <a:t>enum</a:t>
            </a:r>
            <a:r>
              <a:rPr lang="en-IN" dirty="0"/>
              <a:t>",</a:t>
            </a:r>
          </a:p>
          <a:p>
            <a:r>
              <a:rPr lang="en-IN" dirty="0"/>
              <a:t>   "name" : "Numbers", </a:t>
            </a:r>
          </a:p>
          <a:p>
            <a:r>
              <a:rPr lang="en-IN" dirty="0"/>
              <a:t>   "namespace": "data", </a:t>
            </a:r>
          </a:p>
          <a:p>
            <a:r>
              <a:rPr lang="en-IN" dirty="0"/>
              <a:t>   "symbols" : [ "ONE", "TWO", "THREE", "FOUR" ]</a:t>
            </a:r>
          </a:p>
          <a:p>
            <a:r>
              <a:rPr lang="en-IN" dirty="0"/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7D8F98-3E43-41E5-9737-BC9187C2B8E4}"/>
              </a:ext>
            </a:extLst>
          </p:cNvPr>
          <p:cNvSpPr txBox="1"/>
          <p:nvPr/>
        </p:nvSpPr>
        <p:spPr>
          <a:xfrm>
            <a:off x="5868489" y="1567938"/>
            <a:ext cx="60938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b="1" u="sng" dirty="0"/>
              <a:t>Array Type Example</a:t>
            </a:r>
            <a:r>
              <a:rPr lang="en-IN" dirty="0"/>
              <a:t>:</a:t>
            </a:r>
          </a:p>
          <a:p>
            <a:r>
              <a:rPr lang="en-IN" dirty="0"/>
              <a:t>{ " type " : " array ", " items " : " int " 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A4D891-BEAE-432E-9CD3-084E41BA0B5E}"/>
              </a:ext>
            </a:extLst>
          </p:cNvPr>
          <p:cNvSpPr txBox="1"/>
          <p:nvPr/>
        </p:nvSpPr>
        <p:spPr>
          <a:xfrm>
            <a:off x="5868489" y="1566599"/>
            <a:ext cx="6093822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b="1" u="sng" dirty="0"/>
              <a:t>Union Type Example</a:t>
            </a:r>
            <a:r>
              <a:rPr lang="en-IN" dirty="0"/>
              <a:t>:</a:t>
            </a:r>
            <a:endParaRPr lang="en-IN" b="1" dirty="0"/>
          </a:p>
          <a:p>
            <a:r>
              <a:rPr lang="en-IN" dirty="0"/>
              <a:t>{ </a:t>
            </a:r>
          </a:p>
          <a:p>
            <a:r>
              <a:rPr lang="en-IN" dirty="0"/>
              <a:t>   "type" : "record", </a:t>
            </a:r>
          </a:p>
          <a:p>
            <a:r>
              <a:rPr lang="en-IN" dirty="0"/>
              <a:t>   "namespace" : "</a:t>
            </a:r>
            <a:r>
              <a:rPr lang="en-IN" dirty="0" err="1"/>
              <a:t>tutorialspoint</a:t>
            </a:r>
            <a:r>
              <a:rPr lang="en-IN" dirty="0"/>
              <a:t>", </a:t>
            </a:r>
          </a:p>
          <a:p>
            <a:r>
              <a:rPr lang="en-IN" dirty="0"/>
              <a:t>   "name" : "</a:t>
            </a:r>
            <a:r>
              <a:rPr lang="en-IN" dirty="0" err="1"/>
              <a:t>empdetails</a:t>
            </a:r>
            <a:r>
              <a:rPr lang="en-IN" dirty="0"/>
              <a:t> ", </a:t>
            </a:r>
          </a:p>
          <a:p>
            <a:r>
              <a:rPr lang="en-IN" dirty="0"/>
              <a:t>   "fields" : </a:t>
            </a:r>
          </a:p>
          <a:p>
            <a:r>
              <a:rPr lang="en-IN" dirty="0"/>
              <a:t>   [ </a:t>
            </a:r>
          </a:p>
          <a:p>
            <a:r>
              <a:rPr lang="en-IN" dirty="0"/>
              <a:t>      { "name" : "experience", "type": ["int", "null"] }, </a:t>
            </a:r>
          </a:p>
          <a:p>
            <a:r>
              <a:rPr lang="en-IN" dirty="0"/>
              <a:t>	  { "name" : "age", "type": "int" } </a:t>
            </a:r>
          </a:p>
          <a:p>
            <a:r>
              <a:rPr lang="en-IN" dirty="0"/>
              <a:t>   ] 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326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5" grpId="0" animBg="1"/>
      <p:bldP spid="15" grpId="1" animBg="1"/>
      <p:bldP spid="18" grpId="0" animBg="1"/>
      <p:bldP spid="18" grpId="1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B0CB-3452-447E-B7CB-1249F4E45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EE948-A935-4030-AF90-DB6A093C2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a MapReduce program in Python using AVRO.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9672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1779</TotalTime>
  <Words>3049</Words>
  <Application>Microsoft Office PowerPoint</Application>
  <PresentationFormat>Widescreen</PresentationFormat>
  <Paragraphs>310</Paragraphs>
  <Slides>27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Open Sans</vt:lpstr>
      <vt:lpstr>roboto</vt:lpstr>
      <vt:lpstr>roboto</vt:lpstr>
      <vt:lpstr>Office Theme</vt:lpstr>
      <vt:lpstr>AVRO, Sqoop, Hive</vt:lpstr>
      <vt:lpstr>AVRO</vt:lpstr>
      <vt:lpstr>AVRO</vt:lpstr>
      <vt:lpstr>Data Serialization</vt:lpstr>
      <vt:lpstr>AVRO - Installation</vt:lpstr>
      <vt:lpstr>AVRO - Schema</vt:lpstr>
      <vt:lpstr>AVRO – Primitive Data Types</vt:lpstr>
      <vt:lpstr>AVRO – Complex Types</vt:lpstr>
      <vt:lpstr>Assignment</vt:lpstr>
      <vt:lpstr>Sqoop</vt:lpstr>
      <vt:lpstr>Sqoop</vt:lpstr>
      <vt:lpstr>Sqoop Features</vt:lpstr>
      <vt:lpstr>Sqoop Architecture</vt:lpstr>
      <vt:lpstr>Sqoop Import</vt:lpstr>
      <vt:lpstr>Sqoop Export</vt:lpstr>
      <vt:lpstr>Sqoop Processing</vt:lpstr>
      <vt:lpstr>Sqoop - Demo</vt:lpstr>
      <vt:lpstr>Hive</vt:lpstr>
      <vt:lpstr>Hive</vt:lpstr>
      <vt:lpstr>Hive Architecture</vt:lpstr>
      <vt:lpstr>Hive Data Flow</vt:lpstr>
      <vt:lpstr>Hive Data Modeling</vt:lpstr>
      <vt:lpstr>Hive Data Types</vt:lpstr>
      <vt:lpstr>Hive Modes</vt:lpstr>
      <vt:lpstr>Hive vs RDBMS</vt:lpstr>
      <vt:lpstr>Hive Features</vt:lpstr>
      <vt:lpstr>Hive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AVRO, Sqoop, Hive, Pig</dc:title>
  <dc:creator>Ajay Singala</dc:creator>
  <cp:lastModifiedBy>Ajay Jayantilal Singala</cp:lastModifiedBy>
  <cp:revision>81</cp:revision>
  <dcterms:created xsi:type="dcterms:W3CDTF">2021-06-10T06:10:21Z</dcterms:created>
  <dcterms:modified xsi:type="dcterms:W3CDTF">2021-07-30T05:54:40Z</dcterms:modified>
</cp:coreProperties>
</file>