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82" r:id="rId3"/>
    <p:sldId id="283" r:id="rId4"/>
    <p:sldId id="286" r:id="rId5"/>
    <p:sldId id="287" r:id="rId6"/>
    <p:sldId id="284" r:id="rId7"/>
    <p:sldId id="285" r:id="rId8"/>
    <p:sldId id="288" r:id="rId9"/>
    <p:sldId id="289" r:id="rId10"/>
    <p:sldId id="293" r:id="rId11"/>
    <p:sldId id="294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2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F806-43E1-4F07-A6A1-116D30F16792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CC53-304E-4F3E-99C6-0001F016D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is a scripting platform that runs on Hadoop clusters designed to process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large datasets.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is extensible, self-optimizing, and easily programmed.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Programmers can use Pig to write data transformations without knowing Java.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uses both structured and unstructured data as input to perform analytics and uses HDFS to store the results.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6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Latin script language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Pig Latin script is a procedural data flow language.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contains syntax and commands that can be applied to implement business logic.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Examples of Pig Latin are LOAD and STORE.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runtime engine (compiler)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runtime engine is a compiler that produces sequences of MapReduce programs.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uses HDFS to store and retrieve data. It is also used to interact with the Hadoop system (HDFS and MapReduce).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runtime engine parses, validates, and compiles the script operations into a sequence of MapReduce jobs.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7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Features of Apache Pig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Ease of programming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complex java programs for map reduce is quite tough for non-programmers. Pig makes this process easy. In the Pig, the queries are converted to MapReduce internally.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Optimization opportunities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how tasks are encoded permits the system to optimize their execution automatically, allowing the user to focus on semantics rather than efficiency.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Extensibility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user-defined function is written in which the user can write their logic to execute over the data set.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Flexible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easily handle structured as well as unstructured data.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In-built operators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contains various type of operators such as sort, filter and joins.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5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Local Mode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executes in a single JVM and is used for development experimenting and prototyping.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files are installed and run using localhost.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local mode works on a local file system. The input and output data stored in the local file system.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command for local mode grunt shell:</a:t>
            </a:r>
          </a:p>
          <a:p>
            <a:pPr algn="l">
              <a:buFont typeface="+mj-lt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 pig-x local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MapReduce Mode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MapReduce mode is also known as Hadoop Mode.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the default mode.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this, Pig renders Pig Latin into MapReduce jobs and executes them on the cluster.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executed against semi-distributed or fully distributed Hadoop installation.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the input and output data are present on HDFS.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command for Map reduce mode:</a:t>
            </a:r>
          </a:p>
          <a:p>
            <a:pPr algn="l">
              <a:buFont typeface="+mj-lt"/>
              <a:buNone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 pig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Or,</a:t>
            </a:r>
          </a:p>
          <a:p>
            <a:pPr algn="l">
              <a:buFont typeface="+mj-lt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 pig -x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mapreduce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Ways to execute Pig Program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 the following ways of executing a Pig program on local and MapReduce mode: -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Interactive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the Pig is executed in the Grunt shell.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Interactive mode means coding and executing the script, line by line (like REPL).</a:t>
            </a: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invoke Grunt shell, run the pig command.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the Grunt mode executes, we can provide Pig Latin statements and command interactively at the command line.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Batch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we can run a script file having a .pig extension.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Batch mode, all scripts are coded in a file with the extension .pig and the file is directly executed.</a:t>
            </a: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files contain Pig Latin commands.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Embedded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we can define our own functions.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functions can be called as UDF (User Defined Functions).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we use programming languages like Java and Python.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29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Advantages of Apache Pig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code - The Pig consumes less line of code to perform any operation.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Reusability - The Pig code is flexible enough to reuse again.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Nested data types - The Pig provides a useful concept of nested data types like tuple, bag, and map.</a:t>
            </a: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1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Pig Latin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Pig Latin is a data flow language used by Apache Pig to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analyze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data in Hadoop.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textual language that abstracts the programming from the Java MapReduce idiom into a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Pig Latin Statements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Pig Latin statements are used to process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an operator that accepts a relation as an input and generates another relation as an output.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span multiple lines.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statement must end with a semi-colon.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may include expression and schemas.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these statements are processed using multi-query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table on the left has the simple data types in Pig.</a:t>
            </a:r>
          </a:p>
          <a:p>
            <a:r>
              <a:rPr lang="en-IN" dirty="0"/>
              <a:t>The one on the right has the complex data types in Pig.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5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5B1F-4F7B-4892-A8F5-5EFC26E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48A8-5BE4-4050-96B9-863C45A4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E6F0-6B40-4DA6-BA36-A319850D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F443-5012-42BC-B8B6-7AFF017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D3-AF8C-4F22-893A-AEDC288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C4FF-FF16-4986-A3ED-4FBE05C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F818-239F-4C68-8C42-77BEA163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4064-3A4F-4B10-A17D-0F14D3D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AD0A-F85D-49B0-89CA-4E59F94B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D198-FF58-4C0B-8DF1-74A0754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3D6F-22A2-40E8-84EE-759CC5B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5530-1986-4549-AD8B-917E02A2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B0D-A6A3-44AE-9B7C-BC428C3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A615-D824-4DA6-AA93-C8182B5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0841-59C1-4ABD-AE53-3969C8B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7AD8-DA3F-4AF1-BACE-B203DFE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87AC-CA4B-475C-A5DE-6FD128FB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3F8A-0ECD-4AA7-A70A-A211ED6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70E1-DCDE-4989-B1DD-77E2C7A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B459-6607-4875-BF48-06BF34A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AB2-CA48-4E89-BAFA-7CAE31D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1D6A-6A86-4133-8604-706AC986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1225-652E-4816-B970-7ED2DEFB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70B8-EECD-4FDB-B201-BC7379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5775-8616-487E-AE2E-1F32C08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221-BF4F-4B43-B3CD-AD3D4B6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1280-C514-47D1-BCB5-76D59217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C9D0-9302-493F-B493-30F67863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A663-6D95-4307-81ED-15E2B7A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3E24-B79E-459D-849C-2E94527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5CA9-91EE-4A6B-AC06-B39B02BF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946-D236-46F4-8EB1-DB8516D2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43E7-8944-4E57-8973-DBFB61D5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7EFE-466F-42E4-9690-1838B349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C968-F7ED-40B2-99EC-47FCA5D3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2322-47FF-4DFF-B9E8-50D05F65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DCA4-02A0-4AD6-A51F-D7D009E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57D0-FAE4-42C0-8ABB-6DB41F6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8D384-36ED-4ABA-8E93-97030B2A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3AA-0C6B-425C-9E27-28FD647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4BEB-141F-4B98-B3EB-9CCF55D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C78E-6F11-4392-AA39-9579128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031F-1667-4723-9409-F5E4A78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06921-792B-42DA-ACEB-070DD7E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2C4B-212B-4F19-ABF0-4815F3D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546D-B7E4-42F6-AD9C-E3F4B60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DBE-AAF8-4B30-92A9-3DCA6E0A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7794-02A7-436B-A0E9-63CF43C2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206A-709D-4EE6-AC23-EDFD5426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E24B-247F-4084-A931-D9411727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FFDF-7925-4E5D-9246-F7B0631A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239E-1E87-4BB0-BC15-DBDDA9A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178-5F39-4DB2-A834-08E8DFD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A395-3B67-4C9B-8D22-15318FB5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267-60F9-4EAF-942F-5CAC6EF7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0288-937A-4765-A5C4-170E246B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34F4-B957-41E9-A93F-F881B5E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D7C2-8CB4-4A9B-8AF2-505C590B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F4227-32EB-4168-8060-7B11C906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907D-3F1E-4F81-A891-CE95A4F8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1964-AC81-4CFC-865A-0EC886E3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F351-0E40-4209-AA28-1F4C1D8792E1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C5F6-541B-4542-8137-A8C3ADF9F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1EA0-6765-4EE0-A73E-488951F4B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82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0B57-E72E-4E91-A99A-DBE77D21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A229-2308-4547-ACEA-8221F757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+, -, *, /, %</a:t>
            </a:r>
          </a:p>
          <a:p>
            <a:r>
              <a:rPr lang="en-US" dirty="0"/>
              <a:t>?: (</a:t>
            </a:r>
            <a:r>
              <a:rPr lang="en-US" dirty="0" err="1"/>
              <a:t>BinCond</a:t>
            </a:r>
            <a:r>
              <a:rPr lang="en-US" dirty="0"/>
              <a:t> [Binary Condition)]</a:t>
            </a:r>
          </a:p>
          <a:p>
            <a:r>
              <a:rPr lang="en-US" dirty="0"/>
              <a:t>CASE WHEN THEN ELSE END</a:t>
            </a:r>
          </a:p>
          <a:p>
            <a:r>
              <a:rPr lang="en-US" dirty="0"/>
              <a:t>Comparison operators (==, !=, &gt;, &gt;=, &lt;, &lt;=, matches)</a:t>
            </a:r>
          </a:p>
          <a:p>
            <a:pPr lvl="1"/>
            <a:r>
              <a:rPr lang="en-US" dirty="0"/>
              <a:t>Matches =&gt; Pattern matching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LOAD – load data from a file system (local/</a:t>
            </a:r>
            <a:r>
              <a:rPr lang="en-US" dirty="0" err="1"/>
              <a:t>hdfs</a:t>
            </a:r>
            <a:r>
              <a:rPr lang="en-US" dirty="0"/>
              <a:t>) into a relation.</a:t>
            </a:r>
          </a:p>
          <a:p>
            <a:pPr lvl="1"/>
            <a:r>
              <a:rPr lang="en-US" dirty="0"/>
              <a:t>STORE – save a relation to the file system (local/</a:t>
            </a:r>
            <a:r>
              <a:rPr lang="en-US" dirty="0" err="1"/>
              <a:t>hdfs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Filtering</a:t>
            </a:r>
          </a:p>
          <a:p>
            <a:pPr lvl="2"/>
            <a:r>
              <a:rPr lang="en-US" dirty="0"/>
              <a:t>FILTER, DISTINCT, FOREACH, GENERATE, STREAM</a:t>
            </a:r>
          </a:p>
          <a:p>
            <a:pPr lvl="1"/>
            <a:r>
              <a:rPr lang="en-US" dirty="0"/>
              <a:t>Grouping and Joining</a:t>
            </a:r>
          </a:p>
          <a:p>
            <a:pPr lvl="2"/>
            <a:r>
              <a:rPr lang="en-US" dirty="0"/>
              <a:t>JOIN</a:t>
            </a:r>
          </a:p>
          <a:p>
            <a:pPr lvl="2"/>
            <a:r>
              <a:rPr lang="en-US" dirty="0"/>
              <a:t>COGROUP</a:t>
            </a:r>
          </a:p>
          <a:p>
            <a:pPr lvl="2"/>
            <a:r>
              <a:rPr lang="en-US" dirty="0"/>
              <a:t>GROUP</a:t>
            </a:r>
          </a:p>
          <a:p>
            <a:pPr lvl="2"/>
            <a:r>
              <a:rPr lang="en-US" dirty="0"/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2819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0B57-E72E-4E91-A99A-DBE77D21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A229-2308-4547-ACEA-8221F757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</a:t>
            </a:r>
          </a:p>
          <a:p>
            <a:pPr lvl="1"/>
            <a:r>
              <a:rPr lang="en-US" dirty="0"/>
              <a:t>ORDER, LIMIT</a:t>
            </a:r>
          </a:p>
          <a:p>
            <a:r>
              <a:rPr lang="en-US" dirty="0"/>
              <a:t>Combining and Splitting</a:t>
            </a:r>
          </a:p>
          <a:p>
            <a:pPr lvl="1"/>
            <a:r>
              <a:rPr lang="en-US" dirty="0"/>
              <a:t>UNION, SPLIT</a:t>
            </a:r>
          </a:p>
          <a:p>
            <a:r>
              <a:rPr lang="en-US" dirty="0"/>
              <a:t>Diagnostic operators</a:t>
            </a:r>
          </a:p>
          <a:p>
            <a:pPr lvl="1"/>
            <a:r>
              <a:rPr lang="en-US" dirty="0"/>
              <a:t>DUMP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EXPLAIN</a:t>
            </a:r>
          </a:p>
          <a:p>
            <a:pPr lvl="1"/>
            <a:r>
              <a:rPr lang="en-US" dirty="0"/>
              <a:t>ILLUSTRATE</a:t>
            </a:r>
          </a:p>
        </p:txBody>
      </p:sp>
    </p:spTree>
    <p:extLst>
      <p:ext uri="{BB962C8B-B14F-4D97-AF65-F5344CB8AC3E}">
        <p14:creationId xmlns:p14="http://schemas.microsoft.com/office/powerpoint/2010/main" val="370029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A78-7F1E-4D54-81EC-B84539A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1C73-E7F1-4C65-B160-02AEB53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71BD-B04A-4118-A3C5-AC09A159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43F6-1E4B-4A78-BFBB-89B7AB41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Oink-oink! Grunt-grunt!</a:t>
            </a:r>
          </a:p>
          <a:p>
            <a:endParaRPr lang="en-IN" dirty="0"/>
          </a:p>
          <a:p>
            <a:r>
              <a:rPr lang="en-IN" dirty="0"/>
              <a:t>Scripting platform on Hadoop</a:t>
            </a:r>
          </a:p>
          <a:p>
            <a:r>
              <a:rPr lang="en-IN" dirty="0"/>
              <a:t>Process and </a:t>
            </a:r>
            <a:r>
              <a:rPr lang="en-IN" dirty="0" err="1"/>
              <a:t>analyze</a:t>
            </a:r>
            <a:r>
              <a:rPr lang="en-IN" dirty="0"/>
              <a:t> large datasets</a:t>
            </a:r>
          </a:p>
          <a:p>
            <a:r>
              <a:rPr lang="en-IN" dirty="0"/>
              <a:t>Extensible</a:t>
            </a:r>
          </a:p>
          <a:p>
            <a:r>
              <a:rPr lang="en-IN" dirty="0"/>
              <a:t>Self-optimizing</a:t>
            </a:r>
          </a:p>
          <a:p>
            <a:r>
              <a:rPr lang="en-IN" dirty="0"/>
              <a:t>Easily programmed</a:t>
            </a:r>
          </a:p>
        </p:txBody>
      </p:sp>
    </p:spTree>
    <p:extLst>
      <p:ext uri="{BB962C8B-B14F-4D97-AF65-F5344CB8AC3E}">
        <p14:creationId xmlns:p14="http://schemas.microsoft.com/office/powerpoint/2010/main" val="8561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44B-A91A-4287-85C7-2D0F4E80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ABA-9BE4-4085-966B-0EE93F5F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Pig Latin script language</a:t>
            </a:r>
          </a:p>
          <a:p>
            <a:r>
              <a:rPr lang="en-IN" dirty="0"/>
              <a:t>A runtime engine (</a:t>
            </a:r>
            <a:r>
              <a:rPr lang="en-IN" i="1" dirty="0"/>
              <a:t>compiler</a:t>
            </a:r>
            <a:r>
              <a:rPr lang="en-IN" dirty="0"/>
              <a:t>)</a:t>
            </a:r>
          </a:p>
          <a:p>
            <a:pPr marL="228600" lvl="1">
              <a:spcBef>
                <a:spcPts val="1000"/>
              </a:spcBef>
            </a:pPr>
            <a:endParaRPr lang="en-IN" sz="2800" dirty="0"/>
          </a:p>
          <a:p>
            <a:endParaRPr lang="en-IN" dirty="0"/>
          </a:p>
        </p:txBody>
      </p:sp>
      <p:pic>
        <p:nvPicPr>
          <p:cNvPr id="4" name="Picture 2" descr="pig-latin">
            <a:extLst>
              <a:ext uri="{FF2B5EF4-FFF2-40B4-BE49-F238E27FC236}">
                <a16:creationId xmlns:a16="http://schemas.microsoft.com/office/drawing/2014/main" id="{0C7E37E4-D0FC-4A38-8C0C-3F11019C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77" y="1389377"/>
            <a:ext cx="5310089" cy="47875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8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44B-A91A-4287-85C7-2D0F4E80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ABA-9BE4-4085-966B-0EE93F5F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Ease of programming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Optimization opportunities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Extensibility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Flexible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In-built operators</a:t>
            </a:r>
          </a:p>
          <a:p>
            <a:pPr marL="228600" lvl="1">
              <a:spcBef>
                <a:spcPts val="1000"/>
              </a:spcBef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8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A5-252A-4896-9D97-5E7FB1D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DD2-C31B-4AAC-A89F-99BA483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Pig executes in two modes: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Local Mode</a:t>
            </a:r>
          </a:p>
          <a:p>
            <a:pPr marL="914400" lvl="2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 pig -x local</a:t>
            </a:r>
            <a:endParaRPr lang="en-GB" dirty="0">
              <a:solidFill>
                <a:srgbClr val="5156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51565E"/>
                </a:solidFill>
              </a:rPr>
              <a:t>MapReduce Mode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 pig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pig –x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Ways to execute a Pig Program:</a:t>
            </a:r>
          </a:p>
          <a:p>
            <a:pPr lvl="1"/>
            <a:r>
              <a:rPr lang="en-IN" dirty="0"/>
              <a:t>Interactive Mode</a:t>
            </a:r>
          </a:p>
          <a:p>
            <a:pPr lvl="1"/>
            <a:r>
              <a:rPr lang="en-IN" dirty="0"/>
              <a:t>Batch Mode</a:t>
            </a:r>
          </a:p>
          <a:p>
            <a:pPr lvl="1"/>
            <a:r>
              <a:rPr lang="en-IN" dirty="0"/>
              <a:t>Embedded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3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4BF-D500-4714-845A-A05DA8E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vs MapReduce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7E08D6-1D04-4037-AF11-EABA06EDA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7229"/>
              </p:ext>
            </p:extLst>
          </p:nvPr>
        </p:nvGraphicFramePr>
        <p:xfrm>
          <a:off x="969818" y="1798955"/>
          <a:ext cx="10383982" cy="3962400"/>
        </p:xfrm>
        <a:graphic>
          <a:graphicData uri="http://schemas.openxmlformats.org/drawingml/2006/table">
            <a:tbl>
              <a:tblPr/>
              <a:tblGrid>
                <a:gridCol w="5191991">
                  <a:extLst>
                    <a:ext uri="{9D8B030D-6E8A-4147-A177-3AD203B41FA5}">
                      <a16:colId xmlns:a16="http://schemas.microsoft.com/office/drawing/2014/main" val="1239535388"/>
                    </a:ext>
                  </a:extLst>
                </a:gridCol>
                <a:gridCol w="5191991">
                  <a:extLst>
                    <a:ext uri="{9D8B030D-6E8A-4147-A177-3AD203B41FA5}">
                      <a16:colId xmlns:a16="http://schemas.microsoft.com/office/drawing/2014/main" val="2845468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Apache MapReduce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Apache PIG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9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 low-level data processing tool.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 high-level data flow tool.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Here, it is required to develop complex programs using Java or Python.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not required to develop complex programs.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33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difficult to perform data operations in MapReduce.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provides built-in operators to perform data operations like union, sorting and ordering.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1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doesn't allow nested data types.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provides nested data types like tuple, bag, and map.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7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DD5-A0E9-45B8-8F00-C84F0714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vs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CCA8D-4DF2-4F51-B156-801C05DEB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71511"/>
              </p:ext>
            </p:extLst>
          </p:nvPr>
        </p:nvGraphicFramePr>
        <p:xfrm>
          <a:off x="838200" y="2078182"/>
          <a:ext cx="10515600" cy="42151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32000">
                  <a:extLst>
                    <a:ext uri="{9D8B030D-6E8A-4147-A177-3AD203B41FA5}">
                      <a16:colId xmlns:a16="http://schemas.microsoft.com/office/drawing/2014/main" val="3150613396"/>
                    </a:ext>
                  </a:extLst>
                </a:gridCol>
                <a:gridCol w="4278000">
                  <a:extLst>
                    <a:ext uri="{9D8B030D-6E8A-4147-A177-3AD203B41FA5}">
                      <a16:colId xmlns:a16="http://schemas.microsoft.com/office/drawing/2014/main" val="1538455678"/>
                    </a:ext>
                  </a:extLst>
                </a:gridCol>
                <a:gridCol w="4305600">
                  <a:extLst>
                    <a:ext uri="{9D8B030D-6E8A-4147-A177-3AD203B41FA5}">
                      <a16:colId xmlns:a16="http://schemas.microsoft.com/office/drawing/2014/main" val="4201613763"/>
                    </a:ext>
                  </a:extLst>
                </a:gridCol>
              </a:tblGrid>
              <a:tr h="3177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Difference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Pig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SQL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009156"/>
                  </a:ext>
                </a:extLst>
              </a:tr>
              <a:tr h="85163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Definition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is a scripting language used to interact with HDFS.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>
                          <a:effectLst/>
                        </a:rPr>
                        <a:t>SQL is a query language used to interact with databases residing in the database engine.</a:t>
                      </a:r>
                      <a:endParaRPr lang="en-GB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0258740"/>
                  </a:ext>
                </a:extLst>
              </a:tr>
              <a:tr h="571995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Query Style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offers a step-by-step execution style.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>
                          <a:effectLst/>
                        </a:rPr>
                        <a:t>SQL offers the single block execution style.</a:t>
                      </a:r>
                      <a:endParaRPr lang="en-GB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1293882"/>
                  </a:ext>
                </a:extLst>
              </a:tr>
              <a:tr h="11312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Evaluation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does a lazy evaluation, which means that data is processed only when the STORE or DUMP command is encountered.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SQL offers immediate evaluation of a query.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952354"/>
                  </a:ext>
                </a:extLst>
              </a:tr>
              <a:tr h="11312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Pipeline Splits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Pipeline Splits are supported in Pig.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In SQL, you need to run the “join” command twice for the result to be materialized as an intermediate result.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499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7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688C-328F-439C-ADB0-165CE84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9C6B-DAAF-4917-9638-7D5621EA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6870"/>
          </a:xfrm>
        </p:spPr>
        <p:txBody>
          <a:bodyPr>
            <a:normAutofit fontScale="92500" lnSpcReduction="20000"/>
          </a:bodyPr>
          <a:lstStyle/>
          <a:p>
            <a:r>
              <a:rPr lang="en-GB" sz="2000" b="0" dirty="0">
                <a:solidFill>
                  <a:srgbClr val="000000"/>
                </a:solidFill>
                <a:effectLst/>
              </a:rPr>
              <a:t>Pig Latin Statements: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</a:rPr>
              <a:t>C</a:t>
            </a:r>
            <a:r>
              <a:rPr lang="en-GB" sz="1800" b="0" dirty="0">
                <a:solidFill>
                  <a:srgbClr val="000000"/>
                </a:solidFill>
                <a:effectLst/>
              </a:rPr>
              <a:t>an span multiple lines.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Each statement must end with a semi-colon.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It may include expression and schemas.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By default, these statements are processed using multi-query execution</a:t>
            </a:r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306A3-9481-42F6-A299-68CEA499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18832"/>
              </p:ext>
            </p:extLst>
          </p:nvPr>
        </p:nvGraphicFramePr>
        <p:xfrm>
          <a:off x="3713018" y="3112495"/>
          <a:ext cx="8291946" cy="3300024"/>
        </p:xfrm>
        <a:graphic>
          <a:graphicData uri="http://schemas.openxmlformats.org/drawingml/2006/table">
            <a:tbl>
              <a:tblPr/>
              <a:tblGrid>
                <a:gridCol w="1540762">
                  <a:extLst>
                    <a:ext uri="{9D8B030D-6E8A-4147-A177-3AD203B41FA5}">
                      <a16:colId xmlns:a16="http://schemas.microsoft.com/office/drawing/2014/main" val="589928964"/>
                    </a:ext>
                  </a:extLst>
                </a:gridCol>
                <a:gridCol w="6751184">
                  <a:extLst>
                    <a:ext uri="{9D8B030D-6E8A-4147-A177-3AD203B41FA5}">
                      <a16:colId xmlns:a16="http://schemas.microsoft.com/office/drawing/2014/main" val="1499629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Convention</a:t>
                      </a:r>
                    </a:p>
                  </a:txBody>
                  <a:tcPr marL="50992" marR="50992" marT="50992" marB="50992">
                    <a:lnL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0992" marR="50992" marT="50992" marB="50992">
                    <a:lnL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51168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parenthesis can enclose one or more items. It can also be used to indicate the tuple data type.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(10,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xyz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(3,6,9))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04162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 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straight brackets can enclose one or more items. It can also be used to indicate the map data type.</a:t>
                      </a:r>
                      <a:b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[INNER | OUTER]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3758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 }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curly brackets enclose two or more items. It can also be used to indicate the bag data type</a:t>
                      </a:r>
                      <a:b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{ block | nested_block }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38987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horizontal ellipsis points indicate that you can repeat a portion of the code.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cat path [path ...]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5333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203DB-28A5-47F2-9E84-01C2F5EA68A1}"/>
              </a:ext>
            </a:extLst>
          </p:cNvPr>
          <p:cNvSpPr txBox="1">
            <a:spLocks/>
          </p:cNvSpPr>
          <p:nvPr/>
        </p:nvSpPr>
        <p:spPr>
          <a:xfrm>
            <a:off x="838200" y="3239046"/>
            <a:ext cx="10515600" cy="128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Pig Latin Conventions: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5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C60-E4D5-4583-98CC-646FBF3E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0647D-4338-43A7-91C3-E0DD053BC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06526"/>
              </p:ext>
            </p:extLst>
          </p:nvPr>
        </p:nvGraphicFramePr>
        <p:xfrm>
          <a:off x="685800" y="1427445"/>
          <a:ext cx="5534891" cy="5175797"/>
        </p:xfrm>
        <a:graphic>
          <a:graphicData uri="http://schemas.openxmlformats.org/drawingml/2006/table">
            <a:tbl>
              <a:tblPr/>
              <a:tblGrid>
                <a:gridCol w="1154321">
                  <a:extLst>
                    <a:ext uri="{9D8B030D-6E8A-4147-A177-3AD203B41FA5}">
                      <a16:colId xmlns:a16="http://schemas.microsoft.com/office/drawing/2014/main" val="2185000332"/>
                    </a:ext>
                  </a:extLst>
                </a:gridCol>
                <a:gridCol w="4380570">
                  <a:extLst>
                    <a:ext uri="{9D8B030D-6E8A-4147-A177-3AD203B41FA5}">
                      <a16:colId xmlns:a16="http://schemas.microsoft.com/office/drawing/2014/main" val="3145867668"/>
                    </a:ext>
                  </a:extLst>
                </a:gridCol>
              </a:tblGrid>
              <a:tr h="1902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8058" marR="38058" marT="38058" marB="38058">
                    <a:lnL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38058" marR="38058" marT="38058" marB="38058">
                    <a:lnL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91800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signed 32-bit integer.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19557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signed 64-bit integer.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4867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32-bit floating point number.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40333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64-bit floating point number.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60594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chararray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character array in Unicode UTF-8 format.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11285"/>
                  </a:ext>
                </a:extLst>
              </a:tr>
              <a:tr h="16491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bytearray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byte array.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09209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 values.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10982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datetime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values in datetime order.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76757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Java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values.</a:t>
                      </a:r>
                      <a:b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- 5000000000000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53861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Bigdecimal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Java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BigDecimal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values.</a:t>
                      </a:r>
                      <a:b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- 52.232344535345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14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0F5983-C27F-4A8E-9890-D76869BE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86015"/>
              </p:ext>
            </p:extLst>
          </p:nvPr>
        </p:nvGraphicFramePr>
        <p:xfrm>
          <a:off x="6373091" y="1427445"/>
          <a:ext cx="5133110" cy="2468880"/>
        </p:xfrm>
        <a:graphic>
          <a:graphicData uri="http://schemas.openxmlformats.org/drawingml/2006/table">
            <a:tbl>
              <a:tblPr/>
              <a:tblGrid>
                <a:gridCol w="983673">
                  <a:extLst>
                    <a:ext uri="{9D8B030D-6E8A-4147-A177-3AD203B41FA5}">
                      <a16:colId xmlns:a16="http://schemas.microsoft.com/office/drawing/2014/main" val="668805615"/>
                    </a:ext>
                  </a:extLst>
                </a:gridCol>
                <a:gridCol w="4149437">
                  <a:extLst>
                    <a:ext uri="{9D8B030D-6E8A-4147-A177-3AD203B41FA5}">
                      <a16:colId xmlns:a16="http://schemas.microsoft.com/office/drawing/2014/main" val="3897437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7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an ordered set of fields.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(15,12)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4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 collection of tuples.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{(15,12), (12,15)}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55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 set of key-value pairs.</a:t>
                      </a:r>
                      <a:b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[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open#apache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07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091A73-DAC6-46AB-8638-0E935F698F2C}"/>
              </a:ext>
            </a:extLst>
          </p:cNvPr>
          <p:cNvSpPr txBox="1"/>
          <p:nvPr/>
        </p:nvSpPr>
        <p:spPr>
          <a:xfrm>
            <a:off x="6373091" y="4108704"/>
            <a:ext cx="551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for all these data types can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Pig treats NULL values in a similar way as SQL.</a:t>
            </a:r>
          </a:p>
        </p:txBody>
      </p:sp>
    </p:spTree>
    <p:extLst>
      <p:ext uri="{BB962C8B-B14F-4D97-AF65-F5344CB8AC3E}">
        <p14:creationId xmlns:p14="http://schemas.microsoft.com/office/powerpoint/2010/main" val="395258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1492</Words>
  <Application>Microsoft Office PowerPoint</Application>
  <PresentationFormat>Widescreen</PresentationFormat>
  <Paragraphs>211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erdana</vt:lpstr>
      <vt:lpstr>Roboto</vt:lpstr>
      <vt:lpstr>verdana</vt:lpstr>
      <vt:lpstr>Office Theme</vt:lpstr>
      <vt:lpstr>Pig</vt:lpstr>
      <vt:lpstr>Pig</vt:lpstr>
      <vt:lpstr>Pig Components</vt:lpstr>
      <vt:lpstr>Pig Features</vt:lpstr>
      <vt:lpstr>Pig Modes</vt:lpstr>
      <vt:lpstr>Pig vs MapReduce</vt:lpstr>
      <vt:lpstr>Pig vs SQL</vt:lpstr>
      <vt:lpstr>Pig Latin Concepts</vt:lpstr>
      <vt:lpstr>Pig Latin Data Types</vt:lpstr>
      <vt:lpstr>Pig - Operators</vt:lpstr>
      <vt:lpstr>Pig - Operators</vt:lpstr>
      <vt:lpstr>Pig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AVRO, Sqoop, Hive, Pig</dc:title>
  <dc:creator>Ajay Singala</dc:creator>
  <cp:lastModifiedBy>Ajay Jayantilal Singala</cp:lastModifiedBy>
  <cp:revision>82</cp:revision>
  <dcterms:created xsi:type="dcterms:W3CDTF">2021-06-10T06:10:21Z</dcterms:created>
  <dcterms:modified xsi:type="dcterms:W3CDTF">2021-08-08T06:34:52Z</dcterms:modified>
</cp:coreProperties>
</file>