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D0A7E5-24F4-40B3-BDC0-395214BA6071}">
  <a:tblStyle styleId="{3FD0A7E5-24F4-40B3-BDC0-395214BA60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tatista.com/statistics/1255973/south-korea-second-hand-market-size/" TargetMode="External"/><Relationship Id="rId3" Type="http://schemas.openxmlformats.org/officeDocument/2006/relationships/hyperlink" Target="https://www.statista.com/statistics/826162/apparel-resale-market-value-worldwide/" TargetMode="External"/><Relationship Id="rId4" Type="http://schemas.openxmlformats.org/officeDocument/2006/relationships/hyperlink" Target="https://besedo.com/blog/second-hand-online-marketplace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748bb0fc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748bb0fc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4fb1ac0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4fb1ac0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4fb1ac0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24fb1ac0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748bb0fc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2748bb0fc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748bb0fc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748bb0fc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4fca5c46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4fca5c46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477d246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477d246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477d246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477d246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 중고거래 플랫폼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** </a:t>
            </a:r>
            <a:r>
              <a:rPr lang="ko"/>
              <a:t>중고거래시장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2023년 기준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https://www.statista.com/statistics/1255973/south-korea-second-hand-market-size/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우리나라(하나금융경영연구소): 32조원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https://www.statista.com/statistics/826162/apparel-resale-market-value-worldwide/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의류: 1970억 달러 (THREDUP) -&gt; 41% 차지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https://besedo.com/blog/second-hand-online-marketplace/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1f1190072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1f1190072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1f119007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1f119007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1f119007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1f119007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1f1190072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1f119007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206b027d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206b027d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1f119007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1f119007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OUft__6ggOszFHPl6K6xtu1L5UeHC4-n/view" TargetMode="External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7zfLhQw8YoMU8mXjrqy9s24gz_mSS5BW/view" TargetMode="Externa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www.hantoday.net/news/articleView.html?idxno=44595" TargetMode="External"/><Relationship Id="rId5" Type="http://schemas.openxmlformats.org/officeDocument/2006/relationships/hyperlink" Target="https://www.chosun.com/economy/industry-company/2024/07/09/GBQNK6VQUFG47NPQKUAIII6Q7E/" TargetMode="External"/><Relationship Id="rId6" Type="http://schemas.openxmlformats.org/officeDocument/2006/relationships/hyperlink" Target="https://www.businessresearchinsights.com/market-reports/second-hand-trading-online-platform-market-113030" TargetMode="External"/><Relationship Id="rId7" Type="http://schemas.openxmlformats.org/officeDocument/2006/relationships/hyperlink" Target="https://rdata.kbsec.com/pdf_data/20220613143117077K.pdf" TargetMode="External"/><Relationship Id="rId8" Type="http://schemas.openxmlformats.org/officeDocument/2006/relationships/hyperlink" Target="https://www.ilyo.co.kr/?ac=article_view&amp;entry_id=46053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480150" y="2909575"/>
            <a:ext cx="81837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>
                <a:solidFill>
                  <a:schemeClr val="lt1"/>
                </a:solidFill>
              </a:rPr>
              <a:t>가지마켓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</a:rPr>
              <a:t>팀명 : 가지가지 (지금 가지러 가지 ~)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9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</a:rPr>
              <a:t>팀원 : 임경식, 김은지, 나지은, 박성호, 심유경, 이안형 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099" y="519450"/>
            <a:ext cx="1677800" cy="16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22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3" name="Google Shape;2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b="1" sz="1500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중고거래 맵 서비스 플랫폼 - 8. 향후 발전 방향</a:t>
            </a:r>
            <a:endParaRPr b="1"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" name="Google Shape;236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237" name="Google Shape;237;p22"/>
          <p:cNvGraphicFramePr/>
          <p:nvPr/>
        </p:nvGraphicFramePr>
        <p:xfrm>
          <a:off x="93100" y="935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{3FD0A7E5-24F4-40B3-BDC0-395214BA6071}</a:tableStyleId>
              </a:tblPr>
              <a:tblGrid>
                <a:gridCol w="606325"/>
                <a:gridCol w="813575"/>
                <a:gridCol w="1462600"/>
                <a:gridCol w="1517750"/>
                <a:gridCol w="1517750"/>
                <a:gridCol w="1517750"/>
                <a:gridCol w="1517750"/>
              </a:tblGrid>
              <a:tr h="36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구분</a:t>
                      </a:r>
                      <a:endParaRPr b="1" sz="1000"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목표</a:t>
                      </a:r>
                      <a:endParaRPr b="1" sz="1000"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기능</a:t>
                      </a:r>
                      <a:endParaRPr b="1" sz="1000"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기술적 발전</a:t>
                      </a:r>
                      <a:endParaRPr b="1" sz="1000"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사회적 발전</a:t>
                      </a:r>
                      <a:endParaRPr b="1" sz="1000"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경제적 발전</a:t>
                      </a:r>
                      <a:endParaRPr b="1" sz="1000"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환경적 발전</a:t>
                      </a:r>
                      <a:endParaRPr b="1" sz="1000"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</a:tr>
              <a:tr h="79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Ver 1.0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(구매)</a:t>
                      </a:r>
                      <a:endParaRPr b="1" sz="1000"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물건 </a:t>
                      </a:r>
                      <a:r>
                        <a:rPr b="1" lang="ko" sz="1000"/>
                        <a:t>구매</a:t>
                      </a:r>
                      <a:r>
                        <a:rPr lang="ko" sz="1000"/>
                        <a:t> </a:t>
                      </a:r>
                      <a:r>
                        <a:rPr b="1" lang="ko" sz="1000"/>
                        <a:t>간소화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rgbClr val="FF0000"/>
                          </a:solidFill>
                        </a:rPr>
                        <a:t>(프로젝트 </a:t>
                      </a:r>
                      <a:r>
                        <a:rPr lang="ko" sz="700">
                          <a:solidFill>
                            <a:srgbClr val="FF0000"/>
                          </a:solidFill>
                        </a:rPr>
                        <a:t>기능</a:t>
                      </a:r>
                      <a:r>
                        <a:rPr lang="ko" sz="700">
                          <a:solidFill>
                            <a:srgbClr val="FF0000"/>
                          </a:solidFill>
                        </a:rPr>
                        <a:t> 구현 완료)</a:t>
                      </a:r>
                      <a:endParaRPr sz="7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1.위치정보기반 내 주변 상품 표시</a:t>
                      </a:r>
                      <a:endParaRPr sz="1000"/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2.내비게이션 기능 제공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72000" lvl="0" marL="720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72000" lvl="0" marL="720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72000" lvl="0" marL="720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72000" lvl="0" marL="720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128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Ver 2.0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(등록)</a:t>
                      </a:r>
                      <a:endParaRPr b="1" sz="1000"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물건 </a:t>
                      </a:r>
                      <a:r>
                        <a:rPr b="1" lang="ko" sz="1000"/>
                        <a:t>등록</a:t>
                      </a:r>
                      <a:r>
                        <a:rPr lang="ko" sz="1000"/>
                        <a:t> </a:t>
                      </a:r>
                      <a:r>
                        <a:rPr b="1" lang="ko" sz="1000"/>
                        <a:t>간소화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0000"/>
                          </a:solidFill>
                        </a:rPr>
                        <a:t>1.AI 기반 자동 등록</a:t>
                      </a:r>
                      <a:r>
                        <a:rPr lang="ko" sz="1000"/>
                        <a:t> : 사진만 찍어도 상품 정보와 판매 게시물 자동 생성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1.AI 기반 이미지 인식 기술 개선</a:t>
                      </a:r>
                      <a:endParaRPr sz="1000"/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2.자동 분류 시스템</a:t>
                      </a:r>
                      <a:endParaRPr sz="1000"/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3.다국어 지원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1.디지털 소외 계층의 참여 확대</a:t>
                      </a:r>
                      <a:endParaRPr sz="1000"/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2.비영리 단체 협력 등 기부 문화 확대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0000"/>
                          </a:solidFill>
                        </a:rPr>
                        <a:t>1.판매자 진입 장벽 축소를 통한 사용자 유입 증가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2.비용 절감</a:t>
                      </a:r>
                      <a:endParaRPr sz="1000"/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3.업사이클링 산업 활성화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1.자원 재사용 촉진</a:t>
                      </a:r>
                      <a:endParaRPr sz="1000"/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2.탄소 배출 절감</a:t>
                      </a:r>
                      <a:endParaRPr sz="1000"/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3.AI 기반 재활용 프로세스 혁신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128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Ver 3.0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(구매)</a:t>
                      </a:r>
                      <a:endParaRPr b="1" sz="1000"/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물건 </a:t>
                      </a:r>
                      <a:r>
                        <a:rPr b="1" lang="ko" sz="1000"/>
                        <a:t>구매</a:t>
                      </a:r>
                      <a:r>
                        <a:rPr lang="ko" sz="1000"/>
                        <a:t> 경험의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고도화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0000"/>
                          </a:solidFill>
                        </a:rPr>
                        <a:t>1.AI 기반 사진 검색</a:t>
                      </a:r>
                      <a:r>
                        <a:rPr lang="ko" sz="1000"/>
                        <a:t> : 사진만 찍어도 상품과 시세를 자동 분석 및 제공</a:t>
                      </a:r>
                      <a:endParaRPr sz="1000"/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</a:t>
                      </a:r>
                      <a:r>
                        <a:rPr lang="ko" sz="1000">
                          <a:solidFill>
                            <a:schemeClr val="dk2"/>
                          </a:solidFill>
                        </a:rPr>
                        <a:t>지역 기반 필터링</a:t>
                      </a:r>
                      <a:r>
                        <a:rPr lang="ko" sz="1000"/>
                        <a:t> : 내 주변 상품부터 전국 상품까지 비교 가능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1.AI 기반 시세 예측 모델</a:t>
                      </a:r>
                      <a:endParaRPr sz="1000"/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2.AR/VR 기술 연계</a:t>
                      </a:r>
                      <a:endParaRPr sz="1000"/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3.다국적 사용자를 위한 다언어 지원 및 해외 배송 서비스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1.블록체인 활용 거래 신뢰성 향상</a:t>
                      </a:r>
                      <a:endParaRPr sz="1000"/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2.커뮤니티 활성화</a:t>
                      </a:r>
                      <a:endParaRPr sz="1000"/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3.소셜 기능 도입 - 팔로우 기능으로 관심 판매자 구독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0000"/>
                          </a:solidFill>
                        </a:rPr>
                        <a:t>1.플랫폼 매출 증가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0000"/>
                          </a:solidFill>
                        </a:rPr>
                        <a:t>2.데이터 기반 비즈니스 확장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3.파생 서비스 개발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1.환경 데이터 시각화</a:t>
                      </a:r>
                      <a:endParaRPr sz="1000"/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2.제조 감소로 인한 환경 보호</a:t>
                      </a:r>
                      <a:endParaRPr sz="1000"/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3.폐기물 감소 시스템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38" name="Google Shape;238;p22"/>
          <p:cNvSpPr/>
          <p:nvPr/>
        </p:nvSpPr>
        <p:spPr>
          <a:xfrm>
            <a:off x="93100" y="2098300"/>
            <a:ext cx="8953500" cy="268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23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4" name="Google Shape;2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b="1" sz="1500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중고거래 맵 서비스 플랫폼 - 9. 화면 구현 (Ver 2.0)</a:t>
            </a:r>
            <a:endParaRPr b="1"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7" name="Google Shape;247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8" name="Google Shape;248;p23" title="2차 발전 방향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900" y="936375"/>
            <a:ext cx="7864800" cy="40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24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4" name="Google Shape;2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4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b="1" sz="1500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중고거래 맵 서비스 플랫폼 - 9. 화면 구현 (Ver 3.0)</a:t>
            </a:r>
            <a:endParaRPr b="1"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58" name="Google Shape;258;p24" title="향후 발전 방향(3차)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175" y="936375"/>
            <a:ext cx="7864800" cy="40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25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4" name="Google Shape;2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5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b="1" sz="1500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중고거래 맵 서비스 플랫폼 - 마침</a:t>
            </a:r>
            <a:endParaRPr b="1"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1546650" y="2172300"/>
            <a:ext cx="453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중고시장의 표준,</a:t>
            </a:r>
            <a:endParaRPr sz="3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가지마켓이었습니다.</a:t>
            </a:r>
            <a:endParaRPr sz="3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p26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4" name="Google Shape;2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6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b="1" sz="1500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중고거래 맵 서비스 플랫폼 - 10. Q&amp;A</a:t>
            </a:r>
            <a:endParaRPr b="1"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7" name="Google Shape;277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78" name="Google Shape;2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225" y="1513225"/>
            <a:ext cx="3873950" cy="260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27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4" name="Google Shape;2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b="1" sz="1500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중고거래 맵 서비스 플랫폼 - 마침</a:t>
            </a:r>
            <a:endParaRPr b="1"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1546650" y="2248500"/>
            <a:ext cx="453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감사합니다.</a:t>
            </a:r>
            <a:endParaRPr sz="3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Google Shape;288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4570025" y="1209678"/>
            <a:ext cx="2998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1. 서비스 개요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b="1" sz="1500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중고거래 맵 서비스 플랫폼 - 0. 목차</a:t>
            </a:r>
            <a:endParaRPr b="1"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4570025" y="1173575"/>
            <a:ext cx="2998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/>
          <p:nvPr/>
        </p:nvSpPr>
        <p:spPr>
          <a:xfrm>
            <a:off x="7019525" y="1209678"/>
            <a:ext cx="548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4570025" y="1515031"/>
            <a:ext cx="2998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4"/>
          <p:cNvSpPr/>
          <p:nvPr/>
        </p:nvSpPr>
        <p:spPr>
          <a:xfrm>
            <a:off x="4570025" y="1551134"/>
            <a:ext cx="2998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문제 파악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7019525" y="1551134"/>
            <a:ext cx="548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4570025" y="1856487"/>
            <a:ext cx="2998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/>
          <p:nvPr/>
        </p:nvSpPr>
        <p:spPr>
          <a:xfrm>
            <a:off x="4570025" y="1892589"/>
            <a:ext cx="2998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 솔루션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7019525" y="1892589"/>
            <a:ext cx="548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4570025" y="2197942"/>
            <a:ext cx="2998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/>
          <p:nvPr/>
        </p:nvSpPr>
        <p:spPr>
          <a:xfrm>
            <a:off x="4570025" y="3941324"/>
            <a:ext cx="2998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화면 구현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7019525" y="3941324"/>
            <a:ext cx="548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11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4570025" y="4246677"/>
            <a:ext cx="2998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/>
          <p:nvPr/>
        </p:nvSpPr>
        <p:spPr>
          <a:xfrm>
            <a:off x="4570025" y="3599868"/>
            <a:ext cx="2998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향후 발전 방향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019525" y="3599868"/>
            <a:ext cx="548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4" name="Google Shape;84;p14"/>
          <p:cNvCxnSpPr/>
          <p:nvPr/>
        </p:nvCxnSpPr>
        <p:spPr>
          <a:xfrm>
            <a:off x="4570025" y="3905221"/>
            <a:ext cx="2998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4"/>
          <p:cNvSpPr/>
          <p:nvPr/>
        </p:nvSpPr>
        <p:spPr>
          <a:xfrm>
            <a:off x="4570025" y="3258412"/>
            <a:ext cx="2998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기대효과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019525" y="3258412"/>
            <a:ext cx="548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9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7" name="Google Shape;87;p14"/>
          <p:cNvCxnSpPr/>
          <p:nvPr/>
        </p:nvCxnSpPr>
        <p:spPr>
          <a:xfrm>
            <a:off x="4570025" y="3563765"/>
            <a:ext cx="2998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4"/>
          <p:cNvSpPr/>
          <p:nvPr/>
        </p:nvSpPr>
        <p:spPr>
          <a:xfrm>
            <a:off x="4570025" y="2916957"/>
            <a:ext cx="2998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. Flow Chart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7019525" y="2916957"/>
            <a:ext cx="548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" name="Google Shape;90;p14"/>
          <p:cNvCxnSpPr/>
          <p:nvPr/>
        </p:nvCxnSpPr>
        <p:spPr>
          <a:xfrm>
            <a:off x="4570025" y="3222310"/>
            <a:ext cx="2998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4"/>
          <p:cNvSpPr/>
          <p:nvPr/>
        </p:nvSpPr>
        <p:spPr>
          <a:xfrm>
            <a:off x="4570025" y="2575501"/>
            <a:ext cx="2998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. Journey Map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7019525" y="2575501"/>
            <a:ext cx="548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3" name="Google Shape;93;p14"/>
          <p:cNvCxnSpPr/>
          <p:nvPr/>
        </p:nvCxnSpPr>
        <p:spPr>
          <a:xfrm>
            <a:off x="4570025" y="2880854"/>
            <a:ext cx="2998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/>
          <p:nvPr/>
        </p:nvSpPr>
        <p:spPr>
          <a:xfrm>
            <a:off x="4570025" y="2234045"/>
            <a:ext cx="2998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개발 방법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7019525" y="2234045"/>
            <a:ext cx="548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4570025" y="2539398"/>
            <a:ext cx="2998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/>
          <p:nvPr/>
        </p:nvSpPr>
        <p:spPr>
          <a:xfrm>
            <a:off x="1335950" y="1066475"/>
            <a:ext cx="17952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latin typeface="Source Sans Pro"/>
                <a:ea typeface="Source Sans Pro"/>
                <a:cs typeface="Source Sans Pro"/>
                <a:sym typeface="Source Sans Pro"/>
              </a:rPr>
              <a:t>목  차</a:t>
            </a:r>
            <a:endParaRPr sz="3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570025" y="4264624"/>
            <a:ext cx="29982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. QnA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019525" y="4264624"/>
            <a:ext cx="548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Source Sans Pro"/>
                <a:ea typeface="Source Sans Pro"/>
                <a:cs typeface="Source Sans Pro"/>
                <a:sym typeface="Source Sans Pro"/>
              </a:rPr>
              <a:t>14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4570025" y="4569977"/>
            <a:ext cx="2998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5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b="1" sz="1500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중고거래 맵 서비스 플랫폼 - 1. </a:t>
            </a: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서비스 개요</a:t>
            </a:r>
            <a:endParaRPr b="1"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44900" y="937375"/>
            <a:ext cx="78648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1.가지마켓이란?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• 당근마켓을 벤치마킹하여 사용자 중심의 경험을 강조한 중고거래 맵 서비스 플랫폼</a:t>
            </a:r>
            <a:endParaRPr sz="11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• 기존의 단순 게시판형 시스템 중심에서 실시간 위치 기반 거래와 맞춤형 사용자 서비스를 통한 거래 최적화</a:t>
            </a:r>
            <a:endParaRPr sz="11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2.중고 거래 시장 규모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648578" y="3545311"/>
            <a:ext cx="78648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3.중고 거래 시장의 가치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• </a:t>
            </a:r>
            <a:r>
              <a:rPr b="1" lang="ko"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경제적 가치</a:t>
            </a:r>
            <a:r>
              <a:rPr lang="ko"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지속 가능한 소비 촉진, 소비자 비용 절감</a:t>
            </a:r>
            <a:endParaRPr sz="11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• </a:t>
            </a:r>
            <a:r>
              <a:rPr b="1" lang="ko"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환경적 가치</a:t>
            </a:r>
            <a:r>
              <a:rPr lang="ko"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폐기물 감소와 자원 재활용</a:t>
            </a:r>
            <a:endParaRPr sz="11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• </a:t>
            </a:r>
            <a:r>
              <a:rPr b="1" lang="ko"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사회적 가치</a:t>
            </a:r>
            <a:r>
              <a:rPr lang="ko"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지역 기반 커뮤니티 형성과 신뢰 네트워크 구축</a:t>
            </a:r>
            <a:endParaRPr sz="11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• </a:t>
            </a:r>
            <a:r>
              <a:rPr b="1" lang="ko"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성장 가능성</a:t>
            </a:r>
            <a:r>
              <a:rPr lang="ko" sz="1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신뢰도 향상 기술을 도입한 플랫폼들의 시장 점유율 확대, 다양한 연령대와 계층의 접근성 증가      </a:t>
            </a:r>
            <a:endParaRPr sz="11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763575" y="19278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{3FD0A7E5-24F4-40B3-BDC0-395214BA6071}</a:tableStyleId>
              </a:tblPr>
              <a:tblGrid>
                <a:gridCol w="632950"/>
                <a:gridCol w="1146150"/>
                <a:gridCol w="2898925"/>
              </a:tblGrid>
              <a:tr h="11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연도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전체 시장 규모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특징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2008년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약 4조 원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주요 온라인 카페 중심의 거래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2021년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약 24조 원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팬데믹으로 중고 거래 폭발적 증가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2024년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약 30조 원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 신뢰 시스템 및 지역 커뮤니티 강화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FF0000"/>
                          </a:solidFill>
                        </a:rPr>
                        <a:t>2025년</a:t>
                      </a:r>
                      <a:endParaRPr b="1"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FF0000"/>
                          </a:solidFill>
                        </a:rPr>
                        <a:t>약 43조 원 (예상)</a:t>
                      </a:r>
                      <a:endParaRPr b="1"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rgbClr val="FF0000"/>
                          </a:solidFill>
                        </a:rPr>
                        <a:t>치열한 중고거래 전성시대</a:t>
                      </a:r>
                      <a:r>
                        <a:rPr b="1" lang="ko" sz="600">
                          <a:solidFill>
                            <a:srgbClr val="FF0000"/>
                          </a:solidFill>
                        </a:rPr>
                        <a:t>1)</a:t>
                      </a:r>
                      <a:r>
                        <a:rPr b="1" lang="ko" sz="900">
                          <a:solidFill>
                            <a:srgbClr val="FF0000"/>
                          </a:solidFill>
                        </a:rPr>
                        <a:t>, AI 옷 입고 똑똑해진다</a:t>
                      </a:r>
                      <a:r>
                        <a:rPr b="1" lang="ko" sz="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1" lang="ko" sz="600">
                          <a:solidFill>
                            <a:srgbClr val="FF0000"/>
                          </a:solidFill>
                        </a:rPr>
                        <a:t>)</a:t>
                      </a:r>
                      <a:endParaRPr b="1" sz="9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13" name="Google Shape;113;p15"/>
          <p:cNvGraphicFramePr/>
          <p:nvPr/>
        </p:nvGraphicFramePr>
        <p:xfrm>
          <a:off x="1589425" y="463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{3FD0A7E5-24F4-40B3-BDC0-395214BA6071}</a:tableStyleId>
              </a:tblPr>
              <a:tblGrid>
                <a:gridCol w="4678025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1)</a:t>
                      </a:r>
                      <a:r>
                        <a:rPr lang="ko" sz="700"/>
                        <a:t> </a:t>
                      </a:r>
                      <a:r>
                        <a:rPr lang="ko" sz="700" u="sng">
                          <a:solidFill>
                            <a:schemeClr val="hlink"/>
                          </a:solidFill>
                          <a:hlinkClick r:id="rId4"/>
                        </a:rPr>
                        <a:t>https://www.hantoday.net/news/articleView.html?idxno=44595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2) </a:t>
                      </a:r>
                      <a:r>
                        <a:rPr lang="ko" sz="700" u="sng">
                          <a:solidFill>
                            <a:schemeClr val="hlink"/>
                          </a:solidFill>
                          <a:hlinkClick r:id="rId5"/>
                        </a:rPr>
                        <a:t>https://www.chosun.com/economy/industry-company/2024/07/09/GBQNK6VQUFG47NPQKUAIII6Q7E/</a:t>
                      </a:r>
                      <a:r>
                        <a:rPr lang="ko" sz="700"/>
                        <a:t> 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3) </a:t>
                      </a:r>
                      <a:r>
                        <a:rPr lang="ko" sz="700" u="sng">
                          <a:solidFill>
                            <a:schemeClr val="hlink"/>
                          </a:solidFill>
                          <a:hlinkClick r:id="rId6"/>
                        </a:rPr>
                        <a:t>https://www.businessresearchinsights.com/market-reports/second-hand-trading-online-platform-market-113030</a:t>
                      </a:r>
                      <a:r>
                        <a:rPr lang="ko" sz="700"/>
                        <a:t> 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" name="Google Shape;114;p15"/>
          <p:cNvSpPr/>
          <p:nvPr/>
        </p:nvSpPr>
        <p:spPr>
          <a:xfrm>
            <a:off x="6108550" y="1775475"/>
            <a:ext cx="2066100" cy="2089200"/>
          </a:xfrm>
          <a:prstGeom prst="ellipse">
            <a:avLst/>
          </a:prstGeom>
          <a:solidFill>
            <a:srgbClr val="BC9DF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653715" y="1791656"/>
            <a:ext cx="98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글로벌 시장</a:t>
            </a:r>
            <a:endParaRPr b="1"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(44조원)</a:t>
            </a:r>
            <a:r>
              <a:rPr b="1" lang="ko" sz="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3)</a:t>
            </a:r>
            <a:endParaRPr b="1" sz="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5778000" y="3883600"/>
            <a:ext cx="28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▲2023년 온라인 중고거래 플랫폼 TAM SAM SOM</a:t>
            </a:r>
            <a:endParaRPr b="1"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6354250" y="2263625"/>
            <a:ext cx="1599900" cy="1599900"/>
          </a:xfrm>
          <a:prstGeom prst="ellipse">
            <a:avLst/>
          </a:prstGeom>
          <a:solidFill>
            <a:srgbClr val="A472F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556750" y="2715258"/>
            <a:ext cx="1169700" cy="1169400"/>
          </a:xfrm>
          <a:prstGeom prst="ellipse">
            <a:avLst/>
          </a:prstGeom>
          <a:solidFill>
            <a:srgbClr val="7B47CE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411400" y="2931500"/>
            <a:ext cx="148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당근마켓</a:t>
            </a:r>
            <a:endParaRPr b="1"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점유율 (25.4%) </a:t>
            </a:r>
            <a:endParaRPr b="1"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약 3.17조원</a:t>
            </a:r>
            <a:r>
              <a:rPr b="1" lang="ko" sz="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4)5)</a:t>
            </a:r>
            <a:endParaRPr b="1" sz="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20" name="Google Shape;120;p15"/>
          <p:cNvGraphicFramePr/>
          <p:nvPr/>
        </p:nvGraphicFramePr>
        <p:xfrm>
          <a:off x="6108550" y="473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{3FD0A7E5-24F4-40B3-BDC0-395214BA6071}</a:tableStyleId>
              </a:tblPr>
              <a:tblGrid>
                <a:gridCol w="2858825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4) </a:t>
                      </a:r>
                      <a:r>
                        <a:rPr lang="ko" sz="700" u="sng">
                          <a:solidFill>
                            <a:schemeClr val="hlink"/>
                          </a:solidFill>
                          <a:hlinkClick r:id="rId7"/>
                        </a:rPr>
                        <a:t>https://rdata.kbsec.com/pdf_data/20220613143117077K.pdf</a:t>
                      </a:r>
                      <a:r>
                        <a:rPr lang="ko" sz="700"/>
                        <a:t> 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5) </a:t>
                      </a:r>
                      <a:r>
                        <a:rPr lang="ko" sz="700" u="sng">
                          <a:solidFill>
                            <a:schemeClr val="hlink"/>
                          </a:solidFill>
                          <a:hlinkClick r:id="rId8"/>
                        </a:rPr>
                        <a:t>https://www.ilyo.co.kr/?ac=article_view&amp;entry_id=460536</a:t>
                      </a:r>
                      <a:r>
                        <a:rPr lang="ko" sz="700"/>
                        <a:t> 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15"/>
          <p:cNvSpPr txBox="1"/>
          <p:nvPr/>
        </p:nvSpPr>
        <p:spPr>
          <a:xfrm>
            <a:off x="6653715" y="2280711"/>
            <a:ext cx="98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국내 시장</a:t>
            </a:r>
            <a:endParaRPr b="1"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(12.5조원)</a:t>
            </a:r>
            <a:r>
              <a:rPr b="1" lang="ko" sz="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4)</a:t>
            </a:r>
            <a:endParaRPr b="1" sz="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16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b="1" sz="1500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중고거래 맵 서비스 플랫폼</a:t>
            </a: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- 2. 문제 파악</a:t>
            </a:r>
            <a:endParaRPr b="1"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644900" y="979075"/>
            <a:ext cx="208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문제점1.</a:t>
            </a:r>
            <a:endParaRPr b="1"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44900" y="1394575"/>
            <a:ext cx="3525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1.위치 기반 판매 상품 확인 불가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2.상품 목록 한 눈에 보기 어려움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4572000" y="1006675"/>
            <a:ext cx="208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문제점2.</a:t>
            </a:r>
            <a:endParaRPr b="1"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4572000" y="1422175"/>
            <a:ext cx="3525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1.주소는 별도로 문의 필요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2.별도의 지도앱 실행 필요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963" y="1976275"/>
            <a:ext cx="1711305" cy="3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6183" y="1976275"/>
            <a:ext cx="1711305" cy="3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565" y="1976275"/>
            <a:ext cx="3422525" cy="3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7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b="1" sz="1500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중고거래 맵 서비스 플랫폼</a:t>
            </a: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- 3. </a:t>
            </a: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솔루션</a:t>
            </a:r>
            <a:endParaRPr b="1"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644900" y="1006675"/>
            <a:ext cx="301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솔루션</a:t>
            </a:r>
            <a:r>
              <a:rPr b="1" lang="ko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</a:t>
            </a:r>
            <a:r>
              <a:rPr b="1" lang="ko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POP 시스템</a:t>
            </a:r>
            <a:r>
              <a:rPr b="1" lang="ko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(Point of Production)</a:t>
            </a:r>
            <a:endParaRPr b="1"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644900" y="1422175"/>
            <a:ext cx="392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위치정보기반을 통해 내 주변 상품을 지도에서 보여줌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4571900" y="1006675"/>
            <a:ext cx="349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솔루션</a:t>
            </a:r>
            <a:r>
              <a:rPr b="1" lang="ko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</a:t>
            </a:r>
            <a:r>
              <a:rPr b="1" lang="ko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플레이스 셰어 시스템</a:t>
            </a:r>
            <a:r>
              <a:rPr b="1" lang="ko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(Place Share)</a:t>
            </a:r>
            <a:endParaRPr b="1"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4571900" y="1422175"/>
            <a:ext cx="392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팝업에서 길 찾기 내비게이션 기능 바로 제공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775" y="1976275"/>
            <a:ext cx="2526100" cy="3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2350" y="1976275"/>
            <a:ext cx="2526100" cy="3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18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b="1" sz="1500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중고거래 맵 서비스 플랫폼</a:t>
            </a: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- 4. </a:t>
            </a: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방법</a:t>
            </a:r>
            <a:endParaRPr b="1"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853075" y="2313100"/>
            <a:ext cx="1647900" cy="827700"/>
          </a:xfrm>
          <a:prstGeom prst="parallelogram">
            <a:avLst>
              <a:gd fmla="val 25000" name="adj"/>
            </a:avLst>
          </a:prstGeom>
          <a:solidFill>
            <a:srgbClr val="D8C0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2294125" y="2313100"/>
            <a:ext cx="1647900" cy="827700"/>
          </a:xfrm>
          <a:prstGeom prst="parallelogram">
            <a:avLst>
              <a:gd fmla="val 25000" name="adj"/>
            </a:avLst>
          </a:prstGeom>
          <a:solidFill>
            <a:srgbClr val="D3B5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3725900" y="2313100"/>
            <a:ext cx="1647900" cy="827700"/>
          </a:xfrm>
          <a:prstGeom prst="parallelogram">
            <a:avLst>
              <a:gd fmla="val 25000" name="adj"/>
            </a:avLst>
          </a:prstGeom>
          <a:solidFill>
            <a:srgbClr val="C29B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5159575" y="2313100"/>
            <a:ext cx="1647900" cy="827700"/>
          </a:xfrm>
          <a:prstGeom prst="parallelogram">
            <a:avLst>
              <a:gd fmla="val 25000" name="adj"/>
            </a:avLst>
          </a:prstGeom>
          <a:solidFill>
            <a:srgbClr val="BA87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6598700" y="2313100"/>
            <a:ext cx="1647900" cy="827700"/>
          </a:xfrm>
          <a:prstGeom prst="parallelogram">
            <a:avLst>
              <a:gd fmla="val 25000" name="adj"/>
            </a:avLst>
          </a:prstGeom>
          <a:solidFill>
            <a:srgbClr val="AB6E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775975" y="982875"/>
            <a:ext cx="2013000" cy="49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Source Sans Pro"/>
                <a:ea typeface="Source Sans Pro"/>
                <a:cs typeface="Source Sans Pro"/>
                <a:sym typeface="Source Sans Pro"/>
              </a:rPr>
              <a:t>에어비앤비, 호갱노노 등 사이트를 참조하여 지도에서 데이터를 시각화하는방법을 참고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1849975" y="4101500"/>
            <a:ext cx="2325000" cy="5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Source Sans Pro"/>
                <a:ea typeface="Source Sans Pro"/>
                <a:cs typeface="Source Sans Pro"/>
                <a:sym typeface="Source Sans Pro"/>
              </a:rPr>
              <a:t>1.기능 구현을 정리한 요구사항 정의서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Source Sans Pro"/>
                <a:ea typeface="Source Sans Pro"/>
                <a:cs typeface="Source Sans Pro"/>
                <a:sym typeface="Source Sans Pro"/>
              </a:rPr>
              <a:t>2.서비스 전체 흐름의 플로우차트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Source Sans Pro"/>
                <a:ea typeface="Source Sans Pro"/>
                <a:cs typeface="Source Sans Pro"/>
                <a:sym typeface="Source Sans Pro"/>
              </a:rPr>
              <a:t>3.DB 생성 테이블을 ERDiagram으로 작성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3682246" y="982875"/>
            <a:ext cx="1924800" cy="49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Source Sans Pro"/>
                <a:ea typeface="Source Sans Pro"/>
                <a:cs typeface="Source Sans Pro"/>
                <a:sym typeface="Source Sans Pro"/>
              </a:rPr>
              <a:t>1.메인 지도 MapBox API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Source Sans Pro"/>
                <a:ea typeface="Source Sans Pro"/>
                <a:cs typeface="Source Sans Pro"/>
                <a:sym typeface="Source Sans Pro"/>
              </a:rPr>
              <a:t>2.구글, 네이버, 카카오 로그인 API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Source Sans Pro"/>
                <a:ea typeface="Source Sans Pro"/>
                <a:cs typeface="Source Sans Pro"/>
                <a:sym typeface="Source Sans Pro"/>
              </a:rPr>
              <a:t>3.내비게이션</a:t>
            </a:r>
            <a:r>
              <a:rPr lang="ko" sz="9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ko" sz="900">
                <a:latin typeface="Source Sans Pro"/>
                <a:ea typeface="Source Sans Pro"/>
                <a:cs typeface="Source Sans Pro"/>
                <a:sym typeface="Source Sans Pro"/>
              </a:rPr>
              <a:t>보행로 데이터 활용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4932669" y="4101500"/>
            <a:ext cx="2013000" cy="56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Source Sans Pro"/>
                <a:ea typeface="Source Sans Pro"/>
                <a:cs typeface="Source Sans Pro"/>
                <a:sym typeface="Source Sans Pro"/>
              </a:rPr>
              <a:t>1.프런트엔드 : React, TypeScript 2.백엔드 : Nodejs(Express)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Source Sans Pro"/>
                <a:ea typeface="Source Sans Pro"/>
                <a:cs typeface="Source Sans Pro"/>
                <a:sym typeface="Source Sans Pro"/>
              </a:rPr>
              <a:t>3.DB : PostgreSQL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6410000" y="982875"/>
            <a:ext cx="2178000" cy="49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Source Sans Pro"/>
                <a:ea typeface="Source Sans Pro"/>
                <a:cs typeface="Source Sans Pro"/>
                <a:sym typeface="Source Sans Pro"/>
              </a:rPr>
              <a:t>일정 지역에 파</a:t>
            </a:r>
            <a:r>
              <a:rPr lang="ko" sz="900">
                <a:latin typeface="Source Sans Pro"/>
                <a:ea typeface="Source Sans Pro"/>
                <a:cs typeface="Source Sans Pro"/>
                <a:sym typeface="Source Sans Pro"/>
              </a:rPr>
              <a:t>일럿 프로그램을 실행해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Source Sans Pro"/>
                <a:ea typeface="Source Sans Pro"/>
                <a:cs typeface="Source Sans Pro"/>
                <a:sym typeface="Source Sans Pro"/>
              </a:rPr>
              <a:t>원활하게 서비스 되는지 확인,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Source Sans Pro"/>
                <a:ea typeface="Source Sans Pro"/>
                <a:cs typeface="Source Sans Pro"/>
                <a:sym typeface="Source Sans Pro"/>
              </a:rPr>
              <a:t>사용자의 피드백 수용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1" name="Google Shape;171;p18"/>
          <p:cNvCxnSpPr>
            <a:stCxn id="161" idx="1"/>
            <a:endCxn id="166" idx="2"/>
          </p:cNvCxnSpPr>
          <p:nvPr/>
        </p:nvCxnSpPr>
        <p:spPr>
          <a:xfrm flipH="1" rot="10800000">
            <a:off x="1780488" y="1479700"/>
            <a:ext cx="2100" cy="8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8"/>
          <p:cNvCxnSpPr>
            <a:stCxn id="162" idx="3"/>
            <a:endCxn id="167" idx="0"/>
          </p:cNvCxnSpPr>
          <p:nvPr/>
        </p:nvCxnSpPr>
        <p:spPr>
          <a:xfrm flipH="1">
            <a:off x="3012513" y="3140800"/>
            <a:ext cx="2100" cy="9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2444513" y="2478550"/>
            <a:ext cx="13377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요구사항 정의서, 플로우 차트,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ERD 작성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1064575" y="2478550"/>
            <a:ext cx="1224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벤치마킹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3906350" y="2478550"/>
            <a:ext cx="1224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API 및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기타 기능 조사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5373825" y="2478550"/>
            <a:ext cx="1224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프런트엔드 및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백엔드 개발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6810225" y="2478550"/>
            <a:ext cx="1224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프로토타입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테스트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9" name="Google Shape;179;p18"/>
          <p:cNvCxnSpPr/>
          <p:nvPr/>
        </p:nvCxnSpPr>
        <p:spPr>
          <a:xfrm flipH="1">
            <a:off x="5943138" y="3140800"/>
            <a:ext cx="2100" cy="9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8"/>
          <p:cNvCxnSpPr/>
          <p:nvPr/>
        </p:nvCxnSpPr>
        <p:spPr>
          <a:xfrm flipH="1" rot="10800000">
            <a:off x="4638338" y="1479700"/>
            <a:ext cx="2100" cy="8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8"/>
          <p:cNvCxnSpPr/>
          <p:nvPr/>
        </p:nvCxnSpPr>
        <p:spPr>
          <a:xfrm flipH="1" rot="10800000">
            <a:off x="7496188" y="1479700"/>
            <a:ext cx="2100" cy="8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19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b="1" sz="1500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중고거래 맵 서비스 플랫폼</a:t>
            </a: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- 5. Journey Map</a:t>
            </a:r>
            <a:endParaRPr b="1"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0" y="946600"/>
            <a:ext cx="8451052" cy="40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20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b="1" sz="1500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중고거래 맵 서비스 플랫폼</a:t>
            </a: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- 6. Flow Chart</a:t>
            </a:r>
            <a:endParaRPr b="1"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51400"/>
            <a:ext cx="8839200" cy="30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21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b="1" sz="1500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중고거래 맵 서비스 플랫폼</a:t>
            </a: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- 7. </a:t>
            </a:r>
            <a:r>
              <a:rPr b="1" lang="ko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기대효과</a:t>
            </a:r>
            <a:endParaRPr b="1"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1189602" y="1104525"/>
            <a:ext cx="67647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중고 시장의 </a:t>
            </a:r>
            <a:r>
              <a:rPr lang="ko" sz="26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성장 가능성에 대한 기대효과</a:t>
            </a:r>
            <a:endParaRPr sz="26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12" name="Google Shape;212;p21"/>
          <p:cNvGrpSpPr/>
          <p:nvPr/>
        </p:nvGrpSpPr>
        <p:grpSpPr>
          <a:xfrm>
            <a:off x="1081859" y="2218944"/>
            <a:ext cx="1620000" cy="1620000"/>
            <a:chOff x="1369897" y="1470644"/>
            <a:chExt cx="1620000" cy="1620000"/>
          </a:xfrm>
        </p:grpSpPr>
        <p:sp>
          <p:nvSpPr>
            <p:cNvPr id="213" name="Google Shape;213;p21"/>
            <p:cNvSpPr/>
            <p:nvPr/>
          </p:nvSpPr>
          <p:spPr>
            <a:xfrm>
              <a:off x="1369897" y="1470644"/>
              <a:ext cx="1620000" cy="1620000"/>
            </a:xfrm>
            <a:prstGeom prst="ellipse">
              <a:avLst/>
            </a:prstGeom>
            <a:solidFill>
              <a:srgbClr val="D3B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4" name="Google Shape;214;p21"/>
            <p:cNvSpPr txBox="1"/>
            <p:nvPr/>
          </p:nvSpPr>
          <p:spPr>
            <a:xfrm>
              <a:off x="1369897" y="1744994"/>
              <a:ext cx="162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latin typeface="Source Sans Pro"/>
                  <a:ea typeface="Source Sans Pro"/>
                  <a:cs typeface="Source Sans Pro"/>
                  <a:sym typeface="Source Sans Pro"/>
                </a:rPr>
                <a:t>“경제적가치”</a:t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15" name="Google Shape;215;p21"/>
          <p:cNvGrpSpPr/>
          <p:nvPr/>
        </p:nvGrpSpPr>
        <p:grpSpPr>
          <a:xfrm>
            <a:off x="2701850" y="2218944"/>
            <a:ext cx="1871700" cy="1620000"/>
            <a:chOff x="3642850" y="1462713"/>
            <a:chExt cx="1871700" cy="1620000"/>
          </a:xfrm>
        </p:grpSpPr>
        <p:sp>
          <p:nvSpPr>
            <p:cNvPr id="216" name="Google Shape;216;p21"/>
            <p:cNvSpPr/>
            <p:nvPr/>
          </p:nvSpPr>
          <p:spPr>
            <a:xfrm>
              <a:off x="3768700" y="1462713"/>
              <a:ext cx="1620000" cy="1620000"/>
            </a:xfrm>
            <a:prstGeom prst="ellipse">
              <a:avLst/>
            </a:prstGeom>
            <a:solidFill>
              <a:srgbClr val="C29B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7" name="Google Shape;217;p21"/>
            <p:cNvSpPr txBox="1"/>
            <p:nvPr/>
          </p:nvSpPr>
          <p:spPr>
            <a:xfrm>
              <a:off x="3642850" y="1598463"/>
              <a:ext cx="1871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latin typeface="Source Sans Pro"/>
                  <a:ea typeface="Source Sans Pro"/>
                  <a:cs typeface="Source Sans Pro"/>
                  <a:sym typeface="Source Sans Pro"/>
                </a:rPr>
                <a:t>“환경적 가치”</a:t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18" name="Google Shape;218;p21"/>
          <p:cNvGrpSpPr/>
          <p:nvPr/>
        </p:nvGrpSpPr>
        <p:grpSpPr>
          <a:xfrm>
            <a:off x="4447695" y="2218944"/>
            <a:ext cx="1871700" cy="1620000"/>
            <a:chOff x="6211250" y="1423500"/>
            <a:chExt cx="1871700" cy="1620000"/>
          </a:xfrm>
        </p:grpSpPr>
        <p:sp>
          <p:nvSpPr>
            <p:cNvPr id="219" name="Google Shape;219;p21"/>
            <p:cNvSpPr/>
            <p:nvPr/>
          </p:nvSpPr>
          <p:spPr>
            <a:xfrm>
              <a:off x="6337100" y="1423500"/>
              <a:ext cx="1620000" cy="1620000"/>
            </a:xfrm>
            <a:prstGeom prst="ellipse">
              <a:avLst/>
            </a:prstGeom>
            <a:solidFill>
              <a:srgbClr val="AB6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0" name="Google Shape;220;p21"/>
            <p:cNvSpPr txBox="1"/>
            <p:nvPr/>
          </p:nvSpPr>
          <p:spPr>
            <a:xfrm>
              <a:off x="6211250" y="1697850"/>
              <a:ext cx="187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latin typeface="Source Sans Pro"/>
                  <a:ea typeface="Source Sans Pro"/>
                  <a:cs typeface="Source Sans Pro"/>
                  <a:sym typeface="Source Sans Pro"/>
                </a:rPr>
                <a:t>“사회적 가치”</a:t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21" name="Google Shape;221;p21"/>
          <p:cNvSpPr txBox="1"/>
          <p:nvPr/>
        </p:nvSpPr>
        <p:spPr>
          <a:xfrm>
            <a:off x="1081859" y="2964619"/>
            <a:ext cx="16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비용 지출 감소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2827709" y="3040819"/>
            <a:ext cx="16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폐기물 감소와 자원 재활용으로 인한 탄소배출 감소 효과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4581059" y="3040819"/>
            <a:ext cx="16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지역 기반 커뮤니티 형성과 신뢰 네트워크 구축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1"/>
          <p:cNvGrpSpPr/>
          <p:nvPr/>
        </p:nvGrpSpPr>
        <p:grpSpPr>
          <a:xfrm>
            <a:off x="6201045" y="2218944"/>
            <a:ext cx="1871700" cy="1620000"/>
            <a:chOff x="6211250" y="1423500"/>
            <a:chExt cx="1871700" cy="1620000"/>
          </a:xfrm>
        </p:grpSpPr>
        <p:sp>
          <p:nvSpPr>
            <p:cNvPr id="225" name="Google Shape;225;p21"/>
            <p:cNvSpPr/>
            <p:nvPr/>
          </p:nvSpPr>
          <p:spPr>
            <a:xfrm>
              <a:off x="6337100" y="1423500"/>
              <a:ext cx="1620000" cy="1620000"/>
            </a:xfrm>
            <a:prstGeom prst="ellipse">
              <a:avLst/>
            </a:prstGeom>
            <a:solidFill>
              <a:srgbClr val="814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26" name="Google Shape;226;p21"/>
            <p:cNvSpPr txBox="1"/>
            <p:nvPr/>
          </p:nvSpPr>
          <p:spPr>
            <a:xfrm>
              <a:off x="6211250" y="1697850"/>
              <a:ext cx="187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r>
                <a:rPr b="1" lang="ko" sz="1800">
                  <a:latin typeface="Source Sans Pro"/>
                  <a:ea typeface="Source Sans Pro"/>
                  <a:cs typeface="Source Sans Pro"/>
                  <a:sym typeface="Source Sans Pro"/>
                </a:rPr>
                <a:t>기술의 발전</a:t>
              </a:r>
              <a:r>
                <a:rPr b="1" lang="ko" sz="1800">
                  <a:latin typeface="Source Sans Pro"/>
                  <a:ea typeface="Source Sans Pro"/>
                  <a:cs typeface="Source Sans Pro"/>
                  <a:sym typeface="Source Sans Pro"/>
                </a:rPr>
                <a:t>”</a:t>
              </a:r>
              <a:endParaRPr b="1"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27" name="Google Shape;227;p21"/>
          <p:cNvSpPr txBox="1"/>
          <p:nvPr/>
        </p:nvSpPr>
        <p:spPr>
          <a:xfrm>
            <a:off x="6334409" y="3040819"/>
            <a:ext cx="16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거래 효율성 향상, 사용자 경험 개선,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환경 및 자원 관리 등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