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embeddedFontLst>
    <p:embeddedFont>
      <p:font typeface="PT Sans Narrow"/>
      <p:regular r:id="rId22"/>
      <p:bold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BD5C0CD-13B9-4914-98B2-042518E50FC2}">
  <a:tblStyle styleId="{9BD5C0CD-13B9-4914-98B2-042518E50F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TSansNarrow-regular.fntdata"/><Relationship Id="rId21" Type="http://schemas.openxmlformats.org/officeDocument/2006/relationships/slide" Target="slides/slide16.xml"/><Relationship Id="rId24" Type="http://schemas.openxmlformats.org/officeDocument/2006/relationships/font" Target="fonts/OpenSans-regular.fntdata"/><Relationship Id="rId23" Type="http://schemas.openxmlformats.org/officeDocument/2006/relationships/font" Target="fonts/PTSansNarrow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926859162_0_2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926859162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9343647" y="4235850"/>
            <a:ext cx="7497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100047" y="4211002"/>
            <a:ext cx="7497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338859" y="1362666"/>
            <a:ext cx="9515557" cy="203195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338868" y="5292001"/>
            <a:ext cx="9515557" cy="203195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338867" y="2335685"/>
            <a:ext cx="9515700" cy="13632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849633" y="3800052"/>
            <a:ext cx="64941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10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415600" y="1739800"/>
            <a:ext cx="11360700" cy="2051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415600" y="3994200"/>
            <a:ext cx="11360700" cy="142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657224" y="499533"/>
            <a:ext cx="10772700" cy="16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676656" y="2011680"/>
            <a:ext cx="10753800" cy="37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85000"/>
              </a:lnSpc>
              <a:spcBef>
                <a:spcPts val="2100"/>
              </a:spcBef>
              <a:spcAft>
                <a:spcPts val="0"/>
              </a:spcAft>
              <a:buClr>
                <a:srgbClr val="262626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85000"/>
              </a:lnSpc>
              <a:spcBef>
                <a:spcPts val="2100"/>
              </a:spcBef>
              <a:spcAft>
                <a:spcPts val="0"/>
              </a:spcAft>
              <a:buClr>
                <a:srgbClr val="262626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85000"/>
              </a:lnSpc>
              <a:spcBef>
                <a:spcPts val="2100"/>
              </a:spcBef>
              <a:spcAft>
                <a:spcPts val="0"/>
              </a:spcAft>
              <a:buClr>
                <a:srgbClr val="262626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85000"/>
              </a:lnSpc>
              <a:spcBef>
                <a:spcPts val="2100"/>
              </a:spcBef>
              <a:spcAft>
                <a:spcPts val="0"/>
              </a:spcAft>
              <a:buClr>
                <a:srgbClr val="262626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85000"/>
              </a:lnSpc>
              <a:spcBef>
                <a:spcPts val="2100"/>
              </a:spcBef>
              <a:spcAft>
                <a:spcPts val="0"/>
              </a:spcAft>
              <a:buClr>
                <a:srgbClr val="262626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85000"/>
              </a:lnSpc>
              <a:spcBef>
                <a:spcPts val="2100"/>
              </a:spcBef>
              <a:spcAft>
                <a:spcPts val="0"/>
              </a:spcAft>
              <a:buClr>
                <a:srgbClr val="262626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85000"/>
              </a:lnSpc>
              <a:spcBef>
                <a:spcPts val="2100"/>
              </a:spcBef>
              <a:spcAft>
                <a:spcPts val="0"/>
              </a:spcAft>
              <a:buClr>
                <a:srgbClr val="262626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85000"/>
              </a:lnSpc>
              <a:spcBef>
                <a:spcPts val="2100"/>
              </a:spcBef>
              <a:spcAft>
                <a:spcPts val="2100"/>
              </a:spcAft>
              <a:buClr>
                <a:srgbClr val="262626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763926" y="5876412"/>
            <a:ext cx="2926200" cy="13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67" y="3429200"/>
            <a:ext cx="12192000" cy="342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415600" y="1086400"/>
            <a:ext cx="11428500" cy="1256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100" y="6727600"/>
            <a:ext cx="12192000" cy="13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415600" y="1688433"/>
            <a:ext cx="11360700" cy="440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415600" y="1688233"/>
            <a:ext cx="5333100" cy="440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6443200" y="1688233"/>
            <a:ext cx="5333100" cy="440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653667" y="701800"/>
            <a:ext cx="74847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354000" y="1386233"/>
            <a:ext cx="5393700" cy="2234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354000" y="36358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415600" y="5640967"/>
            <a:ext cx="7998300" cy="79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T Sans Narrow"/>
              <a:buNone/>
              <a:defRPr sz="32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688433"/>
            <a:ext cx="113607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Char char="●"/>
              <a:defRPr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92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○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92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■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92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●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92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○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92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■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92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●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92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○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92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Open Sans"/>
              <a:buChar char="■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/>
        </p:nvSpPr>
        <p:spPr>
          <a:xfrm>
            <a:off x="1066800" y="3191882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53535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rPr>
              <a:t>Dhirubhai Ambani Institute of Information and </a:t>
            </a:r>
            <a:br>
              <a:rPr b="1" i="0" lang="en-US" sz="4000" u="none" cap="none" strike="noStrik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4000" u="none" cap="none" strike="noStrike">
                <a:solidFill>
                  <a:srgbClr val="353535"/>
                </a:solidFill>
                <a:latin typeface="Calibri"/>
                <a:ea typeface="Calibri"/>
                <a:cs typeface="Calibri"/>
                <a:sym typeface="Calibri"/>
              </a:rPr>
              <a:t>Communication Technology</a:t>
            </a:r>
            <a:endParaRPr b="0" i="0" sz="40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2325833" y="5114991"/>
            <a:ext cx="754033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45818E"/>
                </a:solidFill>
                <a:latin typeface="Calibri"/>
                <a:ea typeface="Calibri"/>
                <a:cs typeface="Calibri"/>
                <a:sym typeface="Calibri"/>
              </a:rPr>
              <a:t>EC(IT618) &amp; DSS(IT619) Project Presentation</a:t>
            </a:r>
            <a:endParaRPr>
              <a:solidFill>
                <a:srgbClr val="45818E"/>
              </a:solidFill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26127" y="583373"/>
            <a:ext cx="1939746" cy="19397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709612" y="0"/>
            <a:ext cx="1077277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lang="en-US"/>
              <a:t>Detailed </a:t>
            </a:r>
            <a:br>
              <a:rPr lang="en-US"/>
            </a:br>
            <a:r>
              <a:rPr lang="en-US"/>
              <a:t>Class </a:t>
            </a:r>
            <a:br>
              <a:rPr lang="en-US"/>
            </a:br>
            <a:r>
              <a:rPr lang="en-US"/>
              <a:t>Diagram:</a:t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1123" y="146225"/>
            <a:ext cx="5951252" cy="651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490672" y="489397"/>
            <a:ext cx="10772775" cy="13909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60"/>
              <a:buFont typeface="Calibri"/>
              <a:buNone/>
            </a:pPr>
            <a:r>
              <a:rPr lang="en-US" sz="4860"/>
              <a:t>Sequence </a:t>
            </a:r>
            <a:br>
              <a:rPr lang="en-US" sz="4860"/>
            </a:br>
            <a:r>
              <a:rPr lang="en-US" sz="4860"/>
              <a:t>Diagram:</a:t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4775" y="250031"/>
            <a:ext cx="4907607" cy="6357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452035" y="463638"/>
            <a:ext cx="10772775" cy="14295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60"/>
              <a:buFont typeface="Calibri"/>
              <a:buNone/>
            </a:pPr>
            <a:r>
              <a:rPr lang="en-US" sz="4860"/>
              <a:t>Deployment </a:t>
            </a:r>
            <a:br>
              <a:rPr lang="en-US" sz="4860"/>
            </a:br>
            <a:r>
              <a:rPr lang="en-US" sz="4860"/>
              <a:t>Diagram:</a:t>
            </a:r>
            <a:endParaRPr/>
          </a:p>
        </p:txBody>
      </p:sp>
      <p:pic>
        <p:nvPicPr>
          <p:cNvPr id="141" name="Google Shape;14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893193"/>
            <a:ext cx="12192000" cy="4199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740092" y="0"/>
            <a:ext cx="10772775" cy="895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lang="en-US"/>
              <a:t>Individual Contribution of each member:</a:t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1066800" y="1504539"/>
            <a:ext cx="10058400" cy="44777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2100"/>
              </a:spcAft>
              <a:buClr>
                <a:srgbClr val="26262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</p:txBody>
      </p:sp>
      <p:graphicFrame>
        <p:nvGraphicFramePr>
          <p:cNvPr id="148" name="Google Shape;148;p26"/>
          <p:cNvGraphicFramePr/>
          <p:nvPr/>
        </p:nvGraphicFramePr>
        <p:xfrm>
          <a:off x="435975" y="119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{9BD5C0CD-13B9-4914-98B2-042518E50FC2}</a:tableStyleId>
              </a:tblPr>
              <a:tblGrid>
                <a:gridCol w="5660025"/>
                <a:gridCol w="5660025"/>
              </a:tblGrid>
              <a:tr h="520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Name</a:t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Role</a:t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4544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Mahima Gajiwala (201812062) 	</a:t>
                      </a:r>
                      <a:endParaRPr sz="18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Yash Mehta (201812085) 		</a:t>
                      </a:r>
                      <a:endParaRPr sz="18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91440" rtl="0" algn="l">
                        <a:lnSpc>
                          <a:spcPct val="85000"/>
                        </a:lnSpc>
                        <a:spcBef>
                          <a:spcPts val="130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2400"/>
                        <a:buFont typeface="Noto Sans Symbols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lnSpc>
                          <a:spcPct val="85000"/>
                        </a:lnSpc>
                        <a:spcBef>
                          <a:spcPts val="1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Vivek Makwana (201812089) 	  </a:t>
                      </a:r>
                      <a:endParaRPr sz="18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lnSpc>
                          <a:spcPct val="85000"/>
                        </a:lnSpc>
                        <a:spcBef>
                          <a:spcPts val="1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lnSpc>
                          <a:spcPct val="85000"/>
                        </a:lnSpc>
                        <a:spcBef>
                          <a:spcPts val="1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Soniya Vaidya (201812113) 	 </a:t>
                      </a:r>
                      <a:endParaRPr sz="18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lnSpc>
                          <a:spcPct val="85000"/>
                        </a:lnSpc>
                        <a:spcBef>
                          <a:spcPts val="1300"/>
                        </a:spcBef>
                        <a:spcAft>
                          <a:spcPts val="0"/>
                        </a:spcAft>
                        <a:buClr>
                          <a:srgbClr val="262626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lnSpc>
                          <a:spcPct val="85000"/>
                        </a:lnSpc>
                        <a:spcBef>
                          <a:spcPts val="1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Denish Maniya (201812118) 	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Backend Development, Integration, Documentation</a:t>
                      </a:r>
                      <a:endParaRPr sz="18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lnSpc>
                          <a:spcPct val="85000"/>
                        </a:lnSpc>
                        <a:spcBef>
                          <a:spcPts val="1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Documentation, Backend Development</a:t>
                      </a:r>
                      <a:endParaRPr sz="18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lnSpc>
                          <a:spcPct val="85000"/>
                        </a:lnSpc>
                        <a:spcBef>
                          <a:spcPts val="1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Full stack Development, Testing, Documentation</a:t>
                      </a:r>
                      <a:endParaRPr sz="18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lnSpc>
                          <a:spcPct val="85000"/>
                        </a:lnSpc>
                        <a:spcBef>
                          <a:spcPts val="1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lnSpc>
                          <a:spcPct val="85000"/>
                        </a:lnSpc>
                        <a:spcBef>
                          <a:spcPts val="1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Documentation, Backend Development</a:t>
                      </a:r>
                      <a:endParaRPr sz="18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lnSpc>
                          <a:spcPct val="85000"/>
                        </a:lnSpc>
                        <a:spcBef>
                          <a:spcPts val="1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lnSpc>
                          <a:spcPct val="85000"/>
                        </a:lnSpc>
                        <a:spcBef>
                          <a:spcPts val="1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Full stack Development, Testing, Documentation</a:t>
                      </a:r>
                      <a:endParaRPr sz="18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580823" y="480957"/>
            <a:ext cx="10772775" cy="897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lang="en-US"/>
              <a:t>Gantt Chart:</a:t>
            </a:r>
            <a:endParaRPr/>
          </a:p>
        </p:txBody>
      </p:sp>
      <p:pic>
        <p:nvPicPr>
          <p:cNvPr id="154" name="Google Shape;15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790" y="1609862"/>
            <a:ext cx="11917672" cy="45828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619460" y="502276"/>
            <a:ext cx="10772775" cy="9471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lang="en-US"/>
              <a:t>Gantt Chart:</a:t>
            </a:r>
            <a:endParaRPr/>
          </a:p>
        </p:txBody>
      </p:sp>
      <p:pic>
        <p:nvPicPr>
          <p:cNvPr id="160" name="Google Shape;16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767" y="2529841"/>
            <a:ext cx="12163425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709612" y="605307"/>
            <a:ext cx="10772775" cy="869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lang="en-US"/>
              <a:t>Resources Chart: </a:t>
            </a:r>
            <a:endParaRPr/>
          </a:p>
        </p:txBody>
      </p:sp>
      <p:pic>
        <p:nvPicPr>
          <p:cNvPr id="166" name="Google Shape;16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924175"/>
            <a:ext cx="12192000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709612" y="614230"/>
            <a:ext cx="10772775" cy="11053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lang="en-US"/>
              <a:t>Project: Homestate </a:t>
            </a:r>
            <a:r>
              <a:rPr lang="en-US" sz="2800"/>
              <a:t>(Online Rental Portal)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709612" y="2990281"/>
            <a:ext cx="10058400" cy="29069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Submitted By:</a:t>
            </a:r>
            <a:endParaRPr b="1"/>
          </a:p>
          <a:p>
            <a:pPr indent="-1524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Char char="●"/>
            </a:pPr>
            <a:r>
              <a:rPr lang="en-US"/>
              <a:t> Group Leader :     </a:t>
            </a:r>
            <a:r>
              <a:rPr lang="en-US"/>
              <a:t>Mahima Gajiwala    (201812062)  </a:t>
            </a:r>
            <a:endParaRPr/>
          </a:p>
          <a:p>
            <a:pPr indent="-152400" lvl="0" marL="91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Char char="●"/>
            </a:pPr>
            <a:r>
              <a:rPr lang="en-US"/>
              <a:t> Team Members :  </a:t>
            </a:r>
            <a:r>
              <a:rPr lang="en-US"/>
              <a:t>Yash Mehta 			(201812085)</a:t>
            </a:r>
            <a:endParaRPr/>
          </a:p>
          <a:p>
            <a:pPr indent="365760" lvl="0" marL="2377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-US"/>
              <a:t>Vivek Makwana		(201812089)</a:t>
            </a:r>
            <a:endParaRPr/>
          </a:p>
          <a:p>
            <a:pPr indent="365760" lvl="0" marL="237744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-US"/>
              <a:t>Soniya Vaidya 		(201812113)</a:t>
            </a:r>
            <a:endParaRPr/>
          </a:p>
          <a:p>
            <a:pPr indent="457200" lvl="0" marL="2286000" rt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-US"/>
              <a:t>Denish Maniya 		(201812118)</a:t>
            </a:r>
            <a:endParaRPr/>
          </a:p>
          <a:p>
            <a:pPr indent="0" lvl="0" marL="91440" rtl="0" algn="l">
              <a:lnSpc>
                <a:spcPct val="85000"/>
              </a:lnSpc>
              <a:spcBef>
                <a:spcPts val="1300"/>
              </a:spcBef>
              <a:spcAft>
                <a:spcPts val="2100"/>
              </a:spcAft>
              <a:buClr>
                <a:srgbClr val="262626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8733099" y="843750"/>
            <a:ext cx="27492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Group No: 22</a:t>
            </a: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1111175" y="6156750"/>
            <a:ext cx="9778200" cy="11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5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i="1" lang="en-US" sz="15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All diagrams have been put in design document in case not properly visible in the ppt)</a:t>
            </a:r>
            <a:endParaRPr i="1" sz="15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588135" y="610323"/>
            <a:ext cx="10058400" cy="135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60"/>
              <a:buFont typeface="Calibri"/>
              <a:buNone/>
            </a:pPr>
            <a:r>
              <a:rPr lang="en-US" sz="4860"/>
              <a:t>Context </a:t>
            </a:r>
            <a:br>
              <a:rPr lang="en-US" sz="4860"/>
            </a:br>
            <a:r>
              <a:rPr lang="en-US" sz="4860"/>
              <a:t>Diagram: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9749" y="1289683"/>
            <a:ext cx="7684116" cy="4278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709612" y="259308"/>
            <a:ext cx="10772775" cy="9401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lang="en-US"/>
              <a:t>Functional Summary (User Stories):</a:t>
            </a:r>
            <a:endParaRPr/>
          </a:p>
        </p:txBody>
      </p:sp>
      <p:graphicFrame>
        <p:nvGraphicFramePr>
          <p:cNvPr id="94" name="Google Shape;94;p17"/>
          <p:cNvGraphicFramePr/>
          <p:nvPr/>
        </p:nvGraphicFramePr>
        <p:xfrm>
          <a:off x="192888" y="1199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{9BD5C0CD-13B9-4914-98B2-042518E50FC2}</a:tableStyleId>
              </a:tblPr>
              <a:tblGrid>
                <a:gridCol w="995950"/>
                <a:gridCol w="5262300"/>
                <a:gridCol w="5628050"/>
              </a:tblGrid>
              <a:tr h="597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User story No</a:t>
                      </a:r>
                      <a:endParaRPr b="1"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User Story</a:t>
                      </a:r>
                      <a:endParaRPr b="1"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Acceptance </a:t>
                      </a:r>
                      <a:r>
                        <a:rPr b="1" lang="en-US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criteria</a:t>
                      </a:r>
                      <a:endParaRPr b="1"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806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US1001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As a </a:t>
                      </a:r>
                      <a:r>
                        <a:rPr i="1" lang="en-US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user</a:t>
                      </a:r>
                      <a:r>
                        <a:rPr lang="en-US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: want to </a:t>
                      </a:r>
                      <a:r>
                        <a:rPr b="1" lang="en-US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login</a:t>
                      </a:r>
                      <a:r>
                        <a:rPr lang="en-US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into the system with username and password so that sell/rent, buy properties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Open Sans"/>
                        <a:buChar char="●"/>
                      </a:pPr>
                      <a:r>
                        <a:rPr lang="en-US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System must have valid username and password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Open Sans"/>
                        <a:buChar char="●"/>
                      </a:pPr>
                      <a:r>
                        <a:rPr lang="en-US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 case s/he is not registered, provide sign up feature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597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US1002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As a </a:t>
                      </a:r>
                      <a:r>
                        <a:rPr i="1" lang="en-US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user</a:t>
                      </a:r>
                      <a:r>
                        <a:rPr lang="en-US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: want to </a:t>
                      </a:r>
                      <a:r>
                        <a:rPr b="1" lang="en-US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add property</a:t>
                      </a:r>
                      <a:r>
                        <a:rPr lang="en-US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for selling or renting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Open Sans"/>
                        <a:buChar char="●"/>
                      </a:pPr>
                      <a:r>
                        <a:rPr lang="en-US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user must be logged in before adding property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Open Sans"/>
                        <a:buChar char="●"/>
                      </a:pPr>
                      <a:r>
                        <a:rPr lang="en-US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property is added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143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US1003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As a </a:t>
                      </a:r>
                      <a:r>
                        <a:rPr i="1" lang="en-US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user</a:t>
                      </a:r>
                      <a:r>
                        <a:rPr lang="en-US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: want to </a:t>
                      </a:r>
                      <a:r>
                        <a:rPr b="1" lang="en-US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request for a property</a:t>
                      </a:r>
                      <a:endParaRPr b="1"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Open Sans"/>
                        <a:buChar char="●"/>
                      </a:pPr>
                      <a:r>
                        <a:rPr lang="en-US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user must be logged in before requesting for a  property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Open Sans"/>
                        <a:buChar char="●"/>
                      </a:pPr>
                      <a:r>
                        <a:rPr lang="en-US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property must have been displayed on the browser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Open Sans"/>
                        <a:buChar char="●"/>
                      </a:pPr>
                      <a:r>
                        <a:rPr lang="en-US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property owner must have an valid Email ID in order to receive an email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Open Sans"/>
                        <a:buChar char="●"/>
                      </a:pPr>
                      <a:r>
                        <a:rPr lang="en-US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owner will receive an email including the information about buyer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806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US1004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As a </a:t>
                      </a:r>
                      <a:r>
                        <a:rPr i="1" lang="en-US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user</a:t>
                      </a:r>
                      <a:r>
                        <a:rPr lang="en-US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: want to </a:t>
                      </a:r>
                      <a:r>
                        <a:rPr b="1" lang="en-US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delete property</a:t>
                      </a:r>
                      <a:r>
                        <a:rPr lang="en-US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added for sell/rent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Open Sans"/>
                        <a:buChar char="●"/>
                      </a:pPr>
                      <a:r>
                        <a:rPr lang="en-US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user must be logged in before deleting property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Open Sans"/>
                        <a:buChar char="●"/>
                      </a:pPr>
                      <a:r>
                        <a:rPr lang="en-US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property must have been added before deleting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Open Sans"/>
                        <a:buChar char="●"/>
                      </a:pPr>
                      <a:r>
                        <a:rPr lang="en-US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property is deleted from user’s account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122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US1005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As a </a:t>
                      </a:r>
                      <a:r>
                        <a:rPr i="1" lang="en-US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user</a:t>
                      </a:r>
                      <a:r>
                        <a:rPr lang="en-US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: want to </a:t>
                      </a:r>
                      <a:r>
                        <a:rPr b="1" lang="en-US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search properties</a:t>
                      </a:r>
                      <a:endParaRPr b="1"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Open Sans"/>
                        <a:buChar char="●"/>
                      </a:pPr>
                      <a:r>
                        <a:rPr lang="en-US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user must be logged in before searching properties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Open Sans"/>
                        <a:buChar char="●"/>
                      </a:pPr>
                      <a:r>
                        <a:rPr lang="en-US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system must have properties added 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Open Sans"/>
                        <a:buChar char="●"/>
                      </a:pPr>
                      <a:r>
                        <a:rPr lang="en-US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properties are displayed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18"/>
          <p:cNvGraphicFramePr/>
          <p:nvPr/>
        </p:nvGraphicFramePr>
        <p:xfrm>
          <a:off x="152838" y="4702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{9BD5C0CD-13B9-4914-98B2-042518E50FC2}</a:tableStyleId>
              </a:tblPr>
              <a:tblGrid>
                <a:gridCol w="995950"/>
                <a:gridCol w="5262300"/>
                <a:gridCol w="5628050"/>
              </a:tblGrid>
              <a:tr h="597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User story No</a:t>
                      </a:r>
                      <a:endParaRPr b="1"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User Story</a:t>
                      </a:r>
                      <a:endParaRPr b="1"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Acceptance criteria</a:t>
                      </a:r>
                      <a:endParaRPr b="1"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806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US1006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As a </a:t>
                      </a:r>
                      <a:r>
                        <a:rPr i="1" lang="en-US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user</a:t>
                      </a:r>
                      <a:r>
                        <a:rPr lang="en-US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: want to </a:t>
                      </a:r>
                      <a:r>
                        <a:rPr b="1" lang="en-US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give feedback</a:t>
                      </a:r>
                      <a:r>
                        <a:rPr lang="en-US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on property 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Open Sans"/>
                        <a:buChar char="●"/>
                      </a:pPr>
                      <a:r>
                        <a:rPr lang="en-US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user must be logged in before giving feedback on property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Open Sans"/>
                        <a:buChar char="●"/>
                      </a:pPr>
                      <a:r>
                        <a:rPr lang="en-US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system must have properties added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Open Sans"/>
                        <a:buChar char="●"/>
                      </a:pPr>
                      <a:r>
                        <a:rPr lang="en-US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feedback is displayed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597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US1007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As a </a:t>
                      </a:r>
                      <a:r>
                        <a:rPr i="1" lang="en-US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user</a:t>
                      </a:r>
                      <a:r>
                        <a:rPr lang="en-US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: want to </a:t>
                      </a:r>
                      <a:r>
                        <a:rPr b="1" lang="en-US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report a user</a:t>
                      </a:r>
                      <a:endParaRPr b="1"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Open Sans"/>
                        <a:buChar char="●"/>
                      </a:pPr>
                      <a:r>
                        <a:rPr lang="en-US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user must be logged in before reporting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Open Sans"/>
                        <a:buChar char="●"/>
                      </a:pPr>
                      <a:r>
                        <a:rPr lang="en-US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user must choose the valid reasons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Open Sans"/>
                        <a:buChar char="●"/>
                      </a:pPr>
                      <a:r>
                        <a:rPr lang="en-US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Necessary action is taken by system administrative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683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US1008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As an </a:t>
                      </a:r>
                      <a:r>
                        <a:rPr i="1" lang="en-US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admin</a:t>
                      </a:r>
                      <a:r>
                        <a:rPr lang="en-US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: want to </a:t>
                      </a:r>
                      <a:r>
                        <a:rPr b="1" lang="en-US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login</a:t>
                      </a:r>
                      <a:r>
                        <a:rPr lang="en-US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into the system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Open Sans"/>
                        <a:buChar char="●"/>
                      </a:pPr>
                      <a:r>
                        <a:rPr lang="en-US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System must have valid username and password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Open Sans"/>
                        <a:buChar char="●"/>
                      </a:pPr>
                      <a:r>
                        <a:rPr lang="en-US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admin is logged into the system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66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US1009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As an </a:t>
                      </a:r>
                      <a:r>
                        <a:rPr i="1" lang="en-US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admin</a:t>
                      </a:r>
                      <a:r>
                        <a:rPr lang="en-US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: want to </a:t>
                      </a:r>
                      <a:r>
                        <a:rPr b="1" lang="en-US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view analysis</a:t>
                      </a:r>
                      <a:r>
                        <a:rPr lang="en-US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of the system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Open Sans"/>
                        <a:buChar char="●"/>
                      </a:pPr>
                      <a:r>
                        <a:rPr lang="en-US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admin must be logged in 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Open Sans"/>
                        <a:buChar char="●"/>
                      </a:pPr>
                      <a:r>
                        <a:rPr lang="en-US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system should have valid data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55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US1010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As an </a:t>
                      </a:r>
                      <a:r>
                        <a:rPr i="1" lang="en-US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admin</a:t>
                      </a:r>
                      <a:r>
                        <a:rPr lang="en-US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: want to </a:t>
                      </a:r>
                      <a:r>
                        <a:rPr b="1" lang="en-US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add sub-admin</a:t>
                      </a:r>
                      <a:r>
                        <a:rPr lang="en-US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for the system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Open Sans"/>
                        <a:buChar char="●"/>
                      </a:pPr>
                      <a:r>
                        <a:rPr lang="en-US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admin must be logged in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Open Sans"/>
                        <a:buChar char="●"/>
                      </a:pPr>
                      <a:r>
                        <a:rPr lang="en-US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sub admin is added 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892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US1011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As an </a:t>
                      </a:r>
                      <a:r>
                        <a:rPr i="1" lang="en-US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admin</a:t>
                      </a:r>
                      <a:r>
                        <a:rPr lang="en-US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: want to </a:t>
                      </a:r>
                      <a:r>
                        <a:rPr b="1" lang="en-US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block reported user</a:t>
                      </a:r>
                      <a:endParaRPr b="1"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Open Sans"/>
                        <a:buChar char="●"/>
                      </a:pPr>
                      <a:r>
                        <a:rPr lang="en-US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admin must be logged in 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Open Sans"/>
                        <a:buChar char="●"/>
                      </a:pPr>
                      <a:r>
                        <a:rPr lang="en-US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check user is reported for valid reasons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Open Sans"/>
                        <a:buChar char="●"/>
                      </a:pPr>
                      <a:r>
                        <a:rPr lang="en-US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reported user is blocked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619460" y="618186"/>
            <a:ext cx="4699515" cy="2073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60"/>
              <a:buFont typeface="Calibri"/>
              <a:buNone/>
            </a:pPr>
            <a:r>
              <a:rPr lang="en-US" sz="4860"/>
              <a:t>Top Level </a:t>
            </a:r>
            <a:br>
              <a:rPr lang="en-US" sz="4860"/>
            </a:br>
            <a:r>
              <a:rPr lang="en-US" sz="4860"/>
              <a:t>Use Case </a:t>
            </a:r>
            <a:br>
              <a:rPr lang="en-US" sz="4860"/>
            </a:br>
            <a:r>
              <a:rPr lang="en-US" sz="4860"/>
              <a:t>Model: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9387" y="0"/>
            <a:ext cx="512284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87641" y="412124"/>
            <a:ext cx="10772775" cy="39666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lang="en-US"/>
              <a:t>Activity </a:t>
            </a:r>
            <a:br>
              <a:rPr lang="en-US"/>
            </a:br>
            <a:r>
              <a:rPr lang="en-US"/>
              <a:t>Diagram:</a:t>
            </a:r>
            <a:br>
              <a:rPr lang="en-US"/>
            </a:br>
            <a:br>
              <a:rPr lang="en-US"/>
            </a:br>
            <a:r>
              <a:rPr lang="en-US" sz="3200"/>
              <a:t>Manage Property</a:t>
            </a:r>
            <a:br>
              <a:rPr lang="en-US"/>
            </a:b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32035" y="93662"/>
            <a:ext cx="3877945" cy="667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657224" y="499533"/>
            <a:ext cx="10772775" cy="1024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lang="en-US"/>
              <a:t>Application Architecture: (MVC)</a:t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8061" y="1347626"/>
            <a:ext cx="10071100" cy="5241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468312" y="482600"/>
            <a:ext cx="10772775" cy="9342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</a:pPr>
            <a:r>
              <a:rPr lang="en-US"/>
              <a:t>Tools and Libraries: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40970" lvl="0" marL="9144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20"/>
              <a:buFont typeface="Noto Sans Symbols"/>
              <a:buChar char="●"/>
            </a:pPr>
            <a:r>
              <a:rPr b="1" lang="en-US" sz="2220"/>
              <a:t> Tools </a:t>
            </a:r>
            <a:endParaRPr b="1"/>
          </a:p>
          <a:p>
            <a:pPr indent="-342900" lvl="1" marL="347472" rtl="0" algn="l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220"/>
              <a:buFont typeface="Noto Sans Symbols"/>
              <a:buChar char="○"/>
            </a:pPr>
            <a:r>
              <a:rPr lang="en-US" sz="2220"/>
              <a:t> NetBeans IDE</a:t>
            </a:r>
            <a:endParaRPr/>
          </a:p>
          <a:p>
            <a:pPr indent="-342900" lvl="1" marL="347472" rtl="0" algn="l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220"/>
              <a:buFont typeface="Noto Sans Symbols"/>
              <a:buChar char="○"/>
            </a:pPr>
            <a:r>
              <a:rPr lang="en-US" sz="2220"/>
              <a:t> Xampp Server</a:t>
            </a:r>
            <a:endParaRPr/>
          </a:p>
          <a:p>
            <a:pPr indent="-342900" lvl="1" marL="347472" rtl="0" algn="l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220"/>
              <a:buFont typeface="Noto Sans Symbols"/>
              <a:buChar char="○"/>
            </a:pPr>
            <a:r>
              <a:rPr lang="en-US" sz="2220"/>
              <a:t> UmLet</a:t>
            </a:r>
            <a:endParaRPr sz="2220"/>
          </a:p>
          <a:p>
            <a:pPr indent="-342900" lvl="1" marL="347472" rtl="0" algn="l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220"/>
              <a:buFont typeface="Noto Sans Symbols"/>
              <a:buChar char="○"/>
            </a:pPr>
            <a:r>
              <a:rPr lang="en-US" sz="2220"/>
              <a:t> Dia Diagram Tool</a:t>
            </a:r>
            <a:endParaRPr/>
          </a:p>
          <a:p>
            <a:pPr indent="-342900" lvl="1" marL="347472" rtl="0" algn="l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220"/>
              <a:buFont typeface="Noto Sans Symbols"/>
              <a:buChar char="○"/>
            </a:pPr>
            <a:r>
              <a:rPr lang="en-US" sz="2220"/>
              <a:t> Creately </a:t>
            </a:r>
            <a:endParaRPr/>
          </a:p>
          <a:p>
            <a:pPr indent="-201930" lvl="1" marL="347472" rtl="0" algn="l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220"/>
              <a:buFont typeface="Noto Sans Symbols"/>
              <a:buNone/>
            </a:pPr>
            <a:r>
              <a:t/>
            </a:r>
            <a:endParaRPr sz="2220"/>
          </a:p>
          <a:p>
            <a:pPr indent="-140970" lvl="0" marL="91440" rtl="0" algn="l">
              <a:lnSpc>
                <a:spcPct val="7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220"/>
              <a:buFont typeface="Noto Sans Symbols"/>
              <a:buChar char="●"/>
            </a:pPr>
            <a:r>
              <a:rPr b="1" lang="en-US" sz="2220"/>
              <a:t> Libraries</a:t>
            </a:r>
            <a:endParaRPr b="1"/>
          </a:p>
          <a:p>
            <a:pPr indent="-342900" lvl="1" marL="347472" rtl="0" algn="l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220"/>
              <a:buFont typeface="Noto Sans Symbols"/>
              <a:buChar char="○"/>
            </a:pPr>
            <a:r>
              <a:rPr lang="en-US" sz="2220"/>
              <a:t> MySql Connector</a:t>
            </a:r>
            <a:endParaRPr/>
          </a:p>
          <a:p>
            <a:pPr indent="-342900" lvl="1" marL="347472" rtl="0" algn="l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220"/>
              <a:buFont typeface="Noto Sans Symbols"/>
              <a:buChar char="○"/>
            </a:pPr>
            <a:r>
              <a:rPr lang="en-US" sz="2220"/>
              <a:t> Javamail API</a:t>
            </a:r>
            <a:endParaRPr/>
          </a:p>
          <a:p>
            <a:pPr indent="-342900" lvl="1" marL="347472" rtl="0" algn="l">
              <a:lnSpc>
                <a:spcPct val="75000"/>
              </a:lnSpc>
              <a:spcBef>
                <a:spcPts val="600"/>
              </a:spcBef>
              <a:spcAft>
                <a:spcPts val="2100"/>
              </a:spcAft>
              <a:buClr>
                <a:srgbClr val="262626"/>
              </a:buClr>
              <a:buSzPts val="2220"/>
              <a:buFont typeface="Noto Sans Symbols"/>
              <a:buChar char="○"/>
            </a:pPr>
            <a:r>
              <a:rPr lang="en-US" sz="2220"/>
              <a:t> SMTP &amp; Mail API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