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8" r:id="rId7"/>
    <p:sldId id="261" r:id="rId8"/>
    <p:sldId id="267" r:id="rId9"/>
    <p:sldId id="262" r:id="rId10"/>
    <p:sldId id="269" r:id="rId11"/>
    <p:sldId id="270" r:id="rId12"/>
    <p:sldId id="284" r:id="rId13"/>
    <p:sldId id="280" r:id="rId14"/>
    <p:sldId id="281" r:id="rId15"/>
    <p:sldId id="282" r:id="rId16"/>
    <p:sldId id="283" r:id="rId17"/>
    <p:sldId id="271" r:id="rId18"/>
    <p:sldId id="272" r:id="rId19"/>
    <p:sldId id="274" r:id="rId20"/>
    <p:sldId id="285" r:id="rId21"/>
    <p:sldId id="287" r:id="rId22"/>
    <p:sldId id="286" r:id="rId23"/>
    <p:sldId id="276" r:id="rId24"/>
    <p:sldId id="277" r:id="rId25"/>
    <p:sldId id="278"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varScale="1">
        <p:scale>
          <a:sx n="82" d="100"/>
          <a:sy n="82" d="100"/>
        </p:scale>
        <p:origin x="917"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16F114E-C075-D853-27F4-D8282697BB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4A3E5A04-9449-9144-C50E-2255FFF410F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D783F2-33BE-4BD6-AF33-80CD4D42BF39}" type="datetimeFigureOut">
              <a:rPr lang="en-IN"/>
              <a:pPr>
                <a:defRPr/>
              </a:pPr>
              <a:t>08-06-2024</a:t>
            </a:fld>
            <a:endParaRPr lang="en-IN"/>
          </a:p>
        </p:txBody>
      </p:sp>
      <p:sp>
        <p:nvSpPr>
          <p:cNvPr id="4" name="Slide Image Placeholder 3">
            <a:extLst>
              <a:ext uri="{FF2B5EF4-FFF2-40B4-BE49-F238E27FC236}">
                <a16:creationId xmlns:a16="http://schemas.microsoft.com/office/drawing/2014/main" id="{20DCCC2A-3A8E-8683-FF1F-AA69BAA568E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71D09EF6-135A-5FC9-1CD1-46A8242700B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316B8EBF-1532-2ECD-9BCA-0B30EA7F231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CBB4A712-8E91-F051-9588-FF34CEBDC59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D49D6A2-0A7F-4E13-B3EC-58E161CD5337}"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6858CA-3CCD-70BC-6708-3DFAA26A02A5}"/>
              </a:ext>
            </a:extLst>
          </p:cNvPr>
          <p:cNvSpPr/>
          <p:nvPr userDrawn="1"/>
        </p:nvSpPr>
        <p:spPr>
          <a:xfrm>
            <a:off x="0" y="0"/>
            <a:ext cx="12192000" cy="24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5" name="Rectangle 4">
            <a:extLst>
              <a:ext uri="{FF2B5EF4-FFF2-40B4-BE49-F238E27FC236}">
                <a16:creationId xmlns:a16="http://schemas.microsoft.com/office/drawing/2014/main" id="{E79D711F-AF3A-F31A-6542-4AC66EE4FF3F}"/>
              </a:ext>
            </a:extLst>
          </p:cNvPr>
          <p:cNvSpPr/>
          <p:nvPr userDrawn="1"/>
        </p:nvSpPr>
        <p:spPr>
          <a:xfrm>
            <a:off x="0" y="6553200"/>
            <a:ext cx="12192000" cy="314325"/>
          </a:xfrm>
          <a:prstGeom prst="rect">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IN" dirty="0">
                <a:solidFill>
                  <a:schemeClr val="tx1"/>
                </a:solidFill>
              </a:rPr>
              <a:t>MRCET | Department of Emerging Technologies | Application Development-II PPT| III Year </a:t>
            </a:r>
            <a:r>
              <a:rPr lang="en-IN" dirty="0" err="1">
                <a:solidFill>
                  <a:schemeClr val="tx1"/>
                </a:solidFill>
              </a:rPr>
              <a:t>B.Tech</a:t>
            </a:r>
            <a:r>
              <a:rPr lang="en-IN" dirty="0">
                <a:solidFill>
                  <a:schemeClr val="tx1"/>
                </a:solidFill>
              </a:rPr>
              <a:t>-II Semester</a:t>
            </a:r>
          </a:p>
        </p:txBody>
      </p:sp>
      <p:pic>
        <p:nvPicPr>
          <p:cNvPr id="6" name="Picture 11">
            <a:extLst>
              <a:ext uri="{FF2B5EF4-FFF2-40B4-BE49-F238E27FC236}">
                <a16:creationId xmlns:a16="http://schemas.microsoft.com/office/drawing/2014/main" id="{6ED55AF3-9260-EFEB-E094-DBBE4FDD1B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7" name="Date Placeholder 3">
            <a:extLst>
              <a:ext uri="{FF2B5EF4-FFF2-40B4-BE49-F238E27FC236}">
                <a16:creationId xmlns:a16="http://schemas.microsoft.com/office/drawing/2014/main" id="{42AB2D58-4BFC-C3E2-3433-7D22AF14CC68}"/>
              </a:ext>
            </a:extLst>
          </p:cNvPr>
          <p:cNvSpPr>
            <a:spLocks noGrp="1"/>
          </p:cNvSpPr>
          <p:nvPr>
            <p:ph type="dt" sz="half" idx="10"/>
          </p:nvPr>
        </p:nvSpPr>
        <p:spPr/>
        <p:txBody>
          <a:bodyPr/>
          <a:lstStyle>
            <a:lvl1pPr>
              <a:defRPr/>
            </a:lvl1pPr>
          </a:lstStyle>
          <a:p>
            <a:pPr>
              <a:defRPr/>
            </a:pPr>
            <a:fld id="{CC58C3C4-F96D-406C-8775-ACB6E6F6EDF7}" type="datetime1">
              <a:rPr lang="en-IN"/>
              <a:pPr>
                <a:defRPr/>
              </a:pPr>
              <a:t>08-06-2024</a:t>
            </a:fld>
            <a:endParaRPr lang="en-IN"/>
          </a:p>
        </p:txBody>
      </p:sp>
      <p:sp>
        <p:nvSpPr>
          <p:cNvPr id="8" name="Footer Placeholder 4">
            <a:extLst>
              <a:ext uri="{FF2B5EF4-FFF2-40B4-BE49-F238E27FC236}">
                <a16:creationId xmlns:a16="http://schemas.microsoft.com/office/drawing/2014/main" id="{C55239C5-680A-30D6-BF8C-1F08925034E2}"/>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024AE56F-C406-DD92-CC03-41B1B5656462}"/>
              </a:ext>
            </a:extLst>
          </p:cNvPr>
          <p:cNvSpPr>
            <a:spLocks noGrp="1"/>
          </p:cNvSpPr>
          <p:nvPr>
            <p:ph type="sldNum" sz="quarter" idx="12"/>
          </p:nvPr>
        </p:nvSpPr>
        <p:spPr/>
        <p:txBody>
          <a:bodyPr/>
          <a:lstStyle>
            <a:lvl1pPr>
              <a:defRPr/>
            </a:lvl1pPr>
          </a:lstStyle>
          <a:p>
            <a:pPr>
              <a:defRPr/>
            </a:pPr>
            <a:fld id="{940CDA1F-77E2-4319-BFE3-8D1B48EBEB39}" type="slidenum">
              <a:rPr lang="en-IN" altLang="en-US"/>
              <a:pPr>
                <a:defRPr/>
              </a:pPr>
              <a:t>‹#›</a:t>
            </a:fld>
            <a:endParaRPr lang="en-IN" altLang="en-US"/>
          </a:p>
        </p:txBody>
      </p:sp>
    </p:spTree>
    <p:extLst>
      <p:ext uri="{BB962C8B-B14F-4D97-AF65-F5344CB8AC3E}">
        <p14:creationId xmlns:p14="http://schemas.microsoft.com/office/powerpoint/2010/main" val="18739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B48A1E-D692-F036-8CB2-875A14128427}"/>
              </a:ext>
            </a:extLst>
          </p:cNvPr>
          <p:cNvSpPr>
            <a:spLocks noGrp="1"/>
          </p:cNvSpPr>
          <p:nvPr>
            <p:ph type="dt" sz="half" idx="10"/>
          </p:nvPr>
        </p:nvSpPr>
        <p:spPr/>
        <p:txBody>
          <a:bodyPr/>
          <a:lstStyle>
            <a:lvl1pPr>
              <a:defRPr/>
            </a:lvl1pPr>
          </a:lstStyle>
          <a:p>
            <a:pPr>
              <a:defRPr/>
            </a:pPr>
            <a:fld id="{B4FB6EE3-B07C-4E11-8BE2-3EF24FB6973F}" type="datetime1">
              <a:rPr lang="en-IN"/>
              <a:pPr>
                <a:defRPr/>
              </a:pPr>
              <a:t>08-06-2024</a:t>
            </a:fld>
            <a:endParaRPr lang="en-IN"/>
          </a:p>
        </p:txBody>
      </p:sp>
      <p:sp>
        <p:nvSpPr>
          <p:cNvPr id="5" name="Footer Placeholder 4">
            <a:extLst>
              <a:ext uri="{FF2B5EF4-FFF2-40B4-BE49-F238E27FC236}">
                <a16:creationId xmlns:a16="http://schemas.microsoft.com/office/drawing/2014/main" id="{D328F1C7-E662-FDA8-476F-FDD6610322AD}"/>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3777B3A1-2001-6375-D344-DF07AAB02713}"/>
              </a:ext>
            </a:extLst>
          </p:cNvPr>
          <p:cNvSpPr>
            <a:spLocks noGrp="1"/>
          </p:cNvSpPr>
          <p:nvPr>
            <p:ph type="sldNum" sz="quarter" idx="12"/>
          </p:nvPr>
        </p:nvSpPr>
        <p:spPr/>
        <p:txBody>
          <a:bodyPr/>
          <a:lstStyle>
            <a:lvl1pPr>
              <a:defRPr/>
            </a:lvl1pPr>
          </a:lstStyle>
          <a:p>
            <a:pPr>
              <a:defRPr/>
            </a:pPr>
            <a:fld id="{FC2E875C-CB85-4E9B-A22F-AAD86A379909}" type="slidenum">
              <a:rPr lang="en-IN" altLang="en-US"/>
              <a:pPr>
                <a:defRPr/>
              </a:pPr>
              <a:t>‹#›</a:t>
            </a:fld>
            <a:endParaRPr lang="en-IN" altLang="en-US"/>
          </a:p>
        </p:txBody>
      </p:sp>
    </p:spTree>
    <p:extLst>
      <p:ext uri="{BB962C8B-B14F-4D97-AF65-F5344CB8AC3E}">
        <p14:creationId xmlns:p14="http://schemas.microsoft.com/office/powerpoint/2010/main" val="3626512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E00AE0-145B-2A47-4C36-46FDE890B0A4}"/>
              </a:ext>
            </a:extLst>
          </p:cNvPr>
          <p:cNvSpPr>
            <a:spLocks noGrp="1"/>
          </p:cNvSpPr>
          <p:nvPr>
            <p:ph type="dt" sz="half" idx="10"/>
          </p:nvPr>
        </p:nvSpPr>
        <p:spPr/>
        <p:txBody>
          <a:bodyPr/>
          <a:lstStyle>
            <a:lvl1pPr>
              <a:defRPr/>
            </a:lvl1pPr>
          </a:lstStyle>
          <a:p>
            <a:pPr>
              <a:defRPr/>
            </a:pPr>
            <a:fld id="{D34A5EBA-008A-4DD0-B056-469BD09494D1}" type="datetime1">
              <a:rPr lang="en-IN"/>
              <a:pPr>
                <a:defRPr/>
              </a:pPr>
              <a:t>08-06-2024</a:t>
            </a:fld>
            <a:endParaRPr lang="en-IN"/>
          </a:p>
        </p:txBody>
      </p:sp>
      <p:sp>
        <p:nvSpPr>
          <p:cNvPr id="5" name="Footer Placeholder 4">
            <a:extLst>
              <a:ext uri="{FF2B5EF4-FFF2-40B4-BE49-F238E27FC236}">
                <a16:creationId xmlns:a16="http://schemas.microsoft.com/office/drawing/2014/main" id="{D0ABD568-CA45-CEB8-A3C8-301CE9C0BFBD}"/>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1D79FF59-C0FE-7CCA-454A-7C4F9E2D2608}"/>
              </a:ext>
            </a:extLst>
          </p:cNvPr>
          <p:cNvSpPr>
            <a:spLocks noGrp="1"/>
          </p:cNvSpPr>
          <p:nvPr>
            <p:ph type="sldNum" sz="quarter" idx="12"/>
          </p:nvPr>
        </p:nvSpPr>
        <p:spPr/>
        <p:txBody>
          <a:bodyPr/>
          <a:lstStyle>
            <a:lvl1pPr>
              <a:defRPr/>
            </a:lvl1pPr>
          </a:lstStyle>
          <a:p>
            <a:pPr>
              <a:defRPr/>
            </a:pPr>
            <a:fld id="{5862DB9B-AD68-49A6-AC6E-AA77A6FA0F8C}" type="slidenum">
              <a:rPr lang="en-IN" altLang="en-US"/>
              <a:pPr>
                <a:defRPr/>
              </a:pPr>
              <a:t>‹#›</a:t>
            </a:fld>
            <a:endParaRPr lang="en-IN" altLang="en-US"/>
          </a:p>
        </p:txBody>
      </p:sp>
    </p:spTree>
    <p:extLst>
      <p:ext uri="{BB962C8B-B14F-4D97-AF65-F5344CB8AC3E}">
        <p14:creationId xmlns:p14="http://schemas.microsoft.com/office/powerpoint/2010/main" val="1533171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93E29D-B08E-F3B5-2BF2-9277FA76C0DF}"/>
              </a:ext>
            </a:extLst>
          </p:cNvPr>
          <p:cNvSpPr>
            <a:spLocks noGrp="1"/>
          </p:cNvSpPr>
          <p:nvPr>
            <p:ph type="dt" sz="half" idx="10"/>
          </p:nvPr>
        </p:nvSpPr>
        <p:spPr/>
        <p:txBody>
          <a:bodyPr/>
          <a:lstStyle>
            <a:lvl1pPr>
              <a:defRPr/>
            </a:lvl1pPr>
          </a:lstStyle>
          <a:p>
            <a:pPr>
              <a:defRPr/>
            </a:pPr>
            <a:fld id="{F036D2E3-41DF-4948-AF4E-142E1082B67B}" type="datetime1">
              <a:rPr lang="en-IN"/>
              <a:pPr>
                <a:defRPr/>
              </a:pPr>
              <a:t>08-06-2024</a:t>
            </a:fld>
            <a:endParaRPr lang="en-IN"/>
          </a:p>
        </p:txBody>
      </p:sp>
      <p:sp>
        <p:nvSpPr>
          <p:cNvPr id="5" name="Footer Placeholder 4">
            <a:extLst>
              <a:ext uri="{FF2B5EF4-FFF2-40B4-BE49-F238E27FC236}">
                <a16:creationId xmlns:a16="http://schemas.microsoft.com/office/drawing/2014/main" id="{C477CA5C-40D8-2E3E-925B-18A34AF79226}"/>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C5AA89DA-244E-485B-F5B6-FC2A6BF4A270}"/>
              </a:ext>
            </a:extLst>
          </p:cNvPr>
          <p:cNvSpPr>
            <a:spLocks noGrp="1"/>
          </p:cNvSpPr>
          <p:nvPr>
            <p:ph type="sldNum" sz="quarter" idx="12"/>
          </p:nvPr>
        </p:nvSpPr>
        <p:spPr/>
        <p:txBody>
          <a:bodyPr/>
          <a:lstStyle>
            <a:lvl1pPr>
              <a:defRPr/>
            </a:lvl1pPr>
          </a:lstStyle>
          <a:p>
            <a:pPr>
              <a:defRPr/>
            </a:pPr>
            <a:fld id="{726D8F78-BA2A-420D-B586-AEB5D2EF43AC}" type="slidenum">
              <a:rPr lang="en-IN" altLang="en-US"/>
              <a:pPr>
                <a:defRPr/>
              </a:pPr>
              <a:t>‹#›</a:t>
            </a:fld>
            <a:endParaRPr lang="en-IN" altLang="en-US"/>
          </a:p>
        </p:txBody>
      </p:sp>
    </p:spTree>
    <p:extLst>
      <p:ext uri="{BB962C8B-B14F-4D97-AF65-F5344CB8AC3E}">
        <p14:creationId xmlns:p14="http://schemas.microsoft.com/office/powerpoint/2010/main" val="11372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CCDF04-C47A-73A6-FA22-1782B2D369F4}"/>
              </a:ext>
            </a:extLst>
          </p:cNvPr>
          <p:cNvSpPr>
            <a:spLocks noGrp="1"/>
          </p:cNvSpPr>
          <p:nvPr>
            <p:ph type="dt" sz="half" idx="10"/>
          </p:nvPr>
        </p:nvSpPr>
        <p:spPr/>
        <p:txBody>
          <a:bodyPr/>
          <a:lstStyle>
            <a:lvl1pPr>
              <a:defRPr/>
            </a:lvl1pPr>
          </a:lstStyle>
          <a:p>
            <a:pPr>
              <a:defRPr/>
            </a:pPr>
            <a:fld id="{3FFD773C-D643-44A7-AD0C-AA7ACA56407A}" type="datetime1">
              <a:rPr lang="en-IN"/>
              <a:pPr>
                <a:defRPr/>
              </a:pPr>
              <a:t>08-06-2024</a:t>
            </a:fld>
            <a:endParaRPr lang="en-IN"/>
          </a:p>
        </p:txBody>
      </p:sp>
      <p:sp>
        <p:nvSpPr>
          <p:cNvPr id="5" name="Footer Placeholder 4">
            <a:extLst>
              <a:ext uri="{FF2B5EF4-FFF2-40B4-BE49-F238E27FC236}">
                <a16:creationId xmlns:a16="http://schemas.microsoft.com/office/drawing/2014/main" id="{39199F0F-71FB-5C18-A780-C143DDFCE75A}"/>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CEE113E3-8871-0DB3-E734-33DBB99C4D62}"/>
              </a:ext>
            </a:extLst>
          </p:cNvPr>
          <p:cNvSpPr>
            <a:spLocks noGrp="1"/>
          </p:cNvSpPr>
          <p:nvPr>
            <p:ph type="sldNum" sz="quarter" idx="12"/>
          </p:nvPr>
        </p:nvSpPr>
        <p:spPr/>
        <p:txBody>
          <a:bodyPr/>
          <a:lstStyle>
            <a:lvl1pPr>
              <a:defRPr/>
            </a:lvl1pPr>
          </a:lstStyle>
          <a:p>
            <a:pPr>
              <a:defRPr/>
            </a:pPr>
            <a:fld id="{C4DCE4CE-A3C1-4148-9F98-5CD059A4F23A}" type="slidenum">
              <a:rPr lang="en-IN" altLang="en-US"/>
              <a:pPr>
                <a:defRPr/>
              </a:pPr>
              <a:t>‹#›</a:t>
            </a:fld>
            <a:endParaRPr lang="en-IN" altLang="en-US"/>
          </a:p>
        </p:txBody>
      </p:sp>
    </p:spTree>
    <p:extLst>
      <p:ext uri="{BB962C8B-B14F-4D97-AF65-F5344CB8AC3E}">
        <p14:creationId xmlns:p14="http://schemas.microsoft.com/office/powerpoint/2010/main" val="342665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F344429B-96CF-F23A-92DD-108B2648B8CC}"/>
              </a:ext>
            </a:extLst>
          </p:cNvPr>
          <p:cNvSpPr>
            <a:spLocks noGrp="1"/>
          </p:cNvSpPr>
          <p:nvPr>
            <p:ph type="dt" sz="half" idx="10"/>
          </p:nvPr>
        </p:nvSpPr>
        <p:spPr/>
        <p:txBody>
          <a:bodyPr/>
          <a:lstStyle>
            <a:lvl1pPr>
              <a:defRPr/>
            </a:lvl1pPr>
          </a:lstStyle>
          <a:p>
            <a:pPr>
              <a:defRPr/>
            </a:pPr>
            <a:fld id="{923A1044-E1A9-4F26-88A3-8238674F0DD2}" type="datetime1">
              <a:rPr lang="en-IN"/>
              <a:pPr>
                <a:defRPr/>
              </a:pPr>
              <a:t>08-06-2024</a:t>
            </a:fld>
            <a:endParaRPr lang="en-IN"/>
          </a:p>
        </p:txBody>
      </p:sp>
      <p:sp>
        <p:nvSpPr>
          <p:cNvPr id="6" name="Footer Placeholder 4">
            <a:extLst>
              <a:ext uri="{FF2B5EF4-FFF2-40B4-BE49-F238E27FC236}">
                <a16:creationId xmlns:a16="http://schemas.microsoft.com/office/drawing/2014/main" id="{39B06B65-BB09-9DAA-2908-DABE14712EA4}"/>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E5E2EB76-329B-82A3-BCAD-01F2914293DB}"/>
              </a:ext>
            </a:extLst>
          </p:cNvPr>
          <p:cNvSpPr>
            <a:spLocks noGrp="1"/>
          </p:cNvSpPr>
          <p:nvPr>
            <p:ph type="sldNum" sz="quarter" idx="12"/>
          </p:nvPr>
        </p:nvSpPr>
        <p:spPr/>
        <p:txBody>
          <a:bodyPr/>
          <a:lstStyle>
            <a:lvl1pPr>
              <a:defRPr/>
            </a:lvl1pPr>
          </a:lstStyle>
          <a:p>
            <a:pPr>
              <a:defRPr/>
            </a:pPr>
            <a:fld id="{F217A576-306D-4638-81DD-CACF4BEE76D3}" type="slidenum">
              <a:rPr lang="en-IN" altLang="en-US"/>
              <a:pPr>
                <a:defRPr/>
              </a:pPr>
              <a:t>‹#›</a:t>
            </a:fld>
            <a:endParaRPr lang="en-IN" altLang="en-US"/>
          </a:p>
        </p:txBody>
      </p:sp>
    </p:spTree>
    <p:extLst>
      <p:ext uri="{BB962C8B-B14F-4D97-AF65-F5344CB8AC3E}">
        <p14:creationId xmlns:p14="http://schemas.microsoft.com/office/powerpoint/2010/main" val="263242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637B5B94-2A7B-E1A9-5992-A84831D1C9F4}"/>
              </a:ext>
            </a:extLst>
          </p:cNvPr>
          <p:cNvSpPr>
            <a:spLocks noGrp="1"/>
          </p:cNvSpPr>
          <p:nvPr>
            <p:ph type="dt" sz="half" idx="10"/>
          </p:nvPr>
        </p:nvSpPr>
        <p:spPr/>
        <p:txBody>
          <a:bodyPr/>
          <a:lstStyle>
            <a:lvl1pPr>
              <a:defRPr/>
            </a:lvl1pPr>
          </a:lstStyle>
          <a:p>
            <a:pPr>
              <a:defRPr/>
            </a:pPr>
            <a:fld id="{35F8E79C-A5EC-4A96-BDD3-7BA4983C40B6}" type="datetime1">
              <a:rPr lang="en-IN"/>
              <a:pPr>
                <a:defRPr/>
              </a:pPr>
              <a:t>08-06-2024</a:t>
            </a:fld>
            <a:endParaRPr lang="en-IN"/>
          </a:p>
        </p:txBody>
      </p:sp>
      <p:sp>
        <p:nvSpPr>
          <p:cNvPr id="8" name="Footer Placeholder 4">
            <a:extLst>
              <a:ext uri="{FF2B5EF4-FFF2-40B4-BE49-F238E27FC236}">
                <a16:creationId xmlns:a16="http://schemas.microsoft.com/office/drawing/2014/main" id="{AA8F46D3-EC3C-41C2-8249-4C8455685255}"/>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E799E306-01EE-5152-D8A9-B29049081C5C}"/>
              </a:ext>
            </a:extLst>
          </p:cNvPr>
          <p:cNvSpPr>
            <a:spLocks noGrp="1"/>
          </p:cNvSpPr>
          <p:nvPr>
            <p:ph type="sldNum" sz="quarter" idx="12"/>
          </p:nvPr>
        </p:nvSpPr>
        <p:spPr/>
        <p:txBody>
          <a:bodyPr/>
          <a:lstStyle>
            <a:lvl1pPr>
              <a:defRPr/>
            </a:lvl1pPr>
          </a:lstStyle>
          <a:p>
            <a:pPr>
              <a:defRPr/>
            </a:pPr>
            <a:fld id="{F3A3B726-BC1E-47F9-8FAD-D4EC96F1FD1E}" type="slidenum">
              <a:rPr lang="en-IN" altLang="en-US"/>
              <a:pPr>
                <a:defRPr/>
              </a:pPr>
              <a:t>‹#›</a:t>
            </a:fld>
            <a:endParaRPr lang="en-IN" altLang="en-US"/>
          </a:p>
        </p:txBody>
      </p:sp>
    </p:spTree>
    <p:extLst>
      <p:ext uri="{BB962C8B-B14F-4D97-AF65-F5344CB8AC3E}">
        <p14:creationId xmlns:p14="http://schemas.microsoft.com/office/powerpoint/2010/main" val="131400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F77A3F7F-3C9F-412D-D061-33CF85954F1E}"/>
              </a:ext>
            </a:extLst>
          </p:cNvPr>
          <p:cNvSpPr>
            <a:spLocks noGrp="1"/>
          </p:cNvSpPr>
          <p:nvPr>
            <p:ph type="dt" sz="half" idx="10"/>
          </p:nvPr>
        </p:nvSpPr>
        <p:spPr/>
        <p:txBody>
          <a:bodyPr/>
          <a:lstStyle>
            <a:lvl1pPr>
              <a:defRPr/>
            </a:lvl1pPr>
          </a:lstStyle>
          <a:p>
            <a:pPr>
              <a:defRPr/>
            </a:pPr>
            <a:fld id="{AC87A885-CD30-4483-BEF8-82F7AE8C3DF1}" type="datetime1">
              <a:rPr lang="en-IN"/>
              <a:pPr>
                <a:defRPr/>
              </a:pPr>
              <a:t>08-06-2024</a:t>
            </a:fld>
            <a:endParaRPr lang="en-IN"/>
          </a:p>
        </p:txBody>
      </p:sp>
      <p:sp>
        <p:nvSpPr>
          <p:cNvPr id="4" name="Footer Placeholder 4">
            <a:extLst>
              <a:ext uri="{FF2B5EF4-FFF2-40B4-BE49-F238E27FC236}">
                <a16:creationId xmlns:a16="http://schemas.microsoft.com/office/drawing/2014/main" id="{1BEE5A91-D9CD-6930-29DB-7BE0B61DD6EA}"/>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BED000F9-6B3F-21E0-17BC-7B14192DECB3}"/>
              </a:ext>
            </a:extLst>
          </p:cNvPr>
          <p:cNvSpPr>
            <a:spLocks noGrp="1"/>
          </p:cNvSpPr>
          <p:nvPr>
            <p:ph type="sldNum" sz="quarter" idx="12"/>
          </p:nvPr>
        </p:nvSpPr>
        <p:spPr/>
        <p:txBody>
          <a:bodyPr/>
          <a:lstStyle>
            <a:lvl1pPr>
              <a:defRPr/>
            </a:lvl1pPr>
          </a:lstStyle>
          <a:p>
            <a:pPr>
              <a:defRPr/>
            </a:pPr>
            <a:fld id="{9E5FDDB0-0192-465A-8D0C-9F6B149D3463}" type="slidenum">
              <a:rPr lang="en-IN" altLang="en-US"/>
              <a:pPr>
                <a:defRPr/>
              </a:pPr>
              <a:t>‹#›</a:t>
            </a:fld>
            <a:endParaRPr lang="en-IN" altLang="en-US"/>
          </a:p>
        </p:txBody>
      </p:sp>
    </p:spTree>
    <p:extLst>
      <p:ext uri="{BB962C8B-B14F-4D97-AF65-F5344CB8AC3E}">
        <p14:creationId xmlns:p14="http://schemas.microsoft.com/office/powerpoint/2010/main" val="122534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715709C-275A-9F74-616B-93ED1ABBDFD6}"/>
              </a:ext>
            </a:extLst>
          </p:cNvPr>
          <p:cNvSpPr>
            <a:spLocks noGrp="1"/>
          </p:cNvSpPr>
          <p:nvPr>
            <p:ph type="dt" sz="half" idx="10"/>
          </p:nvPr>
        </p:nvSpPr>
        <p:spPr/>
        <p:txBody>
          <a:bodyPr/>
          <a:lstStyle>
            <a:lvl1pPr>
              <a:defRPr/>
            </a:lvl1pPr>
          </a:lstStyle>
          <a:p>
            <a:pPr>
              <a:defRPr/>
            </a:pPr>
            <a:fld id="{3D9F7348-8CDF-40CA-924C-F66DE7577345}" type="datetime1">
              <a:rPr lang="en-IN"/>
              <a:pPr>
                <a:defRPr/>
              </a:pPr>
              <a:t>08-06-2024</a:t>
            </a:fld>
            <a:endParaRPr lang="en-IN"/>
          </a:p>
        </p:txBody>
      </p:sp>
      <p:sp>
        <p:nvSpPr>
          <p:cNvPr id="3" name="Footer Placeholder 4">
            <a:extLst>
              <a:ext uri="{FF2B5EF4-FFF2-40B4-BE49-F238E27FC236}">
                <a16:creationId xmlns:a16="http://schemas.microsoft.com/office/drawing/2014/main" id="{6D4C3E3B-8FFB-437A-08EF-0F4E8284B8FD}"/>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C85A7E0B-576C-3F71-1F90-7A1EC3B4E880}"/>
              </a:ext>
            </a:extLst>
          </p:cNvPr>
          <p:cNvSpPr>
            <a:spLocks noGrp="1"/>
          </p:cNvSpPr>
          <p:nvPr>
            <p:ph type="sldNum" sz="quarter" idx="12"/>
          </p:nvPr>
        </p:nvSpPr>
        <p:spPr/>
        <p:txBody>
          <a:bodyPr/>
          <a:lstStyle>
            <a:lvl1pPr>
              <a:defRPr/>
            </a:lvl1pPr>
          </a:lstStyle>
          <a:p>
            <a:pPr>
              <a:defRPr/>
            </a:pPr>
            <a:fld id="{3941F45D-5EAF-44E5-ACCA-51FD1F69CD7F}" type="slidenum">
              <a:rPr lang="en-IN" altLang="en-US"/>
              <a:pPr>
                <a:defRPr/>
              </a:pPr>
              <a:t>‹#›</a:t>
            </a:fld>
            <a:endParaRPr lang="en-IN" altLang="en-US"/>
          </a:p>
        </p:txBody>
      </p:sp>
    </p:spTree>
    <p:extLst>
      <p:ext uri="{BB962C8B-B14F-4D97-AF65-F5344CB8AC3E}">
        <p14:creationId xmlns:p14="http://schemas.microsoft.com/office/powerpoint/2010/main" val="376754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6EE1318D-2960-6E4D-43DE-80F941FB2994}"/>
              </a:ext>
            </a:extLst>
          </p:cNvPr>
          <p:cNvSpPr>
            <a:spLocks noGrp="1"/>
          </p:cNvSpPr>
          <p:nvPr>
            <p:ph type="dt" sz="half" idx="10"/>
          </p:nvPr>
        </p:nvSpPr>
        <p:spPr/>
        <p:txBody>
          <a:bodyPr/>
          <a:lstStyle>
            <a:lvl1pPr>
              <a:defRPr/>
            </a:lvl1pPr>
          </a:lstStyle>
          <a:p>
            <a:pPr>
              <a:defRPr/>
            </a:pPr>
            <a:fld id="{6775FB2D-8699-49E1-92F7-3BAE1463DDFD}" type="datetime1">
              <a:rPr lang="en-IN"/>
              <a:pPr>
                <a:defRPr/>
              </a:pPr>
              <a:t>08-06-2024</a:t>
            </a:fld>
            <a:endParaRPr lang="en-IN"/>
          </a:p>
        </p:txBody>
      </p:sp>
      <p:sp>
        <p:nvSpPr>
          <p:cNvPr id="6" name="Footer Placeholder 4">
            <a:extLst>
              <a:ext uri="{FF2B5EF4-FFF2-40B4-BE49-F238E27FC236}">
                <a16:creationId xmlns:a16="http://schemas.microsoft.com/office/drawing/2014/main" id="{CC4A9356-57F1-F684-7FAA-955943CCCAED}"/>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11C2082B-F6EB-4F9C-DA2D-F945815235B4}"/>
              </a:ext>
            </a:extLst>
          </p:cNvPr>
          <p:cNvSpPr>
            <a:spLocks noGrp="1"/>
          </p:cNvSpPr>
          <p:nvPr>
            <p:ph type="sldNum" sz="quarter" idx="12"/>
          </p:nvPr>
        </p:nvSpPr>
        <p:spPr/>
        <p:txBody>
          <a:bodyPr/>
          <a:lstStyle>
            <a:lvl1pPr>
              <a:defRPr/>
            </a:lvl1pPr>
          </a:lstStyle>
          <a:p>
            <a:pPr>
              <a:defRPr/>
            </a:pPr>
            <a:fld id="{1F5485EA-E95E-4D31-BB1A-12C5C7FB0E98}" type="slidenum">
              <a:rPr lang="en-IN" altLang="en-US"/>
              <a:pPr>
                <a:defRPr/>
              </a:pPr>
              <a:t>‹#›</a:t>
            </a:fld>
            <a:endParaRPr lang="en-IN" altLang="en-US"/>
          </a:p>
        </p:txBody>
      </p:sp>
    </p:spTree>
    <p:extLst>
      <p:ext uri="{BB962C8B-B14F-4D97-AF65-F5344CB8AC3E}">
        <p14:creationId xmlns:p14="http://schemas.microsoft.com/office/powerpoint/2010/main" val="216573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60E9FA2F-4DB5-33B6-848D-46CDD95845C4}"/>
              </a:ext>
            </a:extLst>
          </p:cNvPr>
          <p:cNvSpPr>
            <a:spLocks noGrp="1"/>
          </p:cNvSpPr>
          <p:nvPr>
            <p:ph type="dt" sz="half" idx="10"/>
          </p:nvPr>
        </p:nvSpPr>
        <p:spPr/>
        <p:txBody>
          <a:bodyPr/>
          <a:lstStyle>
            <a:lvl1pPr>
              <a:defRPr/>
            </a:lvl1pPr>
          </a:lstStyle>
          <a:p>
            <a:pPr>
              <a:defRPr/>
            </a:pPr>
            <a:fld id="{047544FB-EE6D-474B-B6FE-4CFE85082FF1}" type="datetime1">
              <a:rPr lang="en-IN"/>
              <a:pPr>
                <a:defRPr/>
              </a:pPr>
              <a:t>08-06-2024</a:t>
            </a:fld>
            <a:endParaRPr lang="en-IN"/>
          </a:p>
        </p:txBody>
      </p:sp>
      <p:sp>
        <p:nvSpPr>
          <p:cNvPr id="6" name="Footer Placeholder 4">
            <a:extLst>
              <a:ext uri="{FF2B5EF4-FFF2-40B4-BE49-F238E27FC236}">
                <a16:creationId xmlns:a16="http://schemas.microsoft.com/office/drawing/2014/main" id="{7BDB27AC-2C70-B2D1-796A-535341708FE8}"/>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88C6D41A-1308-1A6E-0F3F-E40D86C2F5C2}"/>
              </a:ext>
            </a:extLst>
          </p:cNvPr>
          <p:cNvSpPr>
            <a:spLocks noGrp="1"/>
          </p:cNvSpPr>
          <p:nvPr>
            <p:ph type="sldNum" sz="quarter" idx="12"/>
          </p:nvPr>
        </p:nvSpPr>
        <p:spPr/>
        <p:txBody>
          <a:bodyPr/>
          <a:lstStyle>
            <a:lvl1pPr>
              <a:defRPr/>
            </a:lvl1pPr>
          </a:lstStyle>
          <a:p>
            <a:pPr>
              <a:defRPr/>
            </a:pPr>
            <a:fld id="{7EE9695E-25BC-490F-AD49-335E83919B21}" type="slidenum">
              <a:rPr lang="en-IN" altLang="en-US"/>
              <a:pPr>
                <a:defRPr/>
              </a:pPr>
              <a:t>‹#›</a:t>
            </a:fld>
            <a:endParaRPr lang="en-IN" altLang="en-US"/>
          </a:p>
        </p:txBody>
      </p:sp>
    </p:spTree>
    <p:extLst>
      <p:ext uri="{BB962C8B-B14F-4D97-AF65-F5344CB8AC3E}">
        <p14:creationId xmlns:p14="http://schemas.microsoft.com/office/powerpoint/2010/main" val="361183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0B0CAC8-3DEA-997B-7E6D-DA87837F9150}"/>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D300A189-02BD-A4D7-821B-7D77141D9EEF}"/>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E426649E-A3F0-737C-C00B-80766973F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AF9DD35C-0ADF-495D-9F15-E64B4CC2AF65}" type="datetime1">
              <a:rPr lang="en-IN"/>
              <a:pPr>
                <a:defRPr/>
              </a:pPr>
              <a:t>08-06-2024</a:t>
            </a:fld>
            <a:endParaRPr lang="en-IN"/>
          </a:p>
        </p:txBody>
      </p:sp>
      <p:sp>
        <p:nvSpPr>
          <p:cNvPr id="5" name="Footer Placeholder 4">
            <a:extLst>
              <a:ext uri="{FF2B5EF4-FFF2-40B4-BE49-F238E27FC236}">
                <a16:creationId xmlns:a16="http://schemas.microsoft.com/office/drawing/2014/main" id="{555E3317-AF96-89DB-2916-AEB32DF5AD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IN"/>
          </a:p>
        </p:txBody>
      </p:sp>
      <p:sp>
        <p:nvSpPr>
          <p:cNvPr id="6" name="Slide Number Placeholder 5">
            <a:extLst>
              <a:ext uri="{FF2B5EF4-FFF2-40B4-BE49-F238E27FC236}">
                <a16:creationId xmlns:a16="http://schemas.microsoft.com/office/drawing/2014/main" id="{2BCABB6A-B4F5-932E-608C-310165F3AC59}"/>
              </a:ext>
            </a:extLst>
          </p:cNvPr>
          <p:cNvSpPr>
            <a:spLocks noGrp="1"/>
          </p:cNvSpPr>
          <p:nvPr>
            <p:ph type="sldNum" sz="quarter" idx="4"/>
          </p:nvPr>
        </p:nvSpPr>
        <p:spPr>
          <a:xfrm>
            <a:off x="9067800" y="6176963"/>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1">
                <a:solidFill>
                  <a:srgbClr val="C00000"/>
                </a:solidFill>
              </a:defRPr>
            </a:lvl1pPr>
          </a:lstStyle>
          <a:p>
            <a:pPr>
              <a:defRPr/>
            </a:pPr>
            <a:fld id="{CD53DEA7-BDBA-4BBD-A5FB-D59E921F7F76}" type="slidenum">
              <a:rPr lang="en-IN" altLang="en-US"/>
              <a:pPr>
                <a:defRPr/>
              </a:pPr>
              <a:t>‹#›</a:t>
            </a:fld>
            <a:endParaRPr lang="en-IN" altLang="en-US"/>
          </a:p>
        </p:txBody>
      </p:sp>
      <p:sp>
        <p:nvSpPr>
          <p:cNvPr id="7" name="Rectangle 6">
            <a:extLst>
              <a:ext uri="{FF2B5EF4-FFF2-40B4-BE49-F238E27FC236}">
                <a16:creationId xmlns:a16="http://schemas.microsoft.com/office/drawing/2014/main" id="{E8A97B25-171B-510A-6C20-3F35C7B0A4F5}"/>
              </a:ext>
            </a:extLst>
          </p:cNvPr>
          <p:cNvSpPr/>
          <p:nvPr userDrawn="1"/>
        </p:nvSpPr>
        <p:spPr>
          <a:xfrm>
            <a:off x="0" y="0"/>
            <a:ext cx="12192000" cy="24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7">
            <a:extLst>
              <a:ext uri="{FF2B5EF4-FFF2-40B4-BE49-F238E27FC236}">
                <a16:creationId xmlns:a16="http://schemas.microsoft.com/office/drawing/2014/main" id="{3A9A51A4-FDEE-F343-F871-EB165BCF2A1C}"/>
              </a:ext>
            </a:extLst>
          </p:cNvPr>
          <p:cNvSpPr/>
          <p:nvPr userDrawn="1"/>
        </p:nvSpPr>
        <p:spPr>
          <a:xfrm>
            <a:off x="0" y="6553200"/>
            <a:ext cx="12192000" cy="314325"/>
          </a:xfrm>
          <a:prstGeom prst="rect">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IN" dirty="0">
                <a:solidFill>
                  <a:schemeClr val="tx1"/>
                </a:solidFill>
              </a:rPr>
              <a:t>MRCET | Department of Emerging Technologies | Application Development-II PPT| III Year </a:t>
            </a:r>
            <a:r>
              <a:rPr lang="en-IN" dirty="0" err="1">
                <a:solidFill>
                  <a:schemeClr val="tx1"/>
                </a:solidFill>
              </a:rPr>
              <a:t>B.Tech</a:t>
            </a:r>
            <a:r>
              <a:rPr lang="en-IN" dirty="0">
                <a:solidFill>
                  <a:schemeClr val="tx1"/>
                </a:solidFill>
              </a:rPr>
              <a:t>-II Semester</a:t>
            </a:r>
          </a:p>
        </p:txBody>
      </p:sp>
      <p:pic>
        <p:nvPicPr>
          <p:cNvPr id="1033" name="Picture 8">
            <a:extLst>
              <a:ext uri="{FF2B5EF4-FFF2-40B4-BE49-F238E27FC236}">
                <a16:creationId xmlns:a16="http://schemas.microsoft.com/office/drawing/2014/main" id="{BA3D4701-CEF7-15EF-96F1-7E0974580066}"/>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353800" y="0"/>
            <a:ext cx="822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Gajjelasanjay/Gajjelasanjay/blob/main/AD-2%20WINE%20QUALITY%20PREDICTION%20(1).p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CD583C9-43D2-0AF8-71D4-B93826C4CC5B}"/>
              </a:ext>
            </a:extLst>
          </p:cNvPr>
          <p:cNvSpPr>
            <a:spLocks noGrp="1"/>
          </p:cNvSpPr>
          <p:nvPr>
            <p:ph type="ctrTitle"/>
          </p:nvPr>
        </p:nvSpPr>
        <p:spPr>
          <a:xfrm>
            <a:off x="1485900" y="679450"/>
            <a:ext cx="9144000" cy="703263"/>
          </a:xfrm>
        </p:spPr>
        <p:txBody>
          <a:bodyPr/>
          <a:lstStyle/>
          <a:p>
            <a:pPr eaLnBrk="1" hangingPunct="1"/>
            <a:r>
              <a:rPr lang="en-IN" altLang="en-US" sz="3200" b="1" dirty="0">
                <a:latin typeface="Times New Roman" panose="02020603050405020304" pitchFamily="18" charset="0"/>
                <a:cs typeface="Times New Roman" panose="02020603050405020304" pitchFamily="18" charset="0"/>
              </a:rPr>
              <a:t>WINE QUALITY PREDICTION USING </a:t>
            </a:r>
            <a:br>
              <a:rPr lang="en-IN" altLang="en-US" sz="3200" b="1" dirty="0">
                <a:latin typeface="Times New Roman" panose="02020603050405020304" pitchFamily="18" charset="0"/>
                <a:cs typeface="Times New Roman" panose="02020603050405020304" pitchFamily="18" charset="0"/>
              </a:rPr>
            </a:br>
            <a:r>
              <a:rPr lang="en-IN" altLang="en-US" sz="3200" b="1" dirty="0">
                <a:latin typeface="Times New Roman" panose="02020603050405020304" pitchFamily="18" charset="0"/>
                <a:cs typeface="Times New Roman" panose="02020603050405020304" pitchFamily="18" charset="0"/>
              </a:rPr>
              <a:t>MACHINE LEARNING</a:t>
            </a:r>
          </a:p>
        </p:txBody>
      </p:sp>
      <p:sp>
        <p:nvSpPr>
          <p:cNvPr id="3" name="Subtitle 2">
            <a:extLst>
              <a:ext uri="{FF2B5EF4-FFF2-40B4-BE49-F238E27FC236}">
                <a16:creationId xmlns:a16="http://schemas.microsoft.com/office/drawing/2014/main" id="{857BDDB3-02D7-360C-2711-0521BF8811BA}"/>
              </a:ext>
            </a:extLst>
          </p:cNvPr>
          <p:cNvSpPr>
            <a:spLocks noGrp="1"/>
          </p:cNvSpPr>
          <p:nvPr>
            <p:ph type="subTitle" idx="1"/>
          </p:nvPr>
        </p:nvSpPr>
        <p:spPr>
          <a:xfrm>
            <a:off x="1524000" y="1795461"/>
            <a:ext cx="8971280" cy="1993901"/>
          </a:xfrm>
        </p:spPr>
        <p:txBody>
          <a:bodyPr rtlCol="0">
            <a:noAutofit/>
          </a:bodyPr>
          <a:lstStyle/>
          <a:p>
            <a:pPr eaLnBrk="1" fontAlgn="auto" hangingPunct="1">
              <a:spcAft>
                <a:spcPts val="0"/>
              </a:spcAft>
              <a:defRPr/>
            </a:pPr>
            <a:r>
              <a:rPr lang="en-IN" b="1" dirty="0">
                <a:solidFill>
                  <a:srgbClr val="FF0000"/>
                </a:solidFill>
              </a:rPr>
              <a:t>Team Members Details</a:t>
            </a:r>
          </a:p>
          <a:p>
            <a:pPr marL="457200" indent="-457200" eaLnBrk="1" fontAlgn="auto" hangingPunct="1">
              <a:spcAft>
                <a:spcPts val="0"/>
              </a:spcAft>
              <a:buAutoNum type="arabicPeriod"/>
              <a:defRPr/>
            </a:pPr>
            <a:r>
              <a:rPr lang="en-IN" b="1" dirty="0"/>
              <a:t>GAJJELA SANJAY           21N31A6715</a:t>
            </a:r>
          </a:p>
          <a:p>
            <a:pPr marL="457200" indent="-457200" eaLnBrk="1" fontAlgn="auto" hangingPunct="1">
              <a:spcAft>
                <a:spcPts val="0"/>
              </a:spcAft>
              <a:buAutoNum type="arabicPeriod"/>
              <a:defRPr/>
            </a:pPr>
            <a:r>
              <a:rPr lang="en-IN" b="1" dirty="0"/>
              <a:t>GADIDAS THARUN       21N31A6714</a:t>
            </a:r>
          </a:p>
          <a:p>
            <a:pPr marL="457200" indent="-457200" eaLnBrk="1" fontAlgn="auto" hangingPunct="1">
              <a:spcAft>
                <a:spcPts val="0"/>
              </a:spcAft>
              <a:buAutoNum type="arabicPeriod"/>
              <a:defRPr/>
            </a:pPr>
            <a:r>
              <a:rPr lang="en-IN" b="1" dirty="0"/>
              <a:t>ENUMULA MANOJ      21N31A6713</a:t>
            </a:r>
          </a:p>
          <a:p>
            <a:pPr eaLnBrk="1" fontAlgn="auto" hangingPunct="1">
              <a:spcAft>
                <a:spcPts val="0"/>
              </a:spcAft>
              <a:defRPr/>
            </a:pPr>
            <a:endParaRPr lang="en-IN" b="1" dirty="0"/>
          </a:p>
          <a:p>
            <a:pPr eaLnBrk="1" fontAlgn="auto" hangingPunct="1">
              <a:spcAft>
                <a:spcPts val="0"/>
              </a:spcAft>
              <a:buFont typeface="Arial" charset="0"/>
              <a:buNone/>
              <a:defRPr/>
            </a:pPr>
            <a:r>
              <a:rPr lang="en-IN" dirty="0"/>
              <a:t>III Year </a:t>
            </a:r>
            <a:r>
              <a:rPr lang="en-IN" dirty="0" err="1"/>
              <a:t>B.Tech</a:t>
            </a:r>
            <a:r>
              <a:rPr lang="en-IN" dirty="0"/>
              <a:t>-II Semester – CSE (Data Science)</a:t>
            </a:r>
          </a:p>
        </p:txBody>
      </p:sp>
      <p:sp>
        <p:nvSpPr>
          <p:cNvPr id="4100" name="Subtitle 2">
            <a:extLst>
              <a:ext uri="{FF2B5EF4-FFF2-40B4-BE49-F238E27FC236}">
                <a16:creationId xmlns:a16="http://schemas.microsoft.com/office/drawing/2014/main" id="{4886588C-D684-E3E6-F641-A2CF54C78995}"/>
              </a:ext>
            </a:extLst>
          </p:cNvPr>
          <p:cNvSpPr txBox="1">
            <a:spLocks/>
          </p:cNvSpPr>
          <p:nvPr/>
        </p:nvSpPr>
        <p:spPr bwMode="auto">
          <a:xfrm>
            <a:off x="1159652" y="4368004"/>
            <a:ext cx="9796495" cy="1673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IN" altLang="en-US" sz="2400" b="1" i="1" dirty="0"/>
              <a:t>Under the Guidance of </a:t>
            </a:r>
          </a:p>
          <a:p>
            <a:pPr algn="ctr" eaLnBrk="1" hangingPunct="1">
              <a:buFont typeface="Arial" panose="020B0604020202020204" pitchFamily="34" charset="0"/>
              <a:buNone/>
            </a:pPr>
            <a:r>
              <a:rPr lang="en-IN" altLang="en-US" sz="2400" b="1" i="1" dirty="0">
                <a:solidFill>
                  <a:srgbClr val="FF0000"/>
                </a:solidFill>
              </a:rPr>
              <a:t>A.NAVEEN KUMAR</a:t>
            </a:r>
          </a:p>
          <a:p>
            <a:pPr algn="ctr" eaLnBrk="1" hangingPunct="1">
              <a:buFont typeface="Arial" panose="020B0604020202020204" pitchFamily="34" charset="0"/>
              <a:buNone/>
            </a:pPr>
            <a:r>
              <a:rPr lang="en-IN" altLang="en-US" sz="2400" dirty="0" err="1"/>
              <a:t>Asst.Professor</a:t>
            </a:r>
            <a:r>
              <a:rPr lang="en-IN" altLang="en-US" sz="2400" dirty="0"/>
              <a:t> &amp; Dept. of ET</a:t>
            </a:r>
          </a:p>
          <a:p>
            <a:pPr algn="ctr" eaLnBrk="1" hangingPunct="1">
              <a:buFont typeface="Arial" panose="020B0604020202020204" pitchFamily="34" charset="0"/>
              <a:buNone/>
            </a:pPr>
            <a:r>
              <a:rPr lang="en-IN" altLang="en-US" b="1" dirty="0">
                <a:solidFill>
                  <a:srgbClr val="FF0000"/>
                </a:solidFill>
              </a:rPr>
              <a:t>MRCET CAMPUS (UGC AUTONOMOUS INSTITUTION)</a:t>
            </a:r>
          </a:p>
        </p:txBody>
      </p:sp>
      <p:sp>
        <p:nvSpPr>
          <p:cNvPr id="4101" name="Slide Number Placeholder 3">
            <a:extLst>
              <a:ext uri="{FF2B5EF4-FFF2-40B4-BE49-F238E27FC236}">
                <a16:creationId xmlns:a16="http://schemas.microsoft.com/office/drawing/2014/main" id="{0BF4C7A8-5E5F-1FE2-3858-10178C814E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9F1D466A-F853-4D2D-8579-FCD24D6D7733}" type="slidenum">
              <a:rPr lang="en-IN" altLang="en-US" sz="1200" smtClean="0">
                <a:solidFill>
                  <a:srgbClr val="C00000"/>
                </a:solidFill>
              </a:rPr>
              <a:pPr>
                <a:lnSpc>
                  <a:spcPct val="100000"/>
                </a:lnSpc>
                <a:spcBef>
                  <a:spcPct val="0"/>
                </a:spcBef>
                <a:buFontTx/>
                <a:buNone/>
              </a:pPr>
              <a:t>1</a:t>
            </a:fld>
            <a:endParaRPr lang="en-IN" altLang="en-US" sz="1200">
              <a:solidFill>
                <a:srgbClr val="C00000"/>
              </a:solidFill>
            </a:endParaRPr>
          </a:p>
        </p:txBody>
      </p:sp>
      <p:sp>
        <p:nvSpPr>
          <p:cNvPr id="5" name="Rounded Rectangle 4">
            <a:extLst>
              <a:ext uri="{FF2B5EF4-FFF2-40B4-BE49-F238E27FC236}">
                <a16:creationId xmlns:a16="http://schemas.microsoft.com/office/drawing/2014/main" id="{783021E6-F8C1-5BA8-B78F-E239625E93F0}"/>
              </a:ext>
            </a:extLst>
          </p:cNvPr>
          <p:cNvSpPr/>
          <p:nvPr/>
        </p:nvSpPr>
        <p:spPr>
          <a:xfrm>
            <a:off x="901700" y="6086474"/>
            <a:ext cx="10617200" cy="365126"/>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err="1">
                <a:solidFill>
                  <a:schemeClr val="tx1"/>
                </a:solidFill>
                <a:latin typeface="Arial Rounded MT Bold" panose="020F0704030504030204" pitchFamily="34" charset="0"/>
              </a:rPr>
              <a:t>B.Tech</a:t>
            </a:r>
            <a:r>
              <a:rPr lang="en-IN" b="1" dirty="0">
                <a:solidFill>
                  <a:schemeClr val="tx1"/>
                </a:solidFill>
                <a:latin typeface="Arial Rounded MT Bold" panose="020F0704030504030204" pitchFamily="34" charset="0"/>
              </a:rPr>
              <a:t> III Year – II </a:t>
            </a:r>
            <a:r>
              <a:rPr lang="en-IN" b="1" dirty="0" err="1">
                <a:solidFill>
                  <a:schemeClr val="tx1"/>
                </a:solidFill>
                <a:latin typeface="Arial Rounded MT Bold" panose="020F0704030504030204" pitchFamily="34" charset="0"/>
              </a:rPr>
              <a:t>Sem</a:t>
            </a:r>
            <a:r>
              <a:rPr lang="en-IN" b="1" dirty="0">
                <a:solidFill>
                  <a:schemeClr val="tx1"/>
                </a:solidFill>
                <a:latin typeface="Arial Rounded MT Bold" panose="020F0704030504030204" pitchFamily="34" charset="0"/>
              </a:rPr>
              <a:t> | Application Development – II | External Project Review</a:t>
            </a:r>
          </a:p>
        </p:txBody>
      </p:sp>
      <p:pic>
        <p:nvPicPr>
          <p:cNvPr id="4103" name="Picture 5">
            <a:extLst>
              <a:ext uri="{FF2B5EF4-FFF2-40B4-BE49-F238E27FC236}">
                <a16:creationId xmlns:a16="http://schemas.microsoft.com/office/drawing/2014/main" id="{6A3A679C-C3C8-6B83-6ECF-30E903BE7F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0338" y="4146550"/>
            <a:ext cx="1673225"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7E24-60D5-E9DB-6457-ECF828119629}"/>
              </a:ext>
            </a:extLst>
          </p:cNvPr>
          <p:cNvSpPr>
            <a:spLocks noGrp="1"/>
          </p:cNvSpPr>
          <p:nvPr>
            <p:ph type="title"/>
          </p:nvPr>
        </p:nvSpPr>
        <p:spPr>
          <a:xfrm>
            <a:off x="838200" y="365126"/>
            <a:ext cx="10515600" cy="997144"/>
          </a:xfrm>
        </p:spPr>
        <p:txBody>
          <a:bodyPr/>
          <a:lstStyle/>
          <a:p>
            <a:r>
              <a:rPr lang="en-US" b="1" dirty="0">
                <a:solidFill>
                  <a:srgbClr val="FF0000"/>
                </a:solidFill>
                <a:latin typeface="Times New Roman" panose="02020603050405020304" pitchFamily="18" charset="0"/>
                <a:cs typeface="Times New Roman" panose="02020603050405020304" pitchFamily="18" charset="0"/>
              </a:rPr>
              <a:t>Front </a:t>
            </a:r>
            <a:r>
              <a:rPr lang="en-US" b="1" dirty="0">
                <a:latin typeface="Times New Roman" panose="02020603050405020304" pitchFamily="18" charset="0"/>
                <a:cs typeface="Times New Roman" panose="02020603050405020304" pitchFamily="18" charset="0"/>
              </a:rPr>
              <a:t>End</a:t>
            </a:r>
          </a:p>
        </p:txBody>
      </p:sp>
      <p:sp>
        <p:nvSpPr>
          <p:cNvPr id="3" name="Content Placeholder 2">
            <a:extLst>
              <a:ext uri="{FF2B5EF4-FFF2-40B4-BE49-F238E27FC236}">
                <a16:creationId xmlns:a16="http://schemas.microsoft.com/office/drawing/2014/main" id="{ECE16519-15FC-E67C-98A7-511A1092FF54}"/>
              </a:ext>
            </a:extLst>
          </p:cNvPr>
          <p:cNvSpPr>
            <a:spLocks noGrp="1"/>
          </p:cNvSpPr>
          <p:nvPr>
            <p:ph idx="1"/>
          </p:nvPr>
        </p:nvSpPr>
        <p:spPr>
          <a:xfrm>
            <a:off x="838200" y="1474237"/>
            <a:ext cx="10515600" cy="4702726"/>
          </a:xfrm>
        </p:spPr>
        <p:txBody>
          <a:bodyPr/>
          <a:lstStyle/>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Graphical User Interface (GUI) Toolkit</a:t>
            </a:r>
            <a:r>
              <a:rPr lang="en-US" sz="2400" b="0" i="0" dirty="0">
                <a:solidFill>
                  <a:srgbClr val="0D0D0D"/>
                </a:solidFill>
                <a:effectLst/>
                <a:latin typeface="Times New Roman" panose="02020603050405020304" pitchFamily="18" charset="0"/>
                <a:cs typeface="Times New Roman" panose="02020603050405020304" pitchFamily="18" charset="0"/>
              </a:rPr>
              <a:t>: Choose a Python GUI toolkit such as </a:t>
            </a:r>
            <a:r>
              <a:rPr lang="en-US" sz="2400" b="0" i="0" dirty="0" err="1">
                <a:solidFill>
                  <a:srgbClr val="0D0D0D"/>
                </a:solidFill>
                <a:effectLst/>
                <a:latin typeface="Times New Roman" panose="02020603050405020304" pitchFamily="18" charset="0"/>
                <a:cs typeface="Times New Roman" panose="02020603050405020304" pitchFamily="18" charset="0"/>
              </a:rPr>
              <a:t>Tkinter</a:t>
            </a:r>
            <a:r>
              <a:rPr lang="en-US" sz="2400" b="0" i="0" dirty="0">
                <a:solidFill>
                  <a:srgbClr val="0D0D0D"/>
                </a:solidFill>
                <a:effectLst/>
                <a:latin typeface="Times New Roman" panose="02020603050405020304" pitchFamily="18" charset="0"/>
                <a:cs typeface="Times New Roman" panose="02020603050405020304" pitchFamily="18" charset="0"/>
              </a:rPr>
              <a:t> , </a:t>
            </a:r>
            <a:r>
              <a:rPr lang="en-US" sz="2400" b="0" i="0" dirty="0" err="1">
                <a:solidFill>
                  <a:srgbClr val="0D0D0D"/>
                </a:solidFill>
                <a:effectLst/>
                <a:latin typeface="Times New Roman" panose="02020603050405020304" pitchFamily="18" charset="0"/>
                <a:cs typeface="Times New Roman" panose="02020603050405020304" pitchFamily="18" charset="0"/>
              </a:rPr>
              <a:t>Py</a:t>
            </a:r>
            <a:r>
              <a:rPr lang="en-US" sz="2400" b="0" i="0" dirty="0">
                <a:solidFill>
                  <a:srgbClr val="0D0D0D"/>
                </a:solidFill>
                <a:effectLst/>
                <a:latin typeface="Times New Roman" panose="02020603050405020304" pitchFamily="18" charset="0"/>
                <a:cs typeface="Times New Roman" panose="02020603050405020304" pitchFamily="18" charset="0"/>
              </a:rPr>
              <a:t> Qt, or w x Python for building the frontend interface.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Input Fields</a:t>
            </a:r>
            <a:r>
              <a:rPr lang="en-US" sz="2400" b="0" i="0" dirty="0">
                <a:solidFill>
                  <a:srgbClr val="0D0D0D"/>
                </a:solidFill>
                <a:effectLst/>
                <a:latin typeface="Times New Roman" panose="02020603050405020304" pitchFamily="18" charset="0"/>
                <a:cs typeface="Times New Roman" panose="02020603050405020304" pitchFamily="18" charset="0"/>
              </a:rPr>
              <a:t>: Develop input fields for users to input wine attributes.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Output Display</a:t>
            </a:r>
            <a:r>
              <a:rPr lang="en-US" sz="2400" b="0" i="0" dirty="0">
                <a:solidFill>
                  <a:srgbClr val="0D0D0D"/>
                </a:solidFill>
                <a:effectLst/>
                <a:latin typeface="Times New Roman" panose="02020603050405020304" pitchFamily="18" charset="0"/>
                <a:cs typeface="Times New Roman" panose="02020603050405020304" pitchFamily="18" charset="0"/>
              </a:rPr>
              <a:t>: Display predicted wine quality to users within the GUI.</a:t>
            </a:r>
          </a:p>
          <a:p>
            <a:endParaRPr lang="en-US" dirty="0"/>
          </a:p>
        </p:txBody>
      </p:sp>
      <p:sp>
        <p:nvSpPr>
          <p:cNvPr id="4" name="Slide Number Placeholder 3">
            <a:extLst>
              <a:ext uri="{FF2B5EF4-FFF2-40B4-BE49-F238E27FC236}">
                <a16:creationId xmlns:a16="http://schemas.microsoft.com/office/drawing/2014/main" id="{9415C34C-8394-2C9C-7FCA-739C7A02C220}"/>
              </a:ext>
            </a:extLst>
          </p:cNvPr>
          <p:cNvSpPr>
            <a:spLocks noGrp="1"/>
          </p:cNvSpPr>
          <p:nvPr>
            <p:ph type="sldNum" sz="quarter" idx="12"/>
          </p:nvPr>
        </p:nvSpPr>
        <p:spPr/>
        <p:txBody>
          <a:bodyPr/>
          <a:lstStyle/>
          <a:p>
            <a:pPr>
              <a:defRPr/>
            </a:pPr>
            <a:fld id="{726D8F78-BA2A-420D-B586-AEB5D2EF43AC}" type="slidenum">
              <a:rPr lang="en-IN" altLang="en-US" smtClean="0"/>
              <a:pPr>
                <a:defRPr/>
              </a:pPr>
              <a:t>10</a:t>
            </a:fld>
            <a:endParaRPr lang="en-IN" altLang="en-US"/>
          </a:p>
        </p:txBody>
      </p:sp>
    </p:spTree>
    <p:extLst>
      <p:ext uri="{BB962C8B-B14F-4D97-AF65-F5344CB8AC3E}">
        <p14:creationId xmlns:p14="http://schemas.microsoft.com/office/powerpoint/2010/main" val="3286755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88F0-4E0B-22F0-EFFA-05AA639CAED0}"/>
              </a:ext>
            </a:extLst>
          </p:cNvPr>
          <p:cNvSpPr>
            <a:spLocks noGrp="1"/>
          </p:cNvSpPr>
          <p:nvPr>
            <p:ph type="title"/>
          </p:nvPr>
        </p:nvSpPr>
        <p:spPr>
          <a:xfrm>
            <a:off x="838200" y="365125"/>
            <a:ext cx="10515600" cy="1095375"/>
          </a:xfrm>
        </p:spPr>
        <p:txBody>
          <a:bodyPr/>
          <a:lstStyle/>
          <a:p>
            <a:r>
              <a:rPr lang="en-US" b="1" dirty="0">
                <a:solidFill>
                  <a:srgbClr val="FF0000"/>
                </a:solidFill>
                <a:latin typeface="Times New Roman" panose="02020603050405020304" pitchFamily="18" charset="0"/>
                <a:cs typeface="Times New Roman" panose="02020603050405020304" pitchFamily="18" charset="0"/>
              </a:rPr>
              <a:t>Back </a:t>
            </a:r>
            <a:r>
              <a:rPr lang="en-US" b="1" dirty="0">
                <a:latin typeface="Times New Roman" panose="02020603050405020304" pitchFamily="18" charset="0"/>
                <a:cs typeface="Times New Roman" panose="02020603050405020304" pitchFamily="18" charset="0"/>
              </a:rPr>
              <a:t>End</a:t>
            </a:r>
          </a:p>
        </p:txBody>
      </p:sp>
      <p:sp>
        <p:nvSpPr>
          <p:cNvPr id="3" name="Content Placeholder 2">
            <a:extLst>
              <a:ext uri="{FF2B5EF4-FFF2-40B4-BE49-F238E27FC236}">
                <a16:creationId xmlns:a16="http://schemas.microsoft.com/office/drawing/2014/main" id="{1A9B637A-8F36-7AD2-B3EF-E37FE03E27B2}"/>
              </a:ext>
            </a:extLst>
          </p:cNvPr>
          <p:cNvSpPr>
            <a:spLocks noGrp="1"/>
          </p:cNvSpPr>
          <p:nvPr>
            <p:ph idx="1"/>
          </p:nvPr>
        </p:nvSpPr>
        <p:spPr>
          <a:xfrm>
            <a:off x="838200" y="1460500"/>
            <a:ext cx="10515600" cy="4716463"/>
          </a:xfrm>
        </p:spPr>
        <p:txBody>
          <a:bodyPr/>
          <a:lstStyle/>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Python Web Framework</a:t>
            </a:r>
            <a:r>
              <a:rPr lang="en-US" sz="2400" b="0" i="0" dirty="0">
                <a:solidFill>
                  <a:srgbClr val="0D0D0D"/>
                </a:solidFill>
                <a:effectLst/>
                <a:latin typeface="Times New Roman" panose="02020603050405020304" pitchFamily="18" charset="0"/>
                <a:cs typeface="Times New Roman" panose="02020603050405020304" pitchFamily="18" charset="0"/>
              </a:rPr>
              <a:t>: Choose a Python web framework such as Flask or Django to handle HTTP requests and responses.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Machine Learning Model Integration</a:t>
            </a:r>
            <a:r>
              <a:rPr lang="en-US" sz="2400" b="0" i="0" dirty="0">
                <a:solidFill>
                  <a:srgbClr val="0D0D0D"/>
                </a:solidFill>
                <a:effectLst/>
                <a:latin typeface="Times New Roman" panose="02020603050405020304" pitchFamily="18" charset="0"/>
                <a:cs typeface="Times New Roman" panose="02020603050405020304" pitchFamily="18" charset="0"/>
              </a:rPr>
              <a:t>: Integrate the trained machine learning model into the backend server to make predictions.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Data Preprocessing</a:t>
            </a:r>
            <a:r>
              <a:rPr lang="en-US" sz="2400" b="0" i="0" dirty="0">
                <a:solidFill>
                  <a:srgbClr val="0D0D0D"/>
                </a:solidFill>
                <a:effectLst/>
                <a:latin typeface="Times New Roman" panose="02020603050405020304" pitchFamily="18" charset="0"/>
                <a:cs typeface="Times New Roman" panose="02020603050405020304" pitchFamily="18" charset="0"/>
              </a:rPr>
              <a:t>: Implement data preprocessing logic if necessary before passing the input to the machine learning model.</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Documentation</a:t>
            </a:r>
            <a:r>
              <a:rPr lang="en-US" sz="2400" b="0" i="0" dirty="0">
                <a:solidFill>
                  <a:srgbClr val="0D0D0D"/>
                </a:solidFill>
                <a:effectLst/>
                <a:latin typeface="Times New Roman" panose="02020603050405020304" pitchFamily="18" charset="0"/>
                <a:cs typeface="Times New Roman" panose="02020603050405020304" pitchFamily="18" charset="0"/>
              </a:rPr>
              <a:t>: Provide documentation for users on how to interact with the application and interpret the results.</a:t>
            </a:r>
          </a:p>
          <a:p>
            <a:endParaRPr lang="en-US" dirty="0"/>
          </a:p>
        </p:txBody>
      </p:sp>
      <p:sp>
        <p:nvSpPr>
          <p:cNvPr id="4" name="Slide Number Placeholder 3">
            <a:extLst>
              <a:ext uri="{FF2B5EF4-FFF2-40B4-BE49-F238E27FC236}">
                <a16:creationId xmlns:a16="http://schemas.microsoft.com/office/drawing/2014/main" id="{8B3417ED-2BC3-BEAE-B4A4-3DA1CE036732}"/>
              </a:ext>
            </a:extLst>
          </p:cNvPr>
          <p:cNvSpPr>
            <a:spLocks noGrp="1"/>
          </p:cNvSpPr>
          <p:nvPr>
            <p:ph type="sldNum" sz="quarter" idx="12"/>
          </p:nvPr>
        </p:nvSpPr>
        <p:spPr/>
        <p:txBody>
          <a:bodyPr/>
          <a:lstStyle/>
          <a:p>
            <a:pPr>
              <a:defRPr/>
            </a:pPr>
            <a:fld id="{726D8F78-BA2A-420D-B586-AEB5D2EF43AC}" type="slidenum">
              <a:rPr lang="en-IN" altLang="en-US" smtClean="0"/>
              <a:pPr>
                <a:defRPr/>
              </a:pPr>
              <a:t>11</a:t>
            </a:fld>
            <a:endParaRPr lang="en-IN" altLang="en-US"/>
          </a:p>
        </p:txBody>
      </p:sp>
    </p:spTree>
    <p:extLst>
      <p:ext uri="{BB962C8B-B14F-4D97-AF65-F5344CB8AC3E}">
        <p14:creationId xmlns:p14="http://schemas.microsoft.com/office/powerpoint/2010/main" val="3405891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B7C92C-D988-981A-D05F-1B2A46C1DE84}"/>
              </a:ext>
            </a:extLst>
          </p:cNvPr>
          <p:cNvSpPr>
            <a:spLocks noGrp="1"/>
          </p:cNvSpPr>
          <p:nvPr>
            <p:ph idx="1"/>
          </p:nvPr>
        </p:nvSpPr>
        <p:spPr>
          <a:xfrm>
            <a:off x="838200" y="1800808"/>
            <a:ext cx="10515600" cy="3881535"/>
          </a:xfrm>
        </p:spPr>
        <p:txBody>
          <a:bodyPr/>
          <a:lstStyle/>
          <a:p>
            <a:pPr marL="0" indent="0" algn="ctr">
              <a:buNone/>
            </a:pPr>
            <a:r>
              <a:rPr lang="en-IN" sz="5400" b="1" dirty="0">
                <a:solidFill>
                  <a:srgbClr val="FF0000"/>
                </a:solidFill>
                <a:latin typeface="Times New Roman" panose="02020603050405020304" pitchFamily="18" charset="0"/>
                <a:cs typeface="Times New Roman" panose="02020603050405020304" pitchFamily="18" charset="0"/>
              </a:rPr>
              <a:t>Hardware</a:t>
            </a:r>
          </a:p>
          <a:p>
            <a:pPr marL="0" indent="0" algn="ctr">
              <a:buNone/>
            </a:pPr>
            <a:r>
              <a:rPr lang="en-IN" sz="5400" b="1" dirty="0">
                <a:solidFill>
                  <a:srgbClr val="FF0000"/>
                </a:solidFill>
                <a:latin typeface="Times New Roman" panose="02020603050405020304" pitchFamily="18" charset="0"/>
                <a:cs typeface="Times New Roman" panose="02020603050405020304" pitchFamily="18" charset="0"/>
              </a:rPr>
              <a:t>Requirements</a:t>
            </a:r>
          </a:p>
          <a:p>
            <a:pPr marL="0" indent="0" algn="ctr">
              <a:buNone/>
            </a:pPr>
            <a:r>
              <a:rPr lang="en-IN" sz="5400" b="1" dirty="0">
                <a:solidFill>
                  <a:srgbClr val="FF0000"/>
                </a:solidFill>
                <a:latin typeface="Times New Roman" panose="02020603050405020304" pitchFamily="18" charset="0"/>
                <a:cs typeface="Times New Roman" panose="02020603050405020304" pitchFamily="18" charset="0"/>
              </a:rPr>
              <a:t>Specification(</a:t>
            </a:r>
            <a:r>
              <a:rPr lang="en-IN" sz="5400" b="1" dirty="0">
                <a:latin typeface="Times New Roman" panose="02020603050405020304" pitchFamily="18" charset="0"/>
                <a:cs typeface="Times New Roman" panose="02020603050405020304" pitchFamily="18" charset="0"/>
              </a:rPr>
              <a:t>HRS</a:t>
            </a:r>
            <a:r>
              <a:rPr lang="en-IN" sz="5400" b="1" dirty="0">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BA6C66FB-F3D6-826D-1AAB-571E86BD0C51}"/>
              </a:ext>
            </a:extLst>
          </p:cNvPr>
          <p:cNvSpPr>
            <a:spLocks noGrp="1"/>
          </p:cNvSpPr>
          <p:nvPr>
            <p:ph type="sldNum" sz="quarter" idx="12"/>
          </p:nvPr>
        </p:nvSpPr>
        <p:spPr/>
        <p:txBody>
          <a:bodyPr/>
          <a:lstStyle/>
          <a:p>
            <a:pPr>
              <a:defRPr/>
            </a:pPr>
            <a:fld id="{726D8F78-BA2A-420D-B586-AEB5D2EF43AC}" type="slidenum">
              <a:rPr lang="en-IN" altLang="en-US" smtClean="0"/>
              <a:pPr>
                <a:defRPr/>
              </a:pPr>
              <a:t>12</a:t>
            </a:fld>
            <a:endParaRPr lang="en-IN" altLang="en-US"/>
          </a:p>
        </p:txBody>
      </p:sp>
    </p:spTree>
    <p:extLst>
      <p:ext uri="{BB962C8B-B14F-4D97-AF65-F5344CB8AC3E}">
        <p14:creationId xmlns:p14="http://schemas.microsoft.com/office/powerpoint/2010/main" val="254356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6">
            <a:extLst>
              <a:ext uri="{FF2B5EF4-FFF2-40B4-BE49-F238E27FC236}">
                <a16:creationId xmlns:a16="http://schemas.microsoft.com/office/drawing/2014/main" id="{028191D7-032A-D229-C57C-766E0A929996}"/>
              </a:ext>
            </a:extLst>
          </p:cNvPr>
          <p:cNvSpPr>
            <a:spLocks noGrp="1"/>
          </p:cNvSpPr>
          <p:nvPr>
            <p:ph type="title"/>
          </p:nvPr>
        </p:nvSpPr>
        <p:spPr>
          <a:xfrm>
            <a:off x="838200" y="365126"/>
            <a:ext cx="10515600" cy="1053128"/>
          </a:xfrm>
        </p:spPr>
        <p:txBody>
          <a:bodyPr/>
          <a:lstStyle/>
          <a:p>
            <a:r>
              <a:rPr lang="en-IN" altLang="en-US" sz="4000" b="1" dirty="0">
                <a:solidFill>
                  <a:srgbClr val="FF0000"/>
                </a:solidFill>
                <a:latin typeface="Times New Roman" panose="02020603050405020304" pitchFamily="18" charset="0"/>
                <a:cs typeface="Times New Roman" panose="02020603050405020304" pitchFamily="18" charset="0"/>
              </a:rPr>
              <a:t>Hardware </a:t>
            </a:r>
            <a:r>
              <a:rPr lang="en-IN" altLang="en-US" sz="4000" b="1" dirty="0">
                <a:latin typeface="Times New Roman" panose="02020603050405020304" pitchFamily="18" charset="0"/>
                <a:cs typeface="Times New Roman" panose="02020603050405020304" pitchFamily="18" charset="0"/>
              </a:rPr>
              <a:t>Requirement Specifications (HRS)</a:t>
            </a:r>
          </a:p>
        </p:txBody>
      </p:sp>
      <p:sp>
        <p:nvSpPr>
          <p:cNvPr id="14339" name="TextBox 10">
            <a:extLst>
              <a:ext uri="{FF2B5EF4-FFF2-40B4-BE49-F238E27FC236}">
                <a16:creationId xmlns:a16="http://schemas.microsoft.com/office/drawing/2014/main" id="{0592DA73-9594-6C56-61B5-6AD424D5A885}"/>
              </a:ext>
            </a:extLst>
          </p:cNvPr>
          <p:cNvSpPr txBox="1">
            <a:spLocks noChangeArrowheads="1"/>
          </p:cNvSpPr>
          <p:nvPr/>
        </p:nvSpPr>
        <p:spPr bwMode="auto">
          <a:xfrm>
            <a:off x="466532" y="1219200"/>
            <a:ext cx="11075436"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lgn="jus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CPU: </a:t>
            </a:r>
            <a:r>
              <a:rPr lang="en-US" altLang="en-US" sz="2400" dirty="0">
                <a:latin typeface="Times New Roman" panose="02020603050405020304" pitchFamily="18" charset="0"/>
                <a:cs typeface="Times New Roman" panose="02020603050405020304" pitchFamily="18" charset="0"/>
              </a:rPr>
              <a:t>A modern multi-core processor (e.g., Intel Core i5 or higher, AMD Ryzen 5 or higher) is sufficient for most tasks related to data preprocessing, model training, and evaluation.</a:t>
            </a:r>
          </a:p>
          <a:p>
            <a:pPr marL="342900" indent="-342900" algn="jus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RAM: </a:t>
            </a:r>
            <a:r>
              <a:rPr lang="en-US" altLang="en-US" sz="2400" dirty="0">
                <a:latin typeface="Times New Roman" panose="02020603050405020304" pitchFamily="18" charset="0"/>
                <a:cs typeface="Times New Roman" panose="02020603050405020304" pitchFamily="18" charset="0"/>
              </a:rPr>
              <a:t>At least 8 GB of RAM is recommended to handle large datasets efficiently, especially when using memory-intensive algorithms or conducting parallel processing.</a:t>
            </a:r>
          </a:p>
          <a:p>
            <a:pPr marL="342900" indent="-342900" algn="jus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Storage: </a:t>
            </a:r>
            <a:r>
              <a:rPr lang="en-US" altLang="en-US" sz="2400" dirty="0">
                <a:latin typeface="Times New Roman" panose="02020603050405020304" pitchFamily="18" charset="0"/>
                <a:cs typeface="Times New Roman" panose="02020603050405020304" pitchFamily="18" charset="0"/>
              </a:rPr>
              <a:t>Sufficient storage space (e.g., SSD or HDD) is needed to store datasets, software libraries, and model files. The amount of storage required depends on the size of datasets and any additional resources used in the project.</a:t>
            </a:r>
          </a:p>
          <a:p>
            <a:pPr marL="342900" indent="-342900" algn="jus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GPU(optional):</a:t>
            </a:r>
            <a:r>
              <a:rPr lang="en-US" altLang="en-US" sz="2400" dirty="0">
                <a:latin typeface="Times New Roman" panose="02020603050405020304" pitchFamily="18" charset="0"/>
                <a:cs typeface="Times New Roman" panose="02020603050405020304" pitchFamily="18" charset="0"/>
              </a:rPr>
              <a:t>For computationally intensive tasks mainly used NVIDIA GPUs (e.g., GeForce GTX or RTX series) </a:t>
            </a:r>
          </a:p>
          <a:p>
            <a:endParaRPr lang="en-US" altLang="en-US" sz="2800" dirty="0"/>
          </a:p>
          <a:p>
            <a:endParaRPr lang="en-IN" altLang="en-US" dirty="0"/>
          </a:p>
        </p:txBody>
      </p:sp>
    </p:spTree>
    <p:extLst>
      <p:ext uri="{BB962C8B-B14F-4D97-AF65-F5344CB8AC3E}">
        <p14:creationId xmlns:p14="http://schemas.microsoft.com/office/powerpoint/2010/main" val="543186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03D8-70FB-3AF9-7F00-855C076E4B04}"/>
              </a:ext>
            </a:extLst>
          </p:cNvPr>
          <p:cNvSpPr>
            <a:spLocks noGrp="1"/>
          </p:cNvSpPr>
          <p:nvPr>
            <p:ph type="title"/>
          </p:nvPr>
        </p:nvSpPr>
        <p:spPr>
          <a:xfrm>
            <a:off x="543338" y="400533"/>
            <a:ext cx="10797209" cy="365125"/>
          </a:xfrm>
        </p:spPr>
        <p:txBody>
          <a:bodyPr/>
          <a:lstStyle/>
          <a:p>
            <a:r>
              <a:rPr lang="en-US" sz="4000" b="1" dirty="0">
                <a:solidFill>
                  <a:srgbClr val="FF0000"/>
                </a:solidFill>
                <a:latin typeface="Times New Roman" panose="02020603050405020304" pitchFamily="18" charset="0"/>
                <a:cs typeface="Times New Roman" panose="02020603050405020304" pitchFamily="18" charset="0"/>
              </a:rPr>
              <a:t>Application </a:t>
            </a: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Modules</a:t>
            </a:r>
            <a:endParaRPr lang="en-IN" sz="4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82D9A7-A11C-9FF6-C905-888B23CD5205}"/>
              </a:ext>
            </a:extLst>
          </p:cNvPr>
          <p:cNvSpPr>
            <a:spLocks noGrp="1"/>
          </p:cNvSpPr>
          <p:nvPr>
            <p:ph idx="1"/>
          </p:nvPr>
        </p:nvSpPr>
        <p:spPr>
          <a:xfrm>
            <a:off x="543339" y="900320"/>
            <a:ext cx="10797209" cy="5592555"/>
          </a:xfrm>
        </p:spPr>
        <p:txBody>
          <a:bodyPr/>
          <a:lstStyle/>
          <a:p>
            <a:pPr marL="0" indent="0" algn="l">
              <a:buNone/>
            </a:pPr>
            <a:r>
              <a:rPr lang="en-US" sz="2000" b="1" i="0" dirty="0">
                <a:solidFill>
                  <a:srgbClr val="FF0000"/>
                </a:solidFill>
                <a:effectLst/>
                <a:latin typeface="Söhne"/>
              </a:rPr>
              <a:t> </a:t>
            </a:r>
            <a:r>
              <a:rPr lang="en-US" sz="1800" b="1" i="0" dirty="0">
                <a:solidFill>
                  <a:srgbClr val="FF0000"/>
                </a:solidFill>
                <a:effectLst/>
                <a:latin typeface="Söhne"/>
              </a:rPr>
              <a:t>DATA ANALYSIS MODEL MODULE:</a:t>
            </a:r>
          </a:p>
          <a:p>
            <a:pPr algn="l">
              <a:buFont typeface="+mj-lt"/>
              <a:buAutoNum type="arabicPeriod"/>
            </a:pPr>
            <a:r>
              <a:rPr lang="en-US" sz="1800" b="1" i="0" dirty="0">
                <a:solidFill>
                  <a:srgbClr val="0D0D0D"/>
                </a:solidFill>
                <a:effectLst/>
                <a:latin typeface="Söhne"/>
              </a:rPr>
              <a:t>   Data Collection Module</a:t>
            </a:r>
            <a:r>
              <a:rPr lang="en-US" sz="1800" b="0" i="0" dirty="0">
                <a:solidFill>
                  <a:srgbClr val="0D0D0D"/>
                </a:solidFill>
                <a:effectLst/>
                <a:latin typeface="Söhne"/>
              </a:rPr>
              <a:t>:</a:t>
            </a:r>
          </a:p>
          <a:p>
            <a:pPr marL="0" indent="0" algn="l">
              <a:buNone/>
            </a:pPr>
            <a:r>
              <a:rPr lang="en-US" sz="1800" dirty="0">
                <a:solidFill>
                  <a:srgbClr val="0D0D0D"/>
                </a:solidFill>
                <a:latin typeface="Söhne"/>
              </a:rPr>
              <a:t>       </a:t>
            </a:r>
            <a:r>
              <a:rPr lang="en-US" sz="1800" b="0" i="0" dirty="0">
                <a:solidFill>
                  <a:srgbClr val="0D0D0D"/>
                </a:solidFill>
                <a:effectLst/>
                <a:latin typeface="Söhne"/>
              </a:rPr>
              <a:t>Collects data from various sources such as databases, spreadsheets, or online repositories.</a:t>
            </a:r>
          </a:p>
          <a:p>
            <a:pPr marL="0" indent="0" algn="l">
              <a:buNone/>
            </a:pPr>
            <a:r>
              <a:rPr lang="en-US" sz="1800" b="1" i="0" dirty="0">
                <a:solidFill>
                  <a:srgbClr val="0D0D0D"/>
                </a:solidFill>
                <a:effectLst/>
                <a:latin typeface="Söhne"/>
              </a:rPr>
              <a:t>2.    Data Preprocessing Module</a:t>
            </a:r>
            <a:r>
              <a:rPr lang="en-US" sz="1800" b="0" i="0" dirty="0">
                <a:solidFill>
                  <a:srgbClr val="0D0D0D"/>
                </a:solidFill>
                <a:effectLst/>
                <a:latin typeface="Söhne"/>
              </a:rPr>
              <a:t>:</a:t>
            </a:r>
          </a:p>
          <a:p>
            <a:pPr marL="0" indent="0" algn="l">
              <a:buNone/>
            </a:pPr>
            <a:r>
              <a:rPr lang="en-US" sz="1800" dirty="0">
                <a:solidFill>
                  <a:srgbClr val="0D0D0D"/>
                </a:solidFill>
                <a:latin typeface="Söhne"/>
              </a:rPr>
              <a:t>       </a:t>
            </a:r>
            <a:r>
              <a:rPr lang="en-US" sz="1800" b="0" i="0" dirty="0">
                <a:solidFill>
                  <a:srgbClr val="0D0D0D"/>
                </a:solidFill>
                <a:effectLst/>
                <a:latin typeface="Söhne"/>
              </a:rPr>
              <a:t>Cleans the collected data by handling missing values, outliers, and inconsistencies.</a:t>
            </a:r>
          </a:p>
          <a:p>
            <a:pPr marL="0" indent="0" algn="l">
              <a:buNone/>
            </a:pPr>
            <a:r>
              <a:rPr lang="en-US" sz="1800" b="1" i="0" dirty="0">
                <a:solidFill>
                  <a:srgbClr val="0D0D0D"/>
                </a:solidFill>
                <a:effectLst/>
                <a:latin typeface="Söhne"/>
              </a:rPr>
              <a:t>3.    Feature Selection Module</a:t>
            </a:r>
            <a:r>
              <a:rPr lang="en-US" sz="1800" b="0" i="0" dirty="0">
                <a:solidFill>
                  <a:srgbClr val="0D0D0D"/>
                </a:solidFill>
                <a:effectLst/>
                <a:latin typeface="Söhne"/>
              </a:rPr>
              <a:t>:</a:t>
            </a:r>
          </a:p>
          <a:p>
            <a:pPr marL="0" indent="0" algn="l">
              <a:buNone/>
            </a:pPr>
            <a:r>
              <a:rPr lang="en-US" sz="1800" dirty="0">
                <a:solidFill>
                  <a:srgbClr val="0D0D0D"/>
                </a:solidFill>
                <a:latin typeface="Söhne"/>
              </a:rPr>
              <a:t>       </a:t>
            </a:r>
            <a:r>
              <a:rPr lang="en-US" sz="1800" b="0" i="0" dirty="0">
                <a:solidFill>
                  <a:srgbClr val="0D0D0D"/>
                </a:solidFill>
                <a:effectLst/>
                <a:latin typeface="Söhne"/>
              </a:rPr>
              <a:t>Identifies and selects the most relevant features for predicting wine quality.</a:t>
            </a:r>
          </a:p>
          <a:p>
            <a:pPr marL="0" indent="0" algn="l">
              <a:buNone/>
            </a:pPr>
            <a:r>
              <a:rPr lang="en-US" sz="1800" b="1" dirty="0">
                <a:solidFill>
                  <a:srgbClr val="FF0000"/>
                </a:solidFill>
                <a:latin typeface="Söhne"/>
              </a:rPr>
              <a:t>MACHINE LEARNING MODULE:</a:t>
            </a:r>
          </a:p>
          <a:p>
            <a:pPr algn="l">
              <a:buFont typeface="+mj-lt"/>
              <a:buAutoNum type="arabicPeriod"/>
            </a:pPr>
            <a:r>
              <a:rPr lang="en-US" sz="1800" b="1" i="0" dirty="0">
                <a:solidFill>
                  <a:srgbClr val="0D0D0D"/>
                </a:solidFill>
                <a:effectLst/>
                <a:latin typeface="Söhne"/>
              </a:rPr>
              <a:t>   Model Training Module</a:t>
            </a:r>
            <a:r>
              <a:rPr lang="en-US" sz="1800" b="0" i="0" dirty="0">
                <a:solidFill>
                  <a:srgbClr val="0D0D0D"/>
                </a:solidFill>
                <a:effectLst/>
                <a:latin typeface="Söhne"/>
              </a:rPr>
              <a:t>:</a:t>
            </a:r>
          </a:p>
          <a:p>
            <a:pPr marL="0" indent="0" algn="l">
              <a:buNone/>
            </a:pPr>
            <a:r>
              <a:rPr lang="en-US" sz="1800" dirty="0">
                <a:solidFill>
                  <a:srgbClr val="0D0D0D"/>
                </a:solidFill>
                <a:latin typeface="Söhne"/>
              </a:rPr>
              <a:t>       </a:t>
            </a:r>
            <a:r>
              <a:rPr lang="en-US" sz="1800" b="0" i="0" dirty="0">
                <a:solidFill>
                  <a:srgbClr val="0D0D0D"/>
                </a:solidFill>
                <a:effectLst/>
                <a:latin typeface="Söhne"/>
              </a:rPr>
              <a:t>Trains machine learning models using the preprocessed and feature-selected data.</a:t>
            </a:r>
          </a:p>
          <a:p>
            <a:pPr marL="0" indent="0">
              <a:buNone/>
            </a:pPr>
            <a:r>
              <a:rPr lang="en-US" sz="1800" b="1" dirty="0">
                <a:solidFill>
                  <a:srgbClr val="0D0D0D"/>
                </a:solidFill>
                <a:latin typeface="Söhne"/>
              </a:rPr>
              <a:t>2.    </a:t>
            </a:r>
            <a:r>
              <a:rPr lang="en-US" sz="1800" b="1" i="0" dirty="0">
                <a:solidFill>
                  <a:srgbClr val="0D0D0D"/>
                </a:solidFill>
                <a:effectLst/>
                <a:latin typeface="Söhne"/>
              </a:rPr>
              <a:t>Model Evaluation Module</a:t>
            </a:r>
            <a:r>
              <a:rPr lang="en-US" sz="1800" b="0" i="0" dirty="0">
                <a:solidFill>
                  <a:srgbClr val="0D0D0D"/>
                </a:solidFill>
                <a:effectLst/>
                <a:latin typeface="Söhne"/>
              </a:rPr>
              <a:t>:</a:t>
            </a:r>
          </a:p>
          <a:p>
            <a:pPr marL="0" indent="0">
              <a:buNone/>
            </a:pPr>
            <a:r>
              <a:rPr lang="en-US" sz="1800" dirty="0">
                <a:solidFill>
                  <a:srgbClr val="0D0D0D"/>
                </a:solidFill>
                <a:latin typeface="Söhne"/>
              </a:rPr>
              <a:t>       </a:t>
            </a:r>
            <a:r>
              <a:rPr lang="en-US" sz="1800" b="0" i="0" dirty="0">
                <a:solidFill>
                  <a:srgbClr val="0D0D0D"/>
                </a:solidFill>
                <a:effectLst/>
                <a:latin typeface="Söhne"/>
              </a:rPr>
              <a:t>Evaluates the trained models using appropriate metrics such as mean squared error, accuracy.</a:t>
            </a:r>
          </a:p>
          <a:p>
            <a:pPr marL="0" indent="0" algn="l">
              <a:buNone/>
            </a:pPr>
            <a:r>
              <a:rPr lang="en-US" sz="1800" b="1" i="0" dirty="0">
                <a:solidFill>
                  <a:srgbClr val="0D0D0D"/>
                </a:solidFill>
                <a:effectLst/>
                <a:latin typeface="Söhne"/>
              </a:rPr>
              <a:t>3.    Model Deployment Module</a:t>
            </a:r>
            <a:r>
              <a:rPr lang="en-US" sz="1800" b="0" i="0" dirty="0">
                <a:solidFill>
                  <a:srgbClr val="0D0D0D"/>
                </a:solidFill>
                <a:effectLst/>
                <a:latin typeface="Söhne"/>
              </a:rPr>
              <a:t>:</a:t>
            </a:r>
          </a:p>
          <a:p>
            <a:pPr marL="0" indent="0" algn="l">
              <a:buNone/>
            </a:pPr>
            <a:r>
              <a:rPr lang="en-US" sz="1800" dirty="0">
                <a:solidFill>
                  <a:srgbClr val="0D0D0D"/>
                </a:solidFill>
                <a:latin typeface="Söhne"/>
              </a:rPr>
              <a:t>       </a:t>
            </a:r>
            <a:r>
              <a:rPr lang="en-US" sz="1800" b="0" i="0" dirty="0">
                <a:solidFill>
                  <a:srgbClr val="0D0D0D"/>
                </a:solidFill>
                <a:effectLst/>
                <a:latin typeface="Söhne"/>
              </a:rPr>
              <a:t>Deploys the trained model into production environment for real-time prediction.</a:t>
            </a:r>
          </a:p>
          <a:p>
            <a:pPr marL="0" indent="0" algn="l">
              <a:buNone/>
            </a:pPr>
            <a:endParaRPr lang="en-US" sz="2000" b="0" i="0" dirty="0">
              <a:solidFill>
                <a:srgbClr val="0D0D0D"/>
              </a:solidFill>
              <a:effectLst/>
              <a:latin typeface="Söhne"/>
            </a:endParaRPr>
          </a:p>
          <a:p>
            <a:pPr marL="0" indent="0" algn="l">
              <a:buNone/>
            </a:pPr>
            <a:endParaRPr lang="en-US" sz="1100" b="0" i="0" dirty="0">
              <a:solidFill>
                <a:srgbClr val="0D0D0D"/>
              </a:solidFill>
              <a:effectLst/>
              <a:latin typeface="Söhne"/>
            </a:endParaRPr>
          </a:p>
          <a:p>
            <a:endParaRPr lang="en-IN" dirty="0"/>
          </a:p>
        </p:txBody>
      </p:sp>
      <p:sp>
        <p:nvSpPr>
          <p:cNvPr id="4" name="Slide Number Placeholder 3">
            <a:extLst>
              <a:ext uri="{FF2B5EF4-FFF2-40B4-BE49-F238E27FC236}">
                <a16:creationId xmlns:a16="http://schemas.microsoft.com/office/drawing/2014/main" id="{5D80878C-3CBD-988C-9B43-9B7771DA04D5}"/>
              </a:ext>
            </a:extLst>
          </p:cNvPr>
          <p:cNvSpPr>
            <a:spLocks noGrp="1"/>
          </p:cNvSpPr>
          <p:nvPr>
            <p:ph type="sldNum" sz="quarter" idx="12"/>
          </p:nvPr>
        </p:nvSpPr>
        <p:spPr/>
        <p:txBody>
          <a:bodyPr/>
          <a:lstStyle/>
          <a:p>
            <a:pPr>
              <a:defRPr/>
            </a:pPr>
            <a:fld id="{726D8F78-BA2A-420D-B586-AEB5D2EF43AC}" type="slidenum">
              <a:rPr lang="en-IN" altLang="en-US" smtClean="0"/>
              <a:pPr>
                <a:defRPr/>
              </a:pPr>
              <a:t>14</a:t>
            </a:fld>
            <a:endParaRPr lang="en-IN" altLang="en-US"/>
          </a:p>
        </p:txBody>
      </p:sp>
    </p:spTree>
    <p:extLst>
      <p:ext uri="{BB962C8B-B14F-4D97-AF65-F5344CB8AC3E}">
        <p14:creationId xmlns:p14="http://schemas.microsoft.com/office/powerpoint/2010/main" val="4037115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6E64-F4C1-0A9D-D4F7-1FCBD881BB14}"/>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DC9F005F-A5D4-4F2B-57B5-F34191130416}"/>
              </a:ext>
            </a:extLst>
          </p:cNvPr>
          <p:cNvSpPr>
            <a:spLocks noGrp="1"/>
          </p:cNvSpPr>
          <p:nvPr>
            <p:ph idx="1"/>
          </p:nvPr>
        </p:nvSpPr>
        <p:spPr>
          <a:xfrm>
            <a:off x="838200" y="1436914"/>
            <a:ext cx="10515600" cy="4740049"/>
          </a:xfrm>
        </p:spPr>
        <p:txBody>
          <a:bodyPr/>
          <a:lstStyle/>
          <a:p>
            <a:pPr algn="just"/>
            <a:r>
              <a:rPr lang="en-US" dirty="0">
                <a:latin typeface="Times New Roman" panose="02020603050405020304" pitchFamily="18" charset="0"/>
                <a:cs typeface="Times New Roman" panose="02020603050405020304" pitchFamily="18" charset="0"/>
              </a:rPr>
              <a:t>These are simplified examples to give you an idea of how each </a:t>
            </a:r>
            <a:r>
              <a:rPr lang="en-US" dirty="0" err="1">
                <a:latin typeface="Times New Roman" panose="02020603050405020304" pitchFamily="18" charset="0"/>
                <a:cs typeface="Times New Roman" panose="02020603050405020304" pitchFamily="18" charset="0"/>
              </a:rPr>
              <a:t>modulemight</a:t>
            </a:r>
            <a:r>
              <a:rPr lang="en-US" dirty="0">
                <a:latin typeface="Times New Roman" panose="02020603050405020304" pitchFamily="18" charset="0"/>
                <a:cs typeface="Times New Roman" panose="02020603050405020304" pitchFamily="18" charset="0"/>
              </a:rPr>
              <a:t> be implemented. Depending on specific requirements and the libraries we choose, may need to adjust these code snippets.</a:t>
            </a:r>
          </a:p>
          <a:p>
            <a:pPr marL="0" indent="0" algn="just">
              <a:buNone/>
            </a:pPr>
            <a:r>
              <a:rPr lang="en-US" sz="2400" dirty="0">
                <a:latin typeface="Times New Roman" panose="02020603050405020304" pitchFamily="18" charset="0"/>
                <a:cs typeface="Times New Roman" panose="02020603050405020304" pitchFamily="18" charset="0"/>
              </a:rPr>
              <a:t>Link:</a:t>
            </a:r>
          </a:p>
          <a:p>
            <a:pPr marL="0" indent="0" algn="ctr">
              <a:buNone/>
            </a:pPr>
            <a:r>
              <a:rPr lang="en-US" sz="2400" dirty="0">
                <a:solidFill>
                  <a:schemeClr val="accent1">
                    <a:lumMod val="7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https://github.com/Gajjelasanjay/Gajjelasanjay/blob/main/AD-2%20WINE%20QUALITY%20PREDICTION%20(1).py</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A20F3C5-095E-7714-9F7C-04C364FE1E5B}"/>
              </a:ext>
            </a:extLst>
          </p:cNvPr>
          <p:cNvSpPr>
            <a:spLocks noGrp="1"/>
          </p:cNvSpPr>
          <p:nvPr>
            <p:ph type="sldNum" sz="quarter" idx="12"/>
          </p:nvPr>
        </p:nvSpPr>
        <p:spPr/>
        <p:txBody>
          <a:bodyPr/>
          <a:lstStyle/>
          <a:p>
            <a:pPr>
              <a:defRPr/>
            </a:pPr>
            <a:fld id="{726D8F78-BA2A-420D-B586-AEB5D2EF43AC}" type="slidenum">
              <a:rPr lang="en-IN" altLang="en-US" smtClean="0"/>
              <a:pPr>
                <a:defRPr/>
              </a:pPr>
              <a:t>15</a:t>
            </a:fld>
            <a:endParaRPr lang="en-IN" altLang="en-US"/>
          </a:p>
        </p:txBody>
      </p:sp>
    </p:spTree>
    <p:extLst>
      <p:ext uri="{BB962C8B-B14F-4D97-AF65-F5344CB8AC3E}">
        <p14:creationId xmlns:p14="http://schemas.microsoft.com/office/powerpoint/2010/main" val="687160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B053D-1BCB-3EE8-6FE8-6C618E515F5D}"/>
              </a:ext>
            </a:extLst>
          </p:cNvPr>
          <p:cNvSpPr>
            <a:spLocks noGrp="1"/>
          </p:cNvSpPr>
          <p:nvPr>
            <p:ph idx="1"/>
          </p:nvPr>
        </p:nvSpPr>
        <p:spPr>
          <a:xfrm>
            <a:off x="838200" y="1825625"/>
            <a:ext cx="10515600" cy="3082277"/>
          </a:xfrm>
        </p:spPr>
        <p:txBody>
          <a:bodyPr/>
          <a:lstStyle/>
          <a:p>
            <a:pPr marL="0" indent="0" algn="ctr">
              <a:buNone/>
            </a:pPr>
            <a:r>
              <a:rPr lang="en-US" sz="5400" b="1" dirty="0">
                <a:solidFill>
                  <a:srgbClr val="FF0000"/>
                </a:solidFill>
              </a:rPr>
              <a:t>System Models </a:t>
            </a:r>
          </a:p>
          <a:p>
            <a:pPr marL="0" indent="0" algn="ctr">
              <a:buNone/>
            </a:pPr>
            <a:r>
              <a:rPr lang="en-US" sz="5400" b="1" dirty="0">
                <a:solidFill>
                  <a:srgbClr val="FF0000"/>
                </a:solidFill>
              </a:rPr>
              <a:t>(</a:t>
            </a:r>
            <a:r>
              <a:rPr lang="en-US" sz="5400" b="1" dirty="0"/>
              <a:t>UML Diagrams</a:t>
            </a:r>
            <a:r>
              <a:rPr lang="en-US" sz="5400" b="1" dirty="0">
                <a:solidFill>
                  <a:srgbClr val="FF0000"/>
                </a:solidFill>
              </a:rPr>
              <a:t>)</a:t>
            </a:r>
          </a:p>
          <a:p>
            <a:pPr marL="0" indent="0">
              <a:buNone/>
            </a:pPr>
            <a:endParaRPr lang="en-US" sz="5400" b="1" dirty="0">
              <a:solidFill>
                <a:srgbClr val="FF0000"/>
              </a:solidFill>
            </a:endParaRPr>
          </a:p>
          <a:p>
            <a:endParaRPr lang="en-US" sz="5400" b="1" dirty="0">
              <a:solidFill>
                <a:srgbClr val="FF0000"/>
              </a:solidFill>
            </a:endParaRPr>
          </a:p>
        </p:txBody>
      </p:sp>
      <p:sp>
        <p:nvSpPr>
          <p:cNvPr id="4" name="Slide Number Placeholder 3">
            <a:extLst>
              <a:ext uri="{FF2B5EF4-FFF2-40B4-BE49-F238E27FC236}">
                <a16:creationId xmlns:a16="http://schemas.microsoft.com/office/drawing/2014/main" id="{BEADCA56-0FB3-DA05-476A-6A5ED7E82EB3}"/>
              </a:ext>
            </a:extLst>
          </p:cNvPr>
          <p:cNvSpPr>
            <a:spLocks noGrp="1"/>
          </p:cNvSpPr>
          <p:nvPr>
            <p:ph type="sldNum" sz="quarter" idx="12"/>
          </p:nvPr>
        </p:nvSpPr>
        <p:spPr/>
        <p:txBody>
          <a:bodyPr/>
          <a:lstStyle/>
          <a:p>
            <a:pPr>
              <a:defRPr/>
            </a:pPr>
            <a:fld id="{726D8F78-BA2A-420D-B586-AEB5D2EF43AC}" type="slidenum">
              <a:rPr lang="en-IN" altLang="en-US" smtClean="0"/>
              <a:pPr>
                <a:defRPr/>
              </a:pPr>
              <a:t>16</a:t>
            </a:fld>
            <a:endParaRPr lang="en-IN" altLang="en-US"/>
          </a:p>
        </p:txBody>
      </p:sp>
    </p:spTree>
    <p:extLst>
      <p:ext uri="{BB962C8B-B14F-4D97-AF65-F5344CB8AC3E}">
        <p14:creationId xmlns:p14="http://schemas.microsoft.com/office/powerpoint/2010/main" val="2560827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85E0-6718-7928-035D-3FF434B6130C}"/>
              </a:ext>
            </a:extLst>
          </p:cNvPr>
          <p:cNvSpPr>
            <a:spLocks noGrp="1"/>
          </p:cNvSpPr>
          <p:nvPr>
            <p:ph type="title"/>
          </p:nvPr>
        </p:nvSpPr>
        <p:spPr>
          <a:xfrm>
            <a:off x="838200" y="365125"/>
            <a:ext cx="10515600" cy="840823"/>
          </a:xfrm>
        </p:spPr>
        <p:txBody>
          <a:bodyPr/>
          <a:lstStyle/>
          <a:p>
            <a:r>
              <a:rPr lang="en-US" b="1" dirty="0">
                <a:solidFill>
                  <a:srgbClr val="FF0000"/>
                </a:solidFill>
                <a:latin typeface="Times New Roman" panose="02020603050405020304" pitchFamily="18" charset="0"/>
                <a:cs typeface="Times New Roman" panose="02020603050405020304" pitchFamily="18" charset="0"/>
              </a:rPr>
              <a:t>Work flow </a:t>
            </a:r>
            <a:r>
              <a:rPr lang="en-US" b="1" dirty="0">
                <a:latin typeface="Times New Roman" panose="02020603050405020304" pitchFamily="18" charset="0"/>
                <a:cs typeface="Times New Roman" panose="02020603050405020304" pitchFamily="18" charset="0"/>
              </a:rPr>
              <a:t>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F5E8B41-9192-D932-1FB4-780A6F3AD2AA}"/>
              </a:ext>
            </a:extLst>
          </p:cNvPr>
          <p:cNvSpPr>
            <a:spLocks noGrp="1"/>
          </p:cNvSpPr>
          <p:nvPr>
            <p:ph type="sldNum" sz="quarter" idx="12"/>
          </p:nvPr>
        </p:nvSpPr>
        <p:spPr/>
        <p:txBody>
          <a:bodyPr/>
          <a:lstStyle/>
          <a:p>
            <a:pPr>
              <a:defRPr/>
            </a:pPr>
            <a:fld id="{726D8F78-BA2A-420D-B586-AEB5D2EF43AC}" type="slidenum">
              <a:rPr lang="en-IN" altLang="en-US" smtClean="0"/>
              <a:pPr>
                <a:defRPr/>
              </a:pPr>
              <a:t>17</a:t>
            </a:fld>
            <a:endParaRPr lang="en-IN" altLang="en-US"/>
          </a:p>
        </p:txBody>
      </p:sp>
      <p:pic>
        <p:nvPicPr>
          <p:cNvPr id="46" name="Content Placeholder 45">
            <a:extLst>
              <a:ext uri="{FF2B5EF4-FFF2-40B4-BE49-F238E27FC236}">
                <a16:creationId xmlns:a16="http://schemas.microsoft.com/office/drawing/2014/main" id="{EDC67DC9-0459-38A8-5FE4-E01AF1AF64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57" y="1035698"/>
            <a:ext cx="5691674" cy="5457177"/>
          </a:xfrm>
        </p:spPr>
      </p:pic>
    </p:spTree>
    <p:extLst>
      <p:ext uri="{BB962C8B-B14F-4D97-AF65-F5344CB8AC3E}">
        <p14:creationId xmlns:p14="http://schemas.microsoft.com/office/powerpoint/2010/main" val="3386433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A068-65B6-9C95-83C2-C428536A30F8}"/>
              </a:ext>
            </a:extLst>
          </p:cNvPr>
          <p:cNvSpPr>
            <a:spLocks noGrp="1"/>
          </p:cNvSpPr>
          <p:nvPr>
            <p:ph type="title"/>
          </p:nvPr>
        </p:nvSpPr>
        <p:spPr>
          <a:xfrm>
            <a:off x="838200" y="365125"/>
            <a:ext cx="10515600" cy="759445"/>
          </a:xfrm>
        </p:spPr>
        <p:txBody>
          <a:bodyPr/>
          <a:lstStyle/>
          <a:p>
            <a:r>
              <a:rPr lang="en-US" b="1" dirty="0">
                <a:solidFill>
                  <a:srgbClr val="FF0000"/>
                </a:solidFill>
                <a:latin typeface="Times New Roman" panose="02020603050405020304" pitchFamily="18" charset="0"/>
                <a:cs typeface="Times New Roman" panose="02020603050405020304" pitchFamily="18" charset="0"/>
              </a:rPr>
              <a:t>Flow</a:t>
            </a:r>
            <a:r>
              <a:rPr lang="en-US" b="1" dirty="0">
                <a:latin typeface="Times New Roman" panose="02020603050405020304" pitchFamily="18" charset="0"/>
                <a:cs typeface="Times New Roman" panose="02020603050405020304" pitchFamily="18" charset="0"/>
              </a:rPr>
              <a:t> Chart</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FA517D6-42D7-F5DB-7A15-1DE9ACF7D03E}"/>
              </a:ext>
            </a:extLst>
          </p:cNvPr>
          <p:cNvSpPr>
            <a:spLocks noGrp="1"/>
          </p:cNvSpPr>
          <p:nvPr>
            <p:ph type="sldNum" sz="quarter" idx="12"/>
          </p:nvPr>
        </p:nvSpPr>
        <p:spPr/>
        <p:txBody>
          <a:bodyPr/>
          <a:lstStyle/>
          <a:p>
            <a:pPr>
              <a:defRPr/>
            </a:pPr>
            <a:fld id="{726D8F78-BA2A-420D-B586-AEB5D2EF43AC}" type="slidenum">
              <a:rPr lang="en-IN" altLang="en-US" smtClean="0"/>
              <a:pPr>
                <a:defRPr/>
              </a:pPr>
              <a:t>18</a:t>
            </a:fld>
            <a:endParaRPr lang="en-IN" altLang="en-US"/>
          </a:p>
        </p:txBody>
      </p:sp>
      <p:pic>
        <p:nvPicPr>
          <p:cNvPr id="2050" name="Picture 2" descr="Wine Quality Prediction Using Machine Learning Techniques | SpringerLink">
            <a:extLst>
              <a:ext uri="{FF2B5EF4-FFF2-40B4-BE49-F238E27FC236}">
                <a16:creationId xmlns:a16="http://schemas.microsoft.com/office/drawing/2014/main" id="{8B6E0EF3-4E20-30C8-398A-6ED9A8EDC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409" y="1124570"/>
            <a:ext cx="5159828" cy="4688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916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4C1A-210A-DF81-52CC-C031B4E6CA46}"/>
              </a:ext>
            </a:extLst>
          </p:cNvPr>
          <p:cNvSpPr>
            <a:spLocks noGrp="1"/>
          </p:cNvSpPr>
          <p:nvPr>
            <p:ph type="title"/>
          </p:nvPr>
        </p:nvSpPr>
        <p:spPr>
          <a:xfrm>
            <a:off x="838200" y="365126"/>
            <a:ext cx="10515600" cy="814317"/>
          </a:xfrm>
        </p:spPr>
        <p:txBody>
          <a:bodyPr/>
          <a:lstStyle/>
          <a:p>
            <a:r>
              <a:rPr lang="en-US" b="1" dirty="0">
                <a:solidFill>
                  <a:srgbClr val="FF0000"/>
                </a:solidFill>
                <a:latin typeface="Times New Roman" panose="02020603050405020304" pitchFamily="18" charset="0"/>
                <a:cs typeface="Times New Roman" panose="02020603050405020304" pitchFamily="18" charset="0"/>
              </a:rPr>
              <a:t>Use Case </a:t>
            </a:r>
            <a:r>
              <a:rPr lang="en-US" b="1" dirty="0">
                <a:latin typeface="Times New Roman" panose="02020603050405020304" pitchFamily="18" charset="0"/>
                <a:cs typeface="Times New Roman" panose="02020603050405020304" pitchFamily="18" charset="0"/>
              </a:rPr>
              <a:t>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4DBDB17-DE40-DA1C-2009-E729D3CF1A58}"/>
              </a:ext>
            </a:extLst>
          </p:cNvPr>
          <p:cNvSpPr>
            <a:spLocks noGrp="1"/>
          </p:cNvSpPr>
          <p:nvPr>
            <p:ph type="sldNum" sz="quarter" idx="12"/>
          </p:nvPr>
        </p:nvSpPr>
        <p:spPr/>
        <p:txBody>
          <a:bodyPr/>
          <a:lstStyle/>
          <a:p>
            <a:pPr>
              <a:defRPr/>
            </a:pPr>
            <a:fld id="{726D8F78-BA2A-420D-B586-AEB5D2EF43AC}" type="slidenum">
              <a:rPr lang="en-IN" altLang="en-US" smtClean="0"/>
              <a:pPr>
                <a:defRPr/>
              </a:pPr>
              <a:t>19</a:t>
            </a:fld>
            <a:endParaRPr lang="en-IN" altLang="en-US"/>
          </a:p>
        </p:txBody>
      </p:sp>
      <p:pic>
        <p:nvPicPr>
          <p:cNvPr id="5" name="Content Placeholder 5">
            <a:extLst>
              <a:ext uri="{FF2B5EF4-FFF2-40B4-BE49-F238E27FC236}">
                <a16:creationId xmlns:a16="http://schemas.microsoft.com/office/drawing/2014/main" id="{FBEE924E-8C21-760F-2689-75ACADFA5B0E}"/>
              </a:ext>
            </a:extLst>
          </p:cNvPr>
          <p:cNvPicPr>
            <a:picLocks noGrp="1" noChangeAspect="1"/>
          </p:cNvPicPr>
          <p:nvPr>
            <p:ph idx="1"/>
          </p:nvPr>
        </p:nvPicPr>
        <p:blipFill>
          <a:blip r:embed="rId2"/>
          <a:stretch>
            <a:fillRect/>
          </a:stretch>
        </p:blipFill>
        <p:spPr bwMode="auto">
          <a:xfrm>
            <a:off x="2273576" y="1179443"/>
            <a:ext cx="6413208"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473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AE43-49F9-1BC6-D27F-6DDE9DBA3E3C}"/>
              </a:ext>
            </a:extLst>
          </p:cNvPr>
          <p:cNvSpPr>
            <a:spLocks noGrp="1"/>
          </p:cNvSpPr>
          <p:nvPr>
            <p:ph type="title"/>
          </p:nvPr>
        </p:nvSpPr>
        <p:spPr>
          <a:xfrm>
            <a:off x="838200" y="381793"/>
            <a:ext cx="10515600" cy="598488"/>
          </a:xfrm>
        </p:spPr>
        <p:txBody>
          <a:bodyPr rtlCol="0">
            <a:normAutofit fontScale="90000"/>
          </a:bodyPr>
          <a:lstStyle/>
          <a:p>
            <a:pPr eaLnBrk="1" fontAlgn="auto" hangingPunct="1">
              <a:spcAft>
                <a:spcPts val="0"/>
              </a:spcAft>
              <a:defRPr/>
            </a:pPr>
            <a:r>
              <a:rPr lang="en-IN" b="1" dirty="0">
                <a:solidFill>
                  <a:srgbClr val="FF0000"/>
                </a:solidFill>
                <a:latin typeface="Times New Roman" panose="02020603050405020304" pitchFamily="18" charset="0"/>
                <a:cs typeface="Times New Roman" panose="02020603050405020304" pitchFamily="18" charset="0"/>
              </a:rPr>
              <a:t>Abstract</a:t>
            </a:r>
          </a:p>
        </p:txBody>
      </p:sp>
      <p:sp>
        <p:nvSpPr>
          <p:cNvPr id="5123" name="Slide Number Placeholder 2">
            <a:extLst>
              <a:ext uri="{FF2B5EF4-FFF2-40B4-BE49-F238E27FC236}">
                <a16:creationId xmlns:a16="http://schemas.microsoft.com/office/drawing/2014/main" id="{0218BFCC-C4C8-409D-8902-492F0B17F2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2065C1B9-E0B9-463F-B28B-9D47B442DCB2}" type="slidenum">
              <a:rPr lang="en-IN" altLang="en-US" sz="1200" smtClean="0">
                <a:solidFill>
                  <a:srgbClr val="C00000"/>
                </a:solidFill>
              </a:rPr>
              <a:pPr>
                <a:lnSpc>
                  <a:spcPct val="100000"/>
                </a:lnSpc>
                <a:spcBef>
                  <a:spcPct val="0"/>
                </a:spcBef>
                <a:buFontTx/>
                <a:buNone/>
              </a:pPr>
              <a:t>2</a:t>
            </a:fld>
            <a:endParaRPr lang="en-IN" altLang="en-US" sz="1200">
              <a:solidFill>
                <a:srgbClr val="C00000"/>
              </a:solidFill>
            </a:endParaRPr>
          </a:p>
        </p:txBody>
      </p:sp>
      <p:sp>
        <p:nvSpPr>
          <p:cNvPr id="3" name="Content Placeholder 2">
            <a:extLst>
              <a:ext uri="{FF2B5EF4-FFF2-40B4-BE49-F238E27FC236}">
                <a16:creationId xmlns:a16="http://schemas.microsoft.com/office/drawing/2014/main" id="{2F83C89D-13A4-AFB7-6025-F67560FAC103}"/>
              </a:ext>
            </a:extLst>
          </p:cNvPr>
          <p:cNvSpPr>
            <a:spLocks noGrp="1"/>
          </p:cNvSpPr>
          <p:nvPr>
            <p:ph idx="1"/>
          </p:nvPr>
        </p:nvSpPr>
        <p:spPr>
          <a:xfrm>
            <a:off x="838200" y="1209040"/>
            <a:ext cx="10515600" cy="4967923"/>
          </a:xfrm>
        </p:spPr>
        <p:txBody>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This study focuses on predicting the quality of wine using various machine learning algorithms implemented in Python. Wine quality assessment is a crucial task in the wine industry, as it helps in maintaining and improving the standards of wine production, this research aims to provide winemakers with an efficient tool to evaluate and enhance wine quality.</a:t>
            </a:r>
          </a:p>
          <a:p>
            <a:pPr algn="just"/>
            <a:r>
              <a:rPr lang="en-US" sz="2400" b="0" i="0" dirty="0">
                <a:solidFill>
                  <a:srgbClr val="0D0D0D"/>
                </a:solidFill>
                <a:effectLst/>
                <a:latin typeface="Times New Roman" panose="02020603050405020304" pitchFamily="18" charset="0"/>
                <a:cs typeface="Times New Roman" panose="02020603050405020304" pitchFamily="18" charset="0"/>
              </a:rPr>
              <a:t>The dataset used for this analysis comprises various physicochemical properties of wines, such as acidity levels, residual sugar, alcohol content, and pH, along with their corresponding quality ratings. Initially, exploratory data analysis (EDA) techniques are employed to gain insights into the dataset's characteristics and distributions.</a:t>
            </a:r>
          </a:p>
          <a:p>
            <a:pPr algn="just"/>
            <a:r>
              <a:rPr lang="en-US" sz="2400" b="0" i="0" dirty="0">
                <a:solidFill>
                  <a:srgbClr val="0D0D0D"/>
                </a:solidFill>
                <a:effectLst/>
                <a:latin typeface="Times New Roman" panose="02020603050405020304" pitchFamily="18" charset="0"/>
                <a:cs typeface="Times New Roman" panose="02020603050405020304" pitchFamily="18" charset="0"/>
              </a:rPr>
              <a:t>Several machine learning algorithms including Decision Trees, Random Forest, Support Vector Machines (SVM) are implemented to build predictive models. </a:t>
            </a:r>
            <a:r>
              <a:rPr lang="en-US" sz="2400" b="0" i="0" dirty="0">
                <a:solidFill>
                  <a:srgbClr val="0D0D0D"/>
                </a:solidFill>
                <a:effectLst/>
                <a:latin typeface="Söhne"/>
              </a:rPr>
              <a:t>In conclusion, this research demonstrates the feasibility and efficacy of utilizing machine learning techniques in Python for wine quality prediction.</a:t>
            </a: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1BEA-902B-72D4-E404-98C300DAD8CF}"/>
              </a:ext>
            </a:extLst>
          </p:cNvPr>
          <p:cNvSpPr>
            <a:spLocks noGrp="1"/>
          </p:cNvSpPr>
          <p:nvPr>
            <p:ph type="title"/>
          </p:nvPr>
        </p:nvSpPr>
        <p:spPr>
          <a:xfrm>
            <a:off x="838200" y="447869"/>
            <a:ext cx="5226698" cy="727788"/>
          </a:xfrm>
        </p:spPr>
        <p:txBody>
          <a:bodyPr/>
          <a:lstStyle/>
          <a:p>
            <a:r>
              <a:rPr lang="en-US" b="1" dirty="0">
                <a:solidFill>
                  <a:srgbClr val="FF0000"/>
                </a:solidFill>
                <a:latin typeface="Times New Roman" panose="02020603050405020304" pitchFamily="18" charset="0"/>
                <a:cs typeface="Times New Roman" panose="02020603050405020304" pitchFamily="18" charset="0"/>
              </a:rPr>
              <a:t>Output </a:t>
            </a:r>
            <a:r>
              <a:rPr lang="en-US" b="1" dirty="0">
                <a:latin typeface="Times New Roman" panose="02020603050405020304" pitchFamily="18" charset="0"/>
                <a:cs typeface="Times New Roman" panose="02020603050405020304" pitchFamily="18" charset="0"/>
              </a:rPr>
              <a:t>Screen</a:t>
            </a:r>
          </a:p>
        </p:txBody>
      </p:sp>
      <p:sp>
        <p:nvSpPr>
          <p:cNvPr id="4" name="Slide Number Placeholder 3">
            <a:extLst>
              <a:ext uri="{FF2B5EF4-FFF2-40B4-BE49-F238E27FC236}">
                <a16:creationId xmlns:a16="http://schemas.microsoft.com/office/drawing/2014/main" id="{D27D054B-3832-371A-B0C4-F28FCD507BF1}"/>
              </a:ext>
            </a:extLst>
          </p:cNvPr>
          <p:cNvSpPr>
            <a:spLocks noGrp="1"/>
          </p:cNvSpPr>
          <p:nvPr>
            <p:ph type="sldNum" sz="quarter" idx="12"/>
          </p:nvPr>
        </p:nvSpPr>
        <p:spPr/>
        <p:txBody>
          <a:bodyPr/>
          <a:lstStyle/>
          <a:p>
            <a:pPr>
              <a:defRPr/>
            </a:pPr>
            <a:fld id="{726D8F78-BA2A-420D-B586-AEB5D2EF43AC}" type="slidenum">
              <a:rPr lang="en-IN" altLang="en-US" smtClean="0"/>
              <a:pPr>
                <a:defRPr/>
              </a:pPr>
              <a:t>20</a:t>
            </a:fld>
            <a:endParaRPr lang="en-IN" altLang="en-US"/>
          </a:p>
        </p:txBody>
      </p:sp>
      <p:pic>
        <p:nvPicPr>
          <p:cNvPr id="1026" name="Picture 2">
            <a:extLst>
              <a:ext uri="{FF2B5EF4-FFF2-40B4-BE49-F238E27FC236}">
                <a16:creationId xmlns:a16="http://schemas.microsoft.com/office/drawing/2014/main" id="{D64B6A63-A9E1-1215-F459-D9821B631B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299" y="2110377"/>
            <a:ext cx="3086111" cy="30245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7586436-AEB7-C2C7-1F10-C20A8E7DF121}"/>
              </a:ext>
            </a:extLst>
          </p:cNvPr>
          <p:cNvPicPr>
            <a:picLocks noChangeAspect="1"/>
          </p:cNvPicPr>
          <p:nvPr/>
        </p:nvPicPr>
        <p:blipFill>
          <a:blip r:embed="rId3"/>
          <a:stretch>
            <a:fillRect/>
          </a:stretch>
        </p:blipFill>
        <p:spPr>
          <a:xfrm>
            <a:off x="3640445" y="2070463"/>
            <a:ext cx="4210050" cy="3200400"/>
          </a:xfrm>
          <a:prstGeom prst="rect">
            <a:avLst/>
          </a:prstGeom>
        </p:spPr>
      </p:pic>
      <p:pic>
        <p:nvPicPr>
          <p:cNvPr id="1028" name="Picture 4">
            <a:extLst>
              <a:ext uri="{FF2B5EF4-FFF2-40B4-BE49-F238E27FC236}">
                <a16:creationId xmlns:a16="http://schemas.microsoft.com/office/drawing/2014/main" id="{5F88461E-C4F8-E664-AFE5-C5CE52476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9731" y="3932368"/>
            <a:ext cx="3733800" cy="2244595"/>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6">
            <a:extLst>
              <a:ext uri="{FF2B5EF4-FFF2-40B4-BE49-F238E27FC236}">
                <a16:creationId xmlns:a16="http://schemas.microsoft.com/office/drawing/2014/main" id="{BD6E997A-877F-6F2C-3FAC-17400365E6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9303117" y="1322649"/>
            <a:ext cx="1707028" cy="2244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1180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67A6-ADCB-6ADA-8057-38431CD5ED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1D4D9E-AE18-72F1-BA22-C796DD7C23B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1540F63-459C-E1BF-4782-36D28DA37C9C}"/>
              </a:ext>
            </a:extLst>
          </p:cNvPr>
          <p:cNvSpPr>
            <a:spLocks noGrp="1"/>
          </p:cNvSpPr>
          <p:nvPr>
            <p:ph type="sldNum" sz="quarter" idx="12"/>
          </p:nvPr>
        </p:nvSpPr>
        <p:spPr/>
        <p:txBody>
          <a:bodyPr/>
          <a:lstStyle/>
          <a:p>
            <a:pPr>
              <a:defRPr/>
            </a:pPr>
            <a:fld id="{726D8F78-BA2A-420D-B586-AEB5D2EF43AC}" type="slidenum">
              <a:rPr lang="en-IN" altLang="en-US" smtClean="0"/>
              <a:pPr>
                <a:defRPr/>
              </a:pPr>
              <a:t>21</a:t>
            </a:fld>
            <a:endParaRPr lang="en-IN" altLang="en-US"/>
          </a:p>
        </p:txBody>
      </p:sp>
    </p:spTree>
    <p:extLst>
      <p:ext uri="{BB962C8B-B14F-4D97-AF65-F5344CB8AC3E}">
        <p14:creationId xmlns:p14="http://schemas.microsoft.com/office/powerpoint/2010/main" val="272842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9B4974-9B69-8047-054E-74AA9E8080E2}"/>
              </a:ext>
            </a:extLst>
          </p:cNvPr>
          <p:cNvSpPr>
            <a:spLocks noGrp="1"/>
          </p:cNvSpPr>
          <p:nvPr>
            <p:ph type="sldNum" sz="quarter" idx="12"/>
          </p:nvPr>
        </p:nvSpPr>
        <p:spPr/>
        <p:txBody>
          <a:bodyPr/>
          <a:lstStyle/>
          <a:p>
            <a:pPr>
              <a:defRPr/>
            </a:pPr>
            <a:fld id="{726D8F78-BA2A-420D-B586-AEB5D2EF43AC}" type="slidenum">
              <a:rPr lang="en-IN" altLang="en-US" smtClean="0"/>
              <a:pPr>
                <a:defRPr/>
              </a:pPr>
              <a:t>22</a:t>
            </a:fld>
            <a:endParaRPr lang="en-IN" altLang="en-US"/>
          </a:p>
        </p:txBody>
      </p:sp>
      <p:pic>
        <p:nvPicPr>
          <p:cNvPr id="2052" name="Picture 4">
            <a:extLst>
              <a:ext uri="{FF2B5EF4-FFF2-40B4-BE49-F238E27FC236}">
                <a16:creationId xmlns:a16="http://schemas.microsoft.com/office/drawing/2014/main" id="{54FCAE99-F141-7812-7B75-445D88A2D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76" y="3681413"/>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FE3353E-E90C-D610-9B9A-F99255C29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7726" y="933450"/>
            <a:ext cx="35718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EAB24A7-9870-29EE-F748-A94FBC59FD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39" y="1016000"/>
            <a:ext cx="7609841" cy="4949984"/>
          </a:xfrm>
          <a:prstGeom prst="rect">
            <a:avLst/>
          </a:prstGeom>
        </p:spPr>
      </p:pic>
    </p:spTree>
    <p:extLst>
      <p:ext uri="{BB962C8B-B14F-4D97-AF65-F5344CB8AC3E}">
        <p14:creationId xmlns:p14="http://schemas.microsoft.com/office/powerpoint/2010/main" val="153526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CA8F-E4FB-B085-A517-A286B837E32D}"/>
              </a:ext>
            </a:extLst>
          </p:cNvPr>
          <p:cNvSpPr>
            <a:spLocks noGrp="1"/>
          </p:cNvSpPr>
          <p:nvPr>
            <p:ph type="title"/>
          </p:nvPr>
        </p:nvSpPr>
        <p:spPr>
          <a:xfrm>
            <a:off x="838200" y="365126"/>
            <a:ext cx="10515600" cy="801066"/>
          </a:xfrm>
        </p:spPr>
        <p:txBody>
          <a:bodyPr/>
          <a:lstStyle/>
          <a:p>
            <a:r>
              <a:rPr lang="en-US" sz="4000" b="1" dirty="0">
                <a:solidFill>
                  <a:srgbClr val="FF0000"/>
                </a:solidFill>
                <a:latin typeface="Times New Roman" panose="02020603050405020304" pitchFamily="18" charset="0"/>
                <a:cs typeface="Times New Roman" panose="02020603050405020304" pitchFamily="18" charset="0"/>
              </a:rPr>
              <a:t>Conclusion</a:t>
            </a:r>
            <a:r>
              <a:rPr lang="en-US" sz="4000" b="1" dirty="0">
                <a:latin typeface="Times New Roman" panose="02020603050405020304" pitchFamily="18" charset="0"/>
                <a:cs typeface="Times New Roman" panose="02020603050405020304" pitchFamily="18" charset="0"/>
              </a:rPr>
              <a:t> and </a:t>
            </a:r>
            <a:r>
              <a:rPr lang="en-US" sz="4000" b="1" dirty="0">
                <a:solidFill>
                  <a:srgbClr val="FF0000"/>
                </a:solidFill>
                <a:latin typeface="Times New Roman" panose="02020603050405020304" pitchFamily="18" charset="0"/>
                <a:cs typeface="Times New Roman" panose="02020603050405020304" pitchFamily="18" charset="0"/>
              </a:rPr>
              <a:t>Future scope</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6008FB-2ED0-321D-A0E1-539163973240}"/>
              </a:ext>
            </a:extLst>
          </p:cNvPr>
          <p:cNvSpPr>
            <a:spLocks noGrp="1"/>
          </p:cNvSpPr>
          <p:nvPr>
            <p:ph idx="1"/>
          </p:nvPr>
        </p:nvSpPr>
        <p:spPr>
          <a:xfrm>
            <a:off x="838200" y="1060174"/>
            <a:ext cx="10515600" cy="5116789"/>
          </a:xfrm>
        </p:spPr>
        <p:txBody>
          <a:bodyPr/>
          <a:lstStyle/>
          <a:p>
            <a:pPr marL="0" indent="0" algn="l">
              <a:buNone/>
            </a:pPr>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In conclusion, the development of a wine quality prediction system using machine learning and Python offers promising opportunities for enhancing wine production and consumption. By leveraging advanced data analysis techniques and predictive modeling, such a system can provide valuable insights into the factors influencing wine quality and help winemakers optimize their processes.</a:t>
            </a:r>
          </a:p>
          <a:p>
            <a:pPr marL="0" indent="0">
              <a:buNone/>
            </a:pPr>
            <a:endParaRPr lang="en-IN" dirty="0"/>
          </a:p>
        </p:txBody>
      </p:sp>
      <p:sp>
        <p:nvSpPr>
          <p:cNvPr id="4" name="Slide Number Placeholder 3">
            <a:extLst>
              <a:ext uri="{FF2B5EF4-FFF2-40B4-BE49-F238E27FC236}">
                <a16:creationId xmlns:a16="http://schemas.microsoft.com/office/drawing/2014/main" id="{E8B96B7D-442D-84D1-F977-E2EB14622B68}"/>
              </a:ext>
            </a:extLst>
          </p:cNvPr>
          <p:cNvSpPr>
            <a:spLocks noGrp="1"/>
          </p:cNvSpPr>
          <p:nvPr>
            <p:ph type="sldNum" sz="quarter" idx="12"/>
          </p:nvPr>
        </p:nvSpPr>
        <p:spPr/>
        <p:txBody>
          <a:bodyPr/>
          <a:lstStyle/>
          <a:p>
            <a:pPr>
              <a:defRPr/>
            </a:pPr>
            <a:fld id="{726D8F78-BA2A-420D-B586-AEB5D2EF43AC}" type="slidenum">
              <a:rPr lang="en-IN" altLang="en-US" smtClean="0"/>
              <a:pPr>
                <a:defRPr/>
              </a:pPr>
              <a:t>23</a:t>
            </a:fld>
            <a:endParaRPr lang="en-IN" altLang="en-US"/>
          </a:p>
        </p:txBody>
      </p:sp>
    </p:spTree>
    <p:extLst>
      <p:ext uri="{BB962C8B-B14F-4D97-AF65-F5344CB8AC3E}">
        <p14:creationId xmlns:p14="http://schemas.microsoft.com/office/powerpoint/2010/main" val="189308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51C7-45AB-6EEB-CB1F-1718689CCF2F}"/>
              </a:ext>
            </a:extLst>
          </p:cNvPr>
          <p:cNvSpPr>
            <a:spLocks noGrp="1"/>
          </p:cNvSpPr>
          <p:nvPr>
            <p:ph type="title"/>
          </p:nvPr>
        </p:nvSpPr>
        <p:spPr>
          <a:xfrm>
            <a:off x="838200" y="365126"/>
            <a:ext cx="10515600" cy="787814"/>
          </a:xfrm>
        </p:spPr>
        <p:txBody>
          <a:bodyPr/>
          <a:lstStyle/>
          <a:p>
            <a:r>
              <a:rPr lang="en-US" b="1" dirty="0">
                <a:solidFill>
                  <a:srgbClr val="FF0000"/>
                </a:solidFill>
                <a:latin typeface="Times New Roman" panose="02020603050405020304" pitchFamily="18" charset="0"/>
                <a:cs typeface="Times New Roman" panose="02020603050405020304" pitchFamily="18" charset="0"/>
              </a:rPr>
              <a:t>Future </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Scope</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DAF5DB-4E33-CEC0-2374-61BCC6C6F7D9}"/>
              </a:ext>
            </a:extLst>
          </p:cNvPr>
          <p:cNvSpPr>
            <a:spLocks noGrp="1"/>
          </p:cNvSpPr>
          <p:nvPr>
            <p:ph idx="1"/>
          </p:nvPr>
        </p:nvSpPr>
        <p:spPr>
          <a:xfrm>
            <a:off x="838200" y="1391478"/>
            <a:ext cx="10515600" cy="5101396"/>
          </a:xfrm>
        </p:spPr>
        <p:txBody>
          <a:bodyPr/>
          <a:lstStyle/>
          <a:p>
            <a:pPr marL="0" indent="0" algn="just">
              <a:buNone/>
            </a:pPr>
            <a:r>
              <a:rPr lang="en-US" sz="2000" b="1" i="0" dirty="0">
                <a:solidFill>
                  <a:srgbClr val="0D0D0D"/>
                </a:solidFill>
                <a:effectLst/>
                <a:latin typeface="Times New Roman" panose="02020603050405020304" pitchFamily="18" charset="0"/>
                <a:cs typeface="Times New Roman" panose="02020603050405020304" pitchFamily="18" charset="0"/>
              </a:rPr>
              <a:t>Looking ahead, there are several venues for future exploration and improvement in this field:</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Enhanced Prediction Models</a:t>
            </a:r>
            <a:r>
              <a:rPr lang="en-US" sz="2000" b="0" i="0" dirty="0">
                <a:solidFill>
                  <a:srgbClr val="0D0D0D"/>
                </a:solidFill>
                <a:effectLst/>
                <a:latin typeface="Times New Roman" panose="02020603050405020304" pitchFamily="18" charset="0"/>
                <a:cs typeface="Times New Roman" panose="02020603050405020304" pitchFamily="18" charset="0"/>
              </a:rPr>
              <a:t>: Continued research into advanced machine learning algorithms and techniques can lead to more accurate and reliable prediction models. </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Integration of Additional Data Sources</a:t>
            </a:r>
            <a:r>
              <a:rPr lang="en-US" sz="2000" b="0" i="0" dirty="0">
                <a:solidFill>
                  <a:srgbClr val="0D0D0D"/>
                </a:solidFill>
                <a:effectLst/>
                <a:latin typeface="Times New Roman" panose="02020603050405020304" pitchFamily="18" charset="0"/>
                <a:cs typeface="Times New Roman" panose="02020603050405020304" pitchFamily="18" charset="0"/>
              </a:rPr>
              <a:t>: Incorporating additional data sources such as weather patterns, soil composition, and grape variety characteristics can enrich the predictive capabilities of the system. </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Real-time Monitoring and Decision Support</a:t>
            </a:r>
            <a:r>
              <a:rPr lang="en-US" sz="2000" b="0" i="0" dirty="0">
                <a:solidFill>
                  <a:srgbClr val="0D0D0D"/>
                </a:solidFill>
                <a:effectLst/>
                <a:latin typeface="Times New Roman" panose="02020603050405020304" pitchFamily="18" charset="0"/>
                <a:cs typeface="Times New Roman" panose="02020603050405020304" pitchFamily="18" charset="0"/>
              </a:rPr>
              <a:t>: Developing real-time monitoring capabilities can enable winemakers to make timely decisions and adjustments to optimize wine quality throughout the production process. </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Personalized Recommendations</a:t>
            </a:r>
            <a:r>
              <a:rPr lang="en-US" sz="2000" b="0" i="0" dirty="0">
                <a:solidFill>
                  <a:srgbClr val="0D0D0D"/>
                </a:solidFill>
                <a:effectLst/>
                <a:latin typeface="Times New Roman" panose="02020603050405020304" pitchFamily="18" charset="0"/>
                <a:cs typeface="Times New Roman" panose="02020603050405020304" pitchFamily="18" charset="0"/>
              </a:rPr>
              <a:t>: Tailoring recommendations based on individual preferences and tastes can enhance the user experience and satisfaction. </a:t>
            </a:r>
            <a:endParaRPr lang="en-IN" sz="2000" dirty="0"/>
          </a:p>
        </p:txBody>
      </p:sp>
      <p:sp>
        <p:nvSpPr>
          <p:cNvPr id="4" name="Slide Number Placeholder 3">
            <a:extLst>
              <a:ext uri="{FF2B5EF4-FFF2-40B4-BE49-F238E27FC236}">
                <a16:creationId xmlns:a16="http://schemas.microsoft.com/office/drawing/2014/main" id="{E8C50170-9F2E-45B4-E88C-2D88B9138150}"/>
              </a:ext>
            </a:extLst>
          </p:cNvPr>
          <p:cNvSpPr>
            <a:spLocks noGrp="1"/>
          </p:cNvSpPr>
          <p:nvPr>
            <p:ph type="sldNum" sz="quarter" idx="12"/>
          </p:nvPr>
        </p:nvSpPr>
        <p:spPr/>
        <p:txBody>
          <a:bodyPr/>
          <a:lstStyle/>
          <a:p>
            <a:pPr>
              <a:defRPr/>
            </a:pPr>
            <a:fld id="{726D8F78-BA2A-420D-B586-AEB5D2EF43AC}" type="slidenum">
              <a:rPr lang="en-IN" altLang="en-US" smtClean="0"/>
              <a:pPr>
                <a:defRPr/>
              </a:pPr>
              <a:t>24</a:t>
            </a:fld>
            <a:endParaRPr lang="en-IN" altLang="en-US"/>
          </a:p>
        </p:txBody>
      </p:sp>
    </p:spTree>
    <p:extLst>
      <p:ext uri="{BB962C8B-B14F-4D97-AF65-F5344CB8AC3E}">
        <p14:creationId xmlns:p14="http://schemas.microsoft.com/office/powerpoint/2010/main" val="1300861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562D-892B-E8C7-2D47-B040F9FA81DE}"/>
              </a:ext>
            </a:extLst>
          </p:cNvPr>
          <p:cNvSpPr>
            <a:spLocks noGrp="1"/>
          </p:cNvSpPr>
          <p:nvPr>
            <p:ph type="title"/>
          </p:nvPr>
        </p:nvSpPr>
        <p:spPr>
          <a:xfrm>
            <a:off x="8610600" y="4439477"/>
            <a:ext cx="2743199" cy="1868557"/>
          </a:xfrm>
        </p:spPr>
        <p:txBody>
          <a:bodyPr/>
          <a:lstStyle/>
          <a:p>
            <a:r>
              <a:rPr lang="en-US" dirty="0"/>
              <a:t>  </a:t>
            </a:r>
            <a:r>
              <a:rPr lang="en-US" sz="2400" dirty="0"/>
              <a:t> </a:t>
            </a:r>
            <a:br>
              <a:rPr lang="en-US" sz="2400" dirty="0"/>
            </a:br>
            <a:r>
              <a:rPr lang="en-US" sz="2400" dirty="0"/>
              <a:t>           </a:t>
            </a:r>
            <a:endParaRPr lang="en-IN" sz="2400" dirty="0"/>
          </a:p>
        </p:txBody>
      </p:sp>
      <p:sp>
        <p:nvSpPr>
          <p:cNvPr id="4" name="Slide Number Placeholder 3">
            <a:extLst>
              <a:ext uri="{FF2B5EF4-FFF2-40B4-BE49-F238E27FC236}">
                <a16:creationId xmlns:a16="http://schemas.microsoft.com/office/drawing/2014/main" id="{ED5E66D9-89D8-7BC0-5475-6841A31DDA0A}"/>
              </a:ext>
            </a:extLst>
          </p:cNvPr>
          <p:cNvSpPr>
            <a:spLocks noGrp="1"/>
          </p:cNvSpPr>
          <p:nvPr>
            <p:ph type="sldNum" sz="quarter" idx="12"/>
          </p:nvPr>
        </p:nvSpPr>
        <p:spPr/>
        <p:txBody>
          <a:bodyPr/>
          <a:lstStyle/>
          <a:p>
            <a:pPr>
              <a:defRPr/>
            </a:pPr>
            <a:fld id="{726D8F78-BA2A-420D-B586-AEB5D2EF43AC}" type="slidenum">
              <a:rPr lang="en-IN" altLang="en-US" smtClean="0"/>
              <a:pPr>
                <a:defRPr/>
              </a:pPr>
              <a:t>25</a:t>
            </a:fld>
            <a:endParaRPr lang="en-IN" altLang="en-US"/>
          </a:p>
        </p:txBody>
      </p:sp>
      <p:pic>
        <p:nvPicPr>
          <p:cNvPr id="9" name="Content Placeholder 8">
            <a:extLst>
              <a:ext uri="{FF2B5EF4-FFF2-40B4-BE49-F238E27FC236}">
                <a16:creationId xmlns:a16="http://schemas.microsoft.com/office/drawing/2014/main" id="{70DDE3DF-AC03-8C60-033A-C0537135C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1409" y="1472301"/>
            <a:ext cx="6735416" cy="4351338"/>
          </a:xfrm>
        </p:spPr>
      </p:pic>
    </p:spTree>
    <p:extLst>
      <p:ext uri="{BB962C8B-B14F-4D97-AF65-F5344CB8AC3E}">
        <p14:creationId xmlns:p14="http://schemas.microsoft.com/office/powerpoint/2010/main" val="1078343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4ABF-0A8D-F721-53BD-D368A280FE8A}"/>
              </a:ext>
            </a:extLst>
          </p:cNvPr>
          <p:cNvSpPr>
            <a:spLocks noGrp="1"/>
          </p:cNvSpPr>
          <p:nvPr>
            <p:ph type="title"/>
          </p:nvPr>
        </p:nvSpPr>
        <p:spPr>
          <a:xfrm>
            <a:off x="736600" y="356393"/>
            <a:ext cx="10515600" cy="649288"/>
          </a:xfrm>
        </p:spPr>
        <p:txBody>
          <a:bodyPr rtlCol="0">
            <a:normAutofit fontScale="90000"/>
          </a:bodyPr>
          <a:lstStyle/>
          <a:p>
            <a:pPr eaLnBrk="1" fontAlgn="auto" hangingPunct="1">
              <a:spcAft>
                <a:spcPts val="0"/>
              </a:spcAft>
              <a:defRPr/>
            </a:pPr>
            <a:r>
              <a:rPr lang="en-IN" b="1" dirty="0">
                <a:solidFill>
                  <a:srgbClr val="FF0000"/>
                </a:solidFill>
                <a:latin typeface="Times New Roman" panose="02020603050405020304" pitchFamily="18" charset="0"/>
                <a:cs typeface="Times New Roman" panose="02020603050405020304" pitchFamily="18" charset="0"/>
              </a:rPr>
              <a:t>Introduction</a:t>
            </a:r>
          </a:p>
        </p:txBody>
      </p:sp>
      <p:sp>
        <p:nvSpPr>
          <p:cNvPr id="6148" name="Slide Number Placeholder 2">
            <a:extLst>
              <a:ext uri="{FF2B5EF4-FFF2-40B4-BE49-F238E27FC236}">
                <a16:creationId xmlns:a16="http://schemas.microsoft.com/office/drawing/2014/main" id="{68924CAC-2D25-625D-B46B-7ABA26DFBEB3}"/>
              </a:ext>
            </a:extLst>
          </p:cNvPr>
          <p:cNvSpPr>
            <a:spLocks noGrp="1"/>
          </p:cNvSpPr>
          <p:nvPr>
            <p:ph type="sldNum" sz="quarter" idx="12"/>
          </p:nvPr>
        </p:nvSpPr>
        <p:spPr bwMode="auto">
          <a:xfrm>
            <a:off x="9321800" y="62801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14EAA37-E575-427A-B3E7-7B8B151C90A1}" type="slidenum">
              <a:rPr lang="en-IN" altLang="en-US" sz="1200" smtClean="0">
                <a:solidFill>
                  <a:srgbClr val="C00000"/>
                </a:solidFill>
              </a:rPr>
              <a:pPr>
                <a:lnSpc>
                  <a:spcPct val="100000"/>
                </a:lnSpc>
                <a:spcBef>
                  <a:spcPct val="0"/>
                </a:spcBef>
                <a:buFontTx/>
                <a:buNone/>
              </a:pPr>
              <a:t>3</a:t>
            </a:fld>
            <a:endParaRPr lang="en-IN" altLang="en-US" sz="1200">
              <a:solidFill>
                <a:srgbClr val="C00000"/>
              </a:solidFill>
            </a:endParaRPr>
          </a:p>
        </p:txBody>
      </p:sp>
      <p:sp>
        <p:nvSpPr>
          <p:cNvPr id="3" name="Content Placeholder 2">
            <a:extLst>
              <a:ext uri="{FF2B5EF4-FFF2-40B4-BE49-F238E27FC236}">
                <a16:creationId xmlns:a16="http://schemas.microsoft.com/office/drawing/2014/main" id="{481902C2-C42F-23EB-314F-52AE2B06ECE8}"/>
              </a:ext>
            </a:extLst>
          </p:cNvPr>
          <p:cNvSpPr>
            <a:spLocks noGrp="1"/>
          </p:cNvSpPr>
          <p:nvPr>
            <p:ph idx="1"/>
          </p:nvPr>
        </p:nvSpPr>
        <p:spPr>
          <a:xfrm>
            <a:off x="838200" y="1205547"/>
            <a:ext cx="10515600" cy="5079683"/>
          </a:xfrm>
        </p:spPr>
        <p:txBody>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In the realm of winemaking, ensuring high-quality products is paramount. </a:t>
            </a:r>
            <a:r>
              <a:rPr lang="en-US" sz="2400" dirty="0">
                <a:solidFill>
                  <a:srgbClr val="0D0D0D"/>
                </a:solidFill>
                <a:latin typeface="Times New Roman" panose="02020603050405020304" pitchFamily="18" charset="0"/>
                <a:cs typeface="Times New Roman" panose="02020603050405020304" pitchFamily="18" charset="0"/>
              </a:rPr>
              <a:t>E</a:t>
            </a:r>
            <a:r>
              <a:rPr lang="en-US" sz="2400" b="0" i="0" dirty="0">
                <a:solidFill>
                  <a:srgbClr val="0D0D0D"/>
                </a:solidFill>
                <a:effectLst/>
                <a:latin typeface="Times New Roman" panose="02020603050405020304" pitchFamily="18" charset="0"/>
                <a:cs typeface="Times New Roman" panose="02020603050405020304" pitchFamily="18" charset="0"/>
              </a:rPr>
              <a:t>very step contributes to the final taste and character of the wine, it's now possible to augment these traditional methods with data-driven approaches for more accurate and efficient quality prediction.</a:t>
            </a:r>
          </a:p>
          <a:p>
            <a:pPr algn="just"/>
            <a:r>
              <a:rPr lang="en-US" sz="2400" b="0" i="0" dirty="0">
                <a:solidFill>
                  <a:srgbClr val="0D0D0D"/>
                </a:solidFill>
                <a:effectLst/>
                <a:latin typeface="Times New Roman" panose="02020603050405020304" pitchFamily="18" charset="0"/>
                <a:cs typeface="Times New Roman" panose="02020603050405020304" pitchFamily="18" charset="0"/>
              </a:rPr>
              <a:t>The goal of this study is to demonstrate how ML algorithms can be utilized to predict wine quality reliably, providing winemakers with valuable insights for process optimization and quality control. </a:t>
            </a:r>
          </a:p>
          <a:p>
            <a:pPr algn="just"/>
            <a:r>
              <a:rPr lang="en-US" sz="2400" b="0" i="0" dirty="0">
                <a:effectLst/>
                <a:latin typeface="Times New Roman" panose="02020603050405020304" pitchFamily="18" charset="0"/>
                <a:cs typeface="Times New Roman" panose="02020603050405020304" pitchFamily="18" charset="0"/>
              </a:rPr>
              <a:t>Several machine learning algorithms including Decision </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Trees, Random Forest and Support Vector Machines (SVM) </a:t>
            </a:r>
          </a:p>
          <a:p>
            <a:pPr marL="0" indent="0" algn="just">
              <a:buNone/>
            </a:pPr>
            <a:r>
              <a:rPr lang="en-US" sz="2400" b="0" i="0" dirty="0">
                <a:effectLst/>
                <a:latin typeface="Times New Roman" panose="02020603050405020304" pitchFamily="18" charset="0"/>
                <a:cs typeface="Times New Roman" panose="02020603050405020304" pitchFamily="18" charset="0"/>
              </a:rPr>
              <a:t>   are implemented to build  predictive models</a:t>
            </a:r>
          </a:p>
          <a:p>
            <a:pPr algn="just"/>
            <a:r>
              <a:rPr lang="en-US" sz="2400" b="0" i="0" dirty="0">
                <a:solidFill>
                  <a:srgbClr val="0D0D0D"/>
                </a:solidFill>
                <a:effectLst/>
                <a:latin typeface="Times New Roman" panose="02020603050405020304" pitchFamily="18" charset="0"/>
                <a:cs typeface="Times New Roman" panose="02020603050405020304" pitchFamily="18" charset="0"/>
              </a:rPr>
              <a:t>Overall, this introduction lays the foundation for understanding the subsequent sections, results of wine quality prediction using ML and Python.</a:t>
            </a:r>
            <a:endParaRPr lang="en-US" sz="2400" b="0" i="0" dirty="0">
              <a:effectLst/>
              <a:latin typeface="Times New Roman" panose="02020603050405020304" pitchFamily="18" charset="0"/>
              <a:cs typeface="Times New Roman" panose="02020603050405020304" pitchFamily="18" charset="0"/>
            </a:endParaRPr>
          </a:p>
          <a:p>
            <a:pPr marL="0" indent="0" algn="just">
              <a:buNone/>
            </a:pPr>
            <a:r>
              <a:rPr lang="en-US" sz="2200" b="0" i="0" dirty="0">
                <a:solidFill>
                  <a:srgbClr val="0D0D0D"/>
                </a:solidFill>
                <a:effectLst/>
                <a:latin typeface="Söhne"/>
              </a:rPr>
              <a:t>   </a:t>
            </a:r>
          </a:p>
          <a:p>
            <a:pPr algn="just"/>
            <a:endParaRPr lang="en-US" sz="2400" dirty="0">
              <a:solidFill>
                <a:srgbClr val="0D0D0D"/>
              </a:solidFill>
              <a:latin typeface="Söhne"/>
            </a:endParaRPr>
          </a:p>
          <a:p>
            <a:pPr marL="0" indent="0" algn="just">
              <a:buNone/>
            </a:pPr>
            <a:endParaRPr lang="en-US" sz="2400" b="0" i="0" dirty="0">
              <a:solidFill>
                <a:srgbClr val="0D0D0D"/>
              </a:solidFill>
              <a:effectLst/>
              <a:latin typeface="Söhne"/>
            </a:endParaRPr>
          </a:p>
          <a:p>
            <a:pPr algn="just"/>
            <a:endParaRPr lang="en-US" sz="2400" dirty="0">
              <a:solidFill>
                <a:srgbClr val="0D0D0D"/>
              </a:solidFill>
              <a:latin typeface="Söhne"/>
            </a:endParaRPr>
          </a:p>
          <a:p>
            <a:pPr marL="0" indent="0" algn="just">
              <a:buNone/>
            </a:pPr>
            <a:endParaRPr lang="en-US" sz="2400" b="0" i="0" dirty="0">
              <a:solidFill>
                <a:srgbClr val="0D0D0D"/>
              </a:solidFill>
              <a:effectLst/>
              <a:latin typeface="Söhne"/>
            </a:endParaRPr>
          </a:p>
        </p:txBody>
      </p:sp>
      <p:pic>
        <p:nvPicPr>
          <p:cNvPr id="6150" name="Picture 6" descr="Wine Quality Prediction Using Machine Learning | Predicting Wine Quality">
            <a:extLst>
              <a:ext uri="{FF2B5EF4-FFF2-40B4-BE49-F238E27FC236}">
                <a16:creationId xmlns:a16="http://schemas.microsoft.com/office/drawing/2014/main" id="{9CCC49AA-CE0F-0261-55FC-7D5CE49A4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3300" y="3429000"/>
            <a:ext cx="2628900" cy="165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567196B-847E-C4AB-537F-8A2218135948}"/>
              </a:ext>
            </a:extLst>
          </p:cNvPr>
          <p:cNvSpPr>
            <a:spLocks noGrp="1"/>
          </p:cNvSpPr>
          <p:nvPr>
            <p:ph type="title"/>
          </p:nvPr>
        </p:nvSpPr>
        <p:spPr>
          <a:xfrm>
            <a:off x="838200" y="365125"/>
            <a:ext cx="10515600" cy="752475"/>
          </a:xfrm>
        </p:spPr>
        <p:txBody>
          <a:bodyPr/>
          <a:lstStyle/>
          <a:p>
            <a:pPr eaLnBrk="1" hangingPunct="1"/>
            <a:r>
              <a:rPr lang="en-IN" altLang="en-US" sz="4000" b="1" dirty="0">
                <a:solidFill>
                  <a:srgbClr val="FF0000"/>
                </a:solidFill>
                <a:latin typeface="Times New Roman" panose="02020603050405020304" pitchFamily="18" charset="0"/>
                <a:cs typeface="Times New Roman" panose="02020603050405020304" pitchFamily="18" charset="0"/>
              </a:rPr>
              <a:t>Existing </a:t>
            </a:r>
            <a:r>
              <a:rPr lang="en-IN" altLang="en-US" sz="4000" b="1" dirty="0">
                <a:latin typeface="Times New Roman" panose="02020603050405020304" pitchFamily="18" charset="0"/>
                <a:cs typeface="Times New Roman" panose="02020603050405020304" pitchFamily="18" charset="0"/>
              </a:rPr>
              <a:t>System</a:t>
            </a:r>
          </a:p>
        </p:txBody>
      </p:sp>
      <p:sp>
        <p:nvSpPr>
          <p:cNvPr id="7171" name="Slide Number Placeholder 1">
            <a:extLst>
              <a:ext uri="{FF2B5EF4-FFF2-40B4-BE49-F238E27FC236}">
                <a16:creationId xmlns:a16="http://schemas.microsoft.com/office/drawing/2014/main" id="{6B944FB1-E733-FE6C-F07E-EE1613E642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FE69FFA-D966-4A96-B8CE-235930EE1780}" type="slidenum">
              <a:rPr lang="en-IN" altLang="en-US" sz="1200" smtClean="0">
                <a:solidFill>
                  <a:srgbClr val="C00000"/>
                </a:solidFill>
              </a:rPr>
              <a:pPr>
                <a:lnSpc>
                  <a:spcPct val="100000"/>
                </a:lnSpc>
                <a:spcBef>
                  <a:spcPct val="0"/>
                </a:spcBef>
                <a:buFontTx/>
                <a:buNone/>
              </a:pPr>
              <a:t>4</a:t>
            </a:fld>
            <a:endParaRPr lang="en-IN" altLang="en-US" sz="1200">
              <a:solidFill>
                <a:srgbClr val="C00000"/>
              </a:solidFill>
            </a:endParaRPr>
          </a:p>
        </p:txBody>
      </p:sp>
      <p:sp>
        <p:nvSpPr>
          <p:cNvPr id="2" name="Content Placeholder 1">
            <a:extLst>
              <a:ext uri="{FF2B5EF4-FFF2-40B4-BE49-F238E27FC236}">
                <a16:creationId xmlns:a16="http://schemas.microsoft.com/office/drawing/2014/main" id="{273B6569-F0F0-8BD5-8105-152DA19AE69B}"/>
              </a:ext>
            </a:extLst>
          </p:cNvPr>
          <p:cNvSpPr>
            <a:spLocks noGrp="1"/>
          </p:cNvSpPr>
          <p:nvPr>
            <p:ph idx="1"/>
          </p:nvPr>
        </p:nvSpPr>
        <p:spPr>
          <a:xfrm>
            <a:off x="838200" y="1240790"/>
            <a:ext cx="10515600" cy="4936173"/>
          </a:xfrm>
        </p:spPr>
        <p:txBody>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Existing systems for wine quality prediction using machine learning (ML) and Python have garnered significant attention due to their potential to revolutionize the wine industry. These systems leverage ML algorithms to analyze various physicochemical properties of wines and predict their quality ratings. Here are some key components and approaches commonly found in existing systems:</a:t>
            </a:r>
          </a:p>
          <a:p>
            <a:pPr marL="457200" indent="-457200" algn="just">
              <a:buFont typeface="+mj-lt"/>
              <a:buAutoNum type="arabicPeriod"/>
            </a:pPr>
            <a:r>
              <a:rPr lang="en-IN" sz="2000" i="0" dirty="0">
                <a:solidFill>
                  <a:srgbClr val="0D0D0D"/>
                </a:solidFill>
                <a:effectLst/>
                <a:latin typeface="Söhne"/>
              </a:rPr>
              <a:t>Data Collection and Preprocessing</a:t>
            </a:r>
          </a:p>
          <a:p>
            <a:pPr marL="457200" indent="-457200" algn="just">
              <a:buFont typeface="+mj-lt"/>
              <a:buAutoNum type="arabicPeriod"/>
            </a:pPr>
            <a:r>
              <a:rPr lang="en-IN" sz="2000" i="0" dirty="0">
                <a:solidFill>
                  <a:srgbClr val="0D0D0D"/>
                </a:solidFill>
                <a:effectLst/>
                <a:latin typeface="Söhne"/>
              </a:rPr>
              <a:t>Exploratory Data Analysis (EDA)</a:t>
            </a:r>
            <a:endParaRPr lang="en-IN" sz="2000" dirty="0">
              <a:solidFill>
                <a:srgbClr val="0D0D0D"/>
              </a:solidFill>
              <a:latin typeface="Söhne"/>
            </a:endParaRPr>
          </a:p>
          <a:p>
            <a:pPr marL="457200" indent="-457200" algn="just">
              <a:buFont typeface="+mj-lt"/>
              <a:buAutoNum type="arabicPeriod"/>
            </a:pPr>
            <a:r>
              <a:rPr lang="en-IN" sz="2000" i="0" dirty="0">
                <a:solidFill>
                  <a:srgbClr val="0D0D0D"/>
                </a:solidFill>
                <a:effectLst/>
                <a:latin typeface="Söhne"/>
              </a:rPr>
              <a:t>Feature Engineering</a:t>
            </a:r>
          </a:p>
          <a:p>
            <a:pPr marL="457200" indent="-457200" algn="just">
              <a:buFont typeface="+mj-lt"/>
              <a:buAutoNum type="arabicPeriod"/>
            </a:pPr>
            <a:r>
              <a:rPr lang="en-IN" sz="2000" i="0" dirty="0">
                <a:solidFill>
                  <a:srgbClr val="0D0D0D"/>
                </a:solidFill>
                <a:effectLst/>
                <a:latin typeface="Söhne"/>
              </a:rPr>
              <a:t>Model Selection and Training</a:t>
            </a:r>
          </a:p>
          <a:p>
            <a:pPr marL="457200" indent="-457200" algn="just">
              <a:buFont typeface="+mj-lt"/>
              <a:buAutoNum type="arabicPeriod"/>
            </a:pPr>
            <a:r>
              <a:rPr lang="en-IN" sz="2000" i="0" dirty="0">
                <a:solidFill>
                  <a:srgbClr val="0D0D0D"/>
                </a:solidFill>
                <a:effectLst/>
                <a:latin typeface="Söhne"/>
              </a:rPr>
              <a:t>Evaluation Metrics</a:t>
            </a:r>
            <a:endParaRPr lang="en-IN" sz="2000" dirty="0">
              <a:solidFill>
                <a:srgbClr val="0D0D0D"/>
              </a:solidFill>
              <a:latin typeface="Söhne"/>
            </a:endParaRPr>
          </a:p>
          <a:p>
            <a:pPr marL="457200" indent="-457200" algn="just">
              <a:buFont typeface="+mj-lt"/>
              <a:buAutoNum type="arabicPeriod"/>
            </a:pPr>
            <a:r>
              <a:rPr lang="en-IN" sz="2000" i="0" dirty="0">
                <a:solidFill>
                  <a:srgbClr val="0D0D0D"/>
                </a:solidFill>
                <a:effectLst/>
                <a:latin typeface="Söhne"/>
              </a:rPr>
              <a:t>Deployment and Integration</a:t>
            </a:r>
          </a:p>
          <a:p>
            <a:pPr marL="457200" indent="-457200" algn="just">
              <a:buFont typeface="+mj-lt"/>
              <a:buAutoNum type="arabicPeriod"/>
            </a:pPr>
            <a:r>
              <a:rPr lang="en-IN" sz="2000" i="0" dirty="0">
                <a:solidFill>
                  <a:srgbClr val="0D0D0D"/>
                </a:solidFill>
                <a:effectLst/>
                <a:latin typeface="Söhne"/>
              </a:rPr>
              <a:t>Continuous Improvement and Monitoring</a:t>
            </a:r>
            <a:endParaRPr lang="en-IN" sz="2000" dirty="0">
              <a:solidFill>
                <a:srgbClr val="0D0D0D"/>
              </a:solidFill>
              <a:latin typeface="Söhne"/>
            </a:endParaRPr>
          </a:p>
          <a:p>
            <a:pPr marL="457200" indent="-457200" algn="just">
              <a:buFont typeface="+mj-lt"/>
              <a:buAutoNum type="arabicPeriod"/>
            </a:pPr>
            <a:endParaRPr lang="en-IN" sz="2000" dirty="0">
              <a:latin typeface="Times New Roman" panose="02020603050405020304" pitchFamily="18" charset="0"/>
              <a:cs typeface="Times New Roman" panose="02020603050405020304" pitchFamily="18" charset="0"/>
            </a:endParaRPr>
          </a:p>
        </p:txBody>
      </p:sp>
      <p:pic>
        <p:nvPicPr>
          <p:cNvPr id="7178" name="Picture 10" descr="Guided Projects">
            <a:extLst>
              <a:ext uri="{FF2B5EF4-FFF2-40B4-BE49-F238E27FC236}">
                <a16:creationId xmlns:a16="http://schemas.microsoft.com/office/drawing/2014/main" id="{1B181CE6-8961-FA3E-E1E9-4FCC24994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029268"/>
            <a:ext cx="5338193" cy="2782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FDAAE2C-A035-DD69-7422-E2709A21ABDF}"/>
              </a:ext>
            </a:extLst>
          </p:cNvPr>
          <p:cNvSpPr>
            <a:spLocks noGrp="1"/>
          </p:cNvSpPr>
          <p:nvPr>
            <p:ph type="title"/>
          </p:nvPr>
        </p:nvSpPr>
        <p:spPr>
          <a:xfrm>
            <a:off x="746760" y="365125"/>
            <a:ext cx="10515600" cy="777875"/>
          </a:xfrm>
        </p:spPr>
        <p:txBody>
          <a:bodyPr/>
          <a:lstStyle/>
          <a:p>
            <a:pPr eaLnBrk="1" hangingPunct="1"/>
            <a:r>
              <a:rPr lang="en-IN" altLang="en-US" sz="4000" b="1" dirty="0">
                <a:solidFill>
                  <a:srgbClr val="FF0000"/>
                </a:solidFill>
                <a:latin typeface="Times New Roman" panose="02020603050405020304" pitchFamily="18" charset="0"/>
                <a:cs typeface="Times New Roman" panose="02020603050405020304" pitchFamily="18" charset="0"/>
              </a:rPr>
              <a:t>Proposed </a:t>
            </a:r>
            <a:r>
              <a:rPr lang="en-IN" altLang="en-US" sz="4000" b="1" dirty="0">
                <a:latin typeface="Times New Roman" panose="02020603050405020304" pitchFamily="18" charset="0"/>
                <a:cs typeface="Times New Roman" panose="02020603050405020304" pitchFamily="18" charset="0"/>
              </a:rPr>
              <a:t>System</a:t>
            </a:r>
          </a:p>
        </p:txBody>
      </p:sp>
      <p:sp>
        <p:nvSpPr>
          <p:cNvPr id="9219" name="Content Placeholder 2">
            <a:extLst>
              <a:ext uri="{FF2B5EF4-FFF2-40B4-BE49-F238E27FC236}">
                <a16:creationId xmlns:a16="http://schemas.microsoft.com/office/drawing/2014/main" id="{D69F2070-D548-C256-20F9-6F91F679CA2D}"/>
              </a:ext>
            </a:extLst>
          </p:cNvPr>
          <p:cNvSpPr>
            <a:spLocks noGrp="1"/>
          </p:cNvSpPr>
          <p:nvPr>
            <p:ph idx="1"/>
          </p:nvPr>
        </p:nvSpPr>
        <p:spPr>
          <a:xfrm>
            <a:off x="838200" y="1143000"/>
            <a:ext cx="10515600" cy="5033963"/>
          </a:xfrm>
        </p:spPr>
        <p:txBody>
          <a:bodyPr/>
          <a:lstStyle/>
          <a:p>
            <a:pPr algn="just" eaLnBrk="1" hangingPunct="1"/>
            <a:r>
              <a:rPr lang="en-US" sz="2400" b="0" i="0" dirty="0">
                <a:solidFill>
                  <a:srgbClr val="0D0D0D"/>
                </a:solidFill>
                <a:effectLst/>
                <a:latin typeface="Times New Roman" panose="02020603050405020304" pitchFamily="18" charset="0"/>
                <a:cs typeface="Times New Roman" panose="02020603050405020304" pitchFamily="18" charset="0"/>
              </a:rPr>
              <a:t>The proposed system, </a:t>
            </a:r>
            <a:r>
              <a:rPr lang="en-US" sz="2400" dirty="0">
                <a:solidFill>
                  <a:srgbClr val="0D0D0D"/>
                </a:solidFill>
                <a:latin typeface="Times New Roman" panose="02020603050405020304" pitchFamily="18" charset="0"/>
                <a:cs typeface="Times New Roman" panose="02020603050405020304" pitchFamily="18" charset="0"/>
              </a:rPr>
              <a:t>W</a:t>
            </a:r>
            <a:r>
              <a:rPr lang="en-US" sz="2400" b="0" i="0" dirty="0">
                <a:solidFill>
                  <a:srgbClr val="0D0D0D"/>
                </a:solidFill>
                <a:effectLst/>
                <a:latin typeface="Times New Roman" panose="02020603050405020304" pitchFamily="18" charset="0"/>
                <a:cs typeface="Times New Roman" panose="02020603050405020304" pitchFamily="18" charset="0"/>
              </a:rPr>
              <a:t>ine Predict, aims to provide winemakers with a powerful tool for accurately predicting wine quality based on physicochemical properties. By leveraging machine learning techniques in Python, </a:t>
            </a:r>
            <a:r>
              <a:rPr lang="en-US" sz="2400" dirty="0">
                <a:solidFill>
                  <a:srgbClr val="0D0D0D"/>
                </a:solidFill>
                <a:latin typeface="Times New Roman" panose="02020603050405020304" pitchFamily="18" charset="0"/>
                <a:cs typeface="Times New Roman" panose="02020603050405020304" pitchFamily="18" charset="0"/>
              </a:rPr>
              <a:t>W</a:t>
            </a:r>
            <a:r>
              <a:rPr lang="en-US" sz="2400" b="0" i="0" dirty="0">
                <a:solidFill>
                  <a:srgbClr val="0D0D0D"/>
                </a:solidFill>
                <a:effectLst/>
                <a:latin typeface="Times New Roman" panose="02020603050405020304" pitchFamily="18" charset="0"/>
                <a:cs typeface="Times New Roman" panose="02020603050405020304" pitchFamily="18" charset="0"/>
              </a:rPr>
              <a:t>ine Predict offers a data-driven solution to optimize production processes, improve quality control measures, and ultimately enhance the overall quality of wines.</a:t>
            </a:r>
          </a:p>
          <a:p>
            <a:pPr algn="just" eaLnBrk="1" hangingPunct="1"/>
            <a:r>
              <a:rPr lang="en-US" sz="2400" b="0" i="0" dirty="0">
                <a:solidFill>
                  <a:srgbClr val="0D0D0D"/>
                </a:solidFill>
                <a:effectLst/>
                <a:latin typeface="Times New Roman" panose="02020603050405020304" pitchFamily="18" charset="0"/>
                <a:cs typeface="Times New Roman" panose="02020603050405020304" pitchFamily="18" charset="0"/>
              </a:rPr>
              <a:t>Evaluate various ML algorithms including Decision Trees, Random Forest, Support Vector Machines (SVM), Gradient Boosting, and Neural Networks.</a:t>
            </a:r>
          </a:p>
          <a:p>
            <a:pPr eaLnBrk="1" hangingPunct="1"/>
            <a:endParaRPr lang="en-IN" altLang="en-US" sz="2400" dirty="0">
              <a:latin typeface="Times New Roman" panose="02020603050405020304" pitchFamily="18" charset="0"/>
              <a:cs typeface="Times New Roman" panose="02020603050405020304" pitchFamily="18" charset="0"/>
            </a:endParaRPr>
          </a:p>
        </p:txBody>
      </p:sp>
      <p:sp>
        <p:nvSpPr>
          <p:cNvPr id="9220" name="Slide Number Placeholder 1">
            <a:extLst>
              <a:ext uri="{FF2B5EF4-FFF2-40B4-BE49-F238E27FC236}">
                <a16:creationId xmlns:a16="http://schemas.microsoft.com/office/drawing/2014/main" id="{7B4BED81-8CF6-48D3-ECE4-5857EE3DD2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51191852-9404-4C2C-9BCD-6261A9C6425B}" type="slidenum">
              <a:rPr lang="en-IN" altLang="en-US" sz="1200" smtClean="0">
                <a:solidFill>
                  <a:srgbClr val="C00000"/>
                </a:solidFill>
              </a:rPr>
              <a:pPr>
                <a:lnSpc>
                  <a:spcPct val="100000"/>
                </a:lnSpc>
                <a:spcBef>
                  <a:spcPct val="0"/>
                </a:spcBef>
                <a:buFontTx/>
                <a:buNone/>
              </a:pPr>
              <a:t>5</a:t>
            </a:fld>
            <a:endParaRPr lang="en-IN" altLang="en-US" sz="1200">
              <a:solidFill>
                <a:srgbClr val="C00000"/>
              </a:solidFill>
            </a:endParaRPr>
          </a:p>
        </p:txBody>
      </p:sp>
      <p:pic>
        <p:nvPicPr>
          <p:cNvPr id="9222" name="Picture 6" descr="Wine Quality Prediction - Machine Learning - GeeksforGeeks">
            <a:extLst>
              <a:ext uri="{FF2B5EF4-FFF2-40B4-BE49-F238E27FC236}">
                <a16:creationId xmlns:a16="http://schemas.microsoft.com/office/drawing/2014/main" id="{7B05E14E-5B5A-DB0B-40B7-E0D5B300D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297" y="3809999"/>
            <a:ext cx="7248525" cy="254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373852-753D-B058-054D-AB8E747BABD9}"/>
              </a:ext>
            </a:extLst>
          </p:cNvPr>
          <p:cNvSpPr>
            <a:spLocks noGrp="1"/>
          </p:cNvSpPr>
          <p:nvPr>
            <p:ph type="ctrTitle"/>
          </p:nvPr>
        </p:nvSpPr>
        <p:spPr>
          <a:xfrm>
            <a:off x="2705100" y="3376613"/>
            <a:ext cx="7023100" cy="806450"/>
          </a:xfrm>
        </p:spPr>
        <p:txBody>
          <a:bodyPr rtlCol="0">
            <a:normAutofit fontScale="90000"/>
          </a:bodyPr>
          <a:lstStyle/>
          <a:p>
            <a:pPr eaLnBrk="1" fontAlgn="auto" hangingPunct="1">
              <a:spcAft>
                <a:spcPts val="0"/>
              </a:spcAft>
              <a:defRPr/>
            </a:pPr>
            <a:r>
              <a:rPr lang="en-IN" b="1" dirty="0">
                <a:solidFill>
                  <a:srgbClr val="FF0000"/>
                </a:solidFill>
                <a:latin typeface="Times New Roman" panose="02020603050405020304" pitchFamily="18" charset="0"/>
                <a:cs typeface="Times New Roman" panose="02020603050405020304" pitchFamily="18" charset="0"/>
              </a:rPr>
              <a:t>Architecture Diagram </a:t>
            </a:r>
            <a:br>
              <a:rPr lang="en-IN" b="1" dirty="0">
                <a:solidFill>
                  <a:srgbClr val="FF0000"/>
                </a:solidFill>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or</a:t>
            </a:r>
            <a:r>
              <a:rPr lang="en-IN" b="1" dirty="0">
                <a:solidFill>
                  <a:srgbClr val="FF0000"/>
                </a:solidFill>
                <a:latin typeface="Times New Roman" panose="02020603050405020304" pitchFamily="18" charset="0"/>
                <a:cs typeface="Times New Roman" panose="02020603050405020304" pitchFamily="18" charset="0"/>
              </a:rPr>
              <a:t> </a:t>
            </a:r>
            <a:br>
              <a:rPr lang="en-IN" b="1" dirty="0">
                <a:solidFill>
                  <a:srgbClr val="FF0000"/>
                </a:solidFill>
                <a:latin typeface="Times New Roman" panose="02020603050405020304" pitchFamily="18" charset="0"/>
                <a:cs typeface="Times New Roman" panose="02020603050405020304" pitchFamily="18" charset="0"/>
              </a:rPr>
            </a:br>
            <a:r>
              <a:rPr lang="en-IN" b="1" dirty="0">
                <a:solidFill>
                  <a:srgbClr val="FF0000"/>
                </a:solidFill>
                <a:latin typeface="Times New Roman" panose="02020603050405020304" pitchFamily="18" charset="0"/>
                <a:cs typeface="Times New Roman" panose="02020603050405020304" pitchFamily="18" charset="0"/>
              </a:rPr>
              <a:t>System Diagram</a:t>
            </a:r>
          </a:p>
        </p:txBody>
      </p:sp>
      <p:sp>
        <p:nvSpPr>
          <p:cNvPr id="10243" name="Slide Number Placeholder 1">
            <a:extLst>
              <a:ext uri="{FF2B5EF4-FFF2-40B4-BE49-F238E27FC236}">
                <a16:creationId xmlns:a16="http://schemas.microsoft.com/office/drawing/2014/main" id="{72ECB927-344D-032A-11E1-684E439CD4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441FF935-32CE-465C-A4B3-7209B918061D}" type="slidenum">
              <a:rPr lang="en-IN" altLang="en-US" sz="1200" smtClean="0">
                <a:solidFill>
                  <a:srgbClr val="C00000"/>
                </a:solidFill>
              </a:rPr>
              <a:pPr>
                <a:lnSpc>
                  <a:spcPct val="100000"/>
                </a:lnSpc>
                <a:spcBef>
                  <a:spcPct val="0"/>
                </a:spcBef>
                <a:buFontTx/>
                <a:buNone/>
              </a:pPr>
              <a:t>6</a:t>
            </a:fld>
            <a:endParaRPr lang="en-IN" altLang="en-US" sz="120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a:extLst>
              <a:ext uri="{FF2B5EF4-FFF2-40B4-BE49-F238E27FC236}">
                <a16:creationId xmlns:a16="http://schemas.microsoft.com/office/drawing/2014/main" id="{E3D88A86-5385-A575-962D-C80F42D0757B}"/>
              </a:ext>
            </a:extLst>
          </p:cNvPr>
          <p:cNvSpPr>
            <a:spLocks noGrp="1"/>
          </p:cNvSpPr>
          <p:nvPr>
            <p:ph type="title"/>
          </p:nvPr>
        </p:nvSpPr>
        <p:spPr/>
        <p:txBody>
          <a:bodyPr/>
          <a:lstStyle/>
          <a:p>
            <a:r>
              <a:rPr lang="en-IN" altLang="en-US" sz="4000" b="1" dirty="0">
                <a:solidFill>
                  <a:srgbClr val="FF0000"/>
                </a:solidFill>
                <a:latin typeface="Times New Roman" panose="02020603050405020304" pitchFamily="18" charset="0"/>
                <a:cs typeface="Times New Roman" panose="02020603050405020304" pitchFamily="18" charset="0"/>
              </a:rPr>
              <a:t>Architecture Diagram </a:t>
            </a:r>
            <a:r>
              <a:rPr lang="en-IN" altLang="en-US" sz="4000" b="1" dirty="0">
                <a:latin typeface="Times New Roman" panose="02020603050405020304" pitchFamily="18" charset="0"/>
                <a:cs typeface="Times New Roman" panose="02020603050405020304" pitchFamily="18" charset="0"/>
              </a:rPr>
              <a:t>or</a:t>
            </a:r>
            <a:r>
              <a:rPr lang="en-IN" altLang="en-US" sz="4000" b="1" dirty="0">
                <a:solidFill>
                  <a:srgbClr val="FF0000"/>
                </a:solidFill>
                <a:latin typeface="Times New Roman" panose="02020603050405020304" pitchFamily="18" charset="0"/>
                <a:cs typeface="Times New Roman" panose="02020603050405020304" pitchFamily="18" charset="0"/>
              </a:rPr>
              <a:t> System Diagram</a:t>
            </a:r>
            <a:endParaRPr lang="en-IN" altLang="en-US" sz="4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1EE58C5-4356-7EFD-4327-B200ACD0A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519" y="1558213"/>
            <a:ext cx="9754961" cy="48247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7DB746-672B-F71B-484B-C1F6A46BECF5}"/>
              </a:ext>
            </a:extLst>
          </p:cNvPr>
          <p:cNvSpPr>
            <a:spLocks noGrp="1"/>
          </p:cNvSpPr>
          <p:nvPr>
            <p:ph type="ctrTitle"/>
          </p:nvPr>
        </p:nvSpPr>
        <p:spPr>
          <a:xfrm>
            <a:off x="2768600" y="2806700"/>
            <a:ext cx="6858000" cy="1270000"/>
          </a:xfrm>
        </p:spPr>
        <p:txBody>
          <a:bodyPr rtlCol="0">
            <a:normAutofit fontScale="90000"/>
          </a:bodyPr>
          <a:lstStyle/>
          <a:p>
            <a:pPr eaLnBrk="1" fontAlgn="auto" hangingPunct="1">
              <a:spcAft>
                <a:spcPts val="0"/>
              </a:spcAft>
              <a:defRPr/>
            </a:pPr>
            <a:r>
              <a:rPr lang="en-IN" b="1" dirty="0">
                <a:solidFill>
                  <a:srgbClr val="FF0000"/>
                </a:solidFill>
                <a:latin typeface="Times New Roman" panose="02020603050405020304" pitchFamily="18" charset="0"/>
                <a:cs typeface="Times New Roman" panose="02020603050405020304" pitchFamily="18" charset="0"/>
              </a:rPr>
              <a:t>Software Requirements Specification (</a:t>
            </a:r>
            <a:r>
              <a:rPr lang="en-IN" b="1" dirty="0">
                <a:latin typeface="Times New Roman" panose="02020603050405020304" pitchFamily="18" charset="0"/>
                <a:cs typeface="Times New Roman" panose="02020603050405020304" pitchFamily="18" charset="0"/>
              </a:rPr>
              <a:t>SRS</a:t>
            </a:r>
            <a:r>
              <a:rPr lang="en-IN" b="1" dirty="0">
                <a:solidFill>
                  <a:srgbClr val="FF0000"/>
                </a:solidFill>
                <a:latin typeface="Times New Roman" panose="02020603050405020304" pitchFamily="18" charset="0"/>
                <a:cs typeface="Times New Roman" panose="02020603050405020304" pitchFamily="18" charset="0"/>
              </a:rPr>
              <a:t>) </a:t>
            </a:r>
          </a:p>
        </p:txBody>
      </p:sp>
      <p:sp>
        <p:nvSpPr>
          <p:cNvPr id="12291" name="Slide Number Placeholder 1">
            <a:extLst>
              <a:ext uri="{FF2B5EF4-FFF2-40B4-BE49-F238E27FC236}">
                <a16:creationId xmlns:a16="http://schemas.microsoft.com/office/drawing/2014/main" id="{635FB76B-4F86-6175-E024-C504C4E72C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5524B248-BABA-4552-8768-A4446F3F2931}" type="slidenum">
              <a:rPr lang="en-IN" altLang="en-US" sz="1200" smtClean="0">
                <a:solidFill>
                  <a:srgbClr val="C00000"/>
                </a:solidFill>
              </a:rPr>
              <a:pPr>
                <a:lnSpc>
                  <a:spcPct val="100000"/>
                </a:lnSpc>
                <a:spcBef>
                  <a:spcPct val="0"/>
                </a:spcBef>
                <a:buFontTx/>
                <a:buNone/>
              </a:pPr>
              <a:t>8</a:t>
            </a:fld>
            <a:endParaRPr lang="en-IN" altLang="en-US" sz="120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EEABC10-4E36-1B1E-2ACB-3E38F714C1EC}"/>
              </a:ext>
            </a:extLst>
          </p:cNvPr>
          <p:cNvSpPr>
            <a:spLocks noGrp="1"/>
          </p:cNvSpPr>
          <p:nvPr>
            <p:ph type="title"/>
          </p:nvPr>
        </p:nvSpPr>
        <p:spPr>
          <a:xfrm>
            <a:off x="838200" y="457200"/>
            <a:ext cx="10515600" cy="865188"/>
          </a:xfrm>
        </p:spPr>
        <p:txBody>
          <a:bodyPr/>
          <a:lstStyle/>
          <a:p>
            <a:pPr eaLnBrk="1" hangingPunct="1"/>
            <a:r>
              <a:rPr lang="en-IN" altLang="en-US" sz="4000" b="1" dirty="0">
                <a:solidFill>
                  <a:srgbClr val="FF0000"/>
                </a:solidFill>
                <a:latin typeface="Times New Roman" panose="02020603050405020304" pitchFamily="18" charset="0"/>
                <a:cs typeface="Times New Roman" panose="02020603050405020304" pitchFamily="18" charset="0"/>
              </a:rPr>
              <a:t>Software</a:t>
            </a:r>
            <a:r>
              <a:rPr lang="en-IN" altLang="en-US" sz="4000" dirty="0">
                <a:latin typeface="Times New Roman" panose="02020603050405020304" pitchFamily="18" charset="0"/>
                <a:cs typeface="Times New Roman" panose="02020603050405020304" pitchFamily="18" charset="0"/>
              </a:rPr>
              <a:t> </a:t>
            </a:r>
            <a:r>
              <a:rPr lang="en-IN" altLang="en-US" sz="4000" b="1" dirty="0">
                <a:latin typeface="Times New Roman" panose="02020603050405020304" pitchFamily="18" charset="0"/>
                <a:cs typeface="Times New Roman" panose="02020603050405020304" pitchFamily="18" charset="0"/>
              </a:rPr>
              <a:t>Requirement Specifications (SRS)</a:t>
            </a:r>
          </a:p>
        </p:txBody>
      </p:sp>
      <p:sp>
        <p:nvSpPr>
          <p:cNvPr id="13315" name="Content Placeholder 2">
            <a:extLst>
              <a:ext uri="{FF2B5EF4-FFF2-40B4-BE49-F238E27FC236}">
                <a16:creationId xmlns:a16="http://schemas.microsoft.com/office/drawing/2014/main" id="{0FDD51B0-5DA7-E0E0-16D8-A32E0BA95DC7}"/>
              </a:ext>
            </a:extLst>
          </p:cNvPr>
          <p:cNvSpPr>
            <a:spLocks noGrp="1"/>
          </p:cNvSpPr>
          <p:nvPr>
            <p:ph idx="1"/>
          </p:nvPr>
        </p:nvSpPr>
        <p:spPr>
          <a:xfrm>
            <a:off x="838198" y="1322388"/>
            <a:ext cx="10515601" cy="4854575"/>
          </a:xfrm>
        </p:spPr>
        <p:txBody>
          <a:bodyPr/>
          <a:lstStyle/>
          <a:p>
            <a:pPr algn="just"/>
            <a:r>
              <a:rPr lang="en-US" sz="2400" b="1" i="0" dirty="0">
                <a:solidFill>
                  <a:srgbClr val="0D0D0D"/>
                </a:solidFill>
                <a:effectLst/>
                <a:latin typeface="Times New Roman" panose="02020603050405020304" pitchFamily="18" charset="0"/>
                <a:cs typeface="Times New Roman" panose="02020603050405020304" pitchFamily="18" charset="0"/>
              </a:rPr>
              <a:t>Python Libraries</a:t>
            </a:r>
            <a:r>
              <a:rPr lang="en-US" sz="2400" b="0" i="0" dirty="0">
                <a:solidFill>
                  <a:srgbClr val="0D0D0D"/>
                </a:solidFill>
                <a:effectLst/>
                <a:latin typeface="Times New Roman" panose="02020603050405020304" pitchFamily="18" charset="0"/>
                <a:cs typeface="Times New Roman" panose="02020603050405020304" pitchFamily="18" charset="0"/>
              </a:rPr>
              <a:t>:</a:t>
            </a:r>
          </a:p>
          <a:p>
            <a:pPr marL="0"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 Pandas</a:t>
            </a:r>
            <a:r>
              <a:rPr lang="en-US" sz="2400" b="0" i="0" dirty="0">
                <a:solidFill>
                  <a:srgbClr val="0D0D0D"/>
                </a:solidFill>
                <a:effectLst/>
                <a:latin typeface="Times New Roman" panose="02020603050405020304" pitchFamily="18" charset="0"/>
                <a:cs typeface="Times New Roman" panose="02020603050405020304" pitchFamily="18" charset="0"/>
              </a:rPr>
              <a:t>: Used for data manipulation and analysis.</a:t>
            </a:r>
          </a:p>
          <a:p>
            <a:pPr marL="0"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 NumPy</a:t>
            </a:r>
            <a:r>
              <a:rPr lang="en-US" sz="2400" b="0" i="0" dirty="0">
                <a:solidFill>
                  <a:srgbClr val="0D0D0D"/>
                </a:solidFill>
                <a:effectLst/>
                <a:latin typeface="Times New Roman" panose="02020603050405020304" pitchFamily="18" charset="0"/>
                <a:cs typeface="Times New Roman" panose="02020603050405020304" pitchFamily="18" charset="0"/>
              </a:rPr>
              <a:t>: Used for numerical operations and computations.</a:t>
            </a:r>
          </a:p>
          <a:p>
            <a:pPr marL="0" indent="0" algn="just">
              <a:buNone/>
            </a:pPr>
            <a:r>
              <a:rPr lang="en-US" sz="2400" b="1" dirty="0">
                <a:solidFill>
                  <a:srgbClr val="0D0D0D"/>
                </a:solidFill>
                <a:latin typeface="Times New Roman" panose="02020603050405020304" pitchFamily="18" charset="0"/>
                <a:cs typeface="Times New Roman" panose="02020603050405020304" pitchFamily="18" charset="0"/>
              </a:rPr>
              <a:t> S</a:t>
            </a:r>
            <a:r>
              <a:rPr lang="en-US" sz="2400" b="1" i="0" dirty="0">
                <a:solidFill>
                  <a:srgbClr val="0D0D0D"/>
                </a:solidFill>
                <a:effectLst/>
                <a:latin typeface="Times New Roman" panose="02020603050405020304" pitchFamily="18" charset="0"/>
                <a:cs typeface="Times New Roman" panose="02020603050405020304" pitchFamily="18" charset="0"/>
              </a:rPr>
              <a:t>cikit-learn</a:t>
            </a:r>
            <a:r>
              <a:rPr lang="en-US" sz="2400" b="0" i="0" dirty="0">
                <a:solidFill>
                  <a:srgbClr val="0D0D0D"/>
                </a:solidFill>
                <a:effectLst/>
                <a:latin typeface="Times New Roman" panose="02020603050405020304" pitchFamily="18" charset="0"/>
                <a:cs typeface="Times New Roman" panose="02020603050405020304" pitchFamily="18" charset="0"/>
              </a:rPr>
              <a:t>: Provides tools for machine learning tasks such as model training,                         evaluation, and preprocessing.</a:t>
            </a:r>
          </a:p>
          <a:p>
            <a:pPr marL="0"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 Matplotlib</a:t>
            </a:r>
            <a:r>
              <a:rPr lang="en-US" sz="2400" b="0" i="0" dirty="0">
                <a:solidFill>
                  <a:srgbClr val="0D0D0D"/>
                </a:solidFill>
                <a:effectLst/>
                <a:latin typeface="Times New Roman" panose="02020603050405020304" pitchFamily="18" charset="0"/>
                <a:cs typeface="Times New Roman" panose="02020603050405020304" pitchFamily="18" charset="0"/>
              </a:rPr>
              <a:t> and </a:t>
            </a:r>
            <a:r>
              <a:rPr lang="en-US" sz="2400" b="1" i="0" dirty="0">
                <a:solidFill>
                  <a:srgbClr val="0D0D0D"/>
                </a:solidFill>
                <a:effectLst/>
                <a:latin typeface="Times New Roman" panose="02020603050405020304" pitchFamily="18" charset="0"/>
                <a:cs typeface="Times New Roman" panose="02020603050405020304" pitchFamily="18" charset="0"/>
              </a:rPr>
              <a:t>Seaborn</a:t>
            </a:r>
            <a:r>
              <a:rPr lang="en-US" sz="2400" b="0" i="0" dirty="0">
                <a:solidFill>
                  <a:srgbClr val="0D0D0D"/>
                </a:solidFill>
                <a:effectLst/>
                <a:latin typeface="Times New Roman" panose="02020603050405020304" pitchFamily="18" charset="0"/>
                <a:cs typeface="Times New Roman" panose="02020603050405020304" pitchFamily="18" charset="0"/>
              </a:rPr>
              <a:t>: Libraries for data visualization.</a:t>
            </a:r>
          </a:p>
          <a:p>
            <a:pPr algn="just" eaLnBrk="1" hangingPunct="1"/>
            <a:r>
              <a:rPr lang="en-US" altLang="en-US" sz="2400" b="1" dirty="0" err="1">
                <a:latin typeface="Times New Roman" panose="02020603050405020304" pitchFamily="18" charset="0"/>
                <a:cs typeface="Times New Roman" panose="02020603050405020304" pitchFamily="18" charset="0"/>
              </a:rPr>
              <a:t>Jupyter</a:t>
            </a:r>
            <a:r>
              <a:rPr lang="en-US" altLang="en-US" sz="2400" b="1" dirty="0">
                <a:latin typeface="Times New Roman" panose="02020603050405020304" pitchFamily="18" charset="0"/>
                <a:cs typeface="Times New Roman" panose="02020603050405020304" pitchFamily="18" charset="0"/>
              </a:rPr>
              <a:t> Notebook </a:t>
            </a:r>
            <a:r>
              <a:rPr lang="en-US" altLang="en-US" sz="2400" dirty="0">
                <a:latin typeface="Times New Roman" panose="02020603050405020304" pitchFamily="18" charset="0"/>
                <a:cs typeface="Times New Roman" panose="02020603050405020304" pitchFamily="18" charset="0"/>
              </a:rPr>
              <a:t>or IDEs for development.</a:t>
            </a:r>
          </a:p>
          <a:p>
            <a:pPr algn="just" eaLnBrk="1" hangingPunct="1"/>
            <a:r>
              <a:rPr lang="en-US" sz="2400" b="1" i="0" dirty="0">
                <a:solidFill>
                  <a:srgbClr val="0D0D0D"/>
                </a:solidFill>
                <a:effectLst/>
                <a:latin typeface="Times New Roman" panose="02020603050405020304" pitchFamily="18" charset="0"/>
                <a:cs typeface="Times New Roman" panose="02020603050405020304" pitchFamily="18" charset="0"/>
              </a:rPr>
              <a:t>Visual Studio Code</a:t>
            </a:r>
            <a:r>
              <a:rPr lang="en-US" sz="2400" b="0" i="0" dirty="0">
                <a:solidFill>
                  <a:srgbClr val="0D0D0D"/>
                </a:solidFill>
                <a:effectLst/>
                <a:latin typeface="Times New Roman" panose="02020603050405020304" pitchFamily="18" charset="0"/>
                <a:cs typeface="Times New Roman" panose="02020603050405020304" pitchFamily="18" charset="0"/>
              </a:rPr>
              <a:t>: For editing Python scripts and other files.</a:t>
            </a:r>
            <a:endParaRPr lang="en-US" sz="2400" dirty="0">
              <a:latin typeface="Times New Roman" panose="02020603050405020304" pitchFamily="18" charset="0"/>
              <a:cs typeface="Times New Roman" panose="02020603050405020304" pitchFamily="18" charset="0"/>
            </a:endParaRPr>
          </a:p>
          <a:p>
            <a:pPr algn="just" eaLnBrk="1" hangingPunct="1"/>
            <a:r>
              <a:rPr lang="en-US" sz="2400" b="1" i="0" dirty="0">
                <a:solidFill>
                  <a:srgbClr val="0D0D0D"/>
                </a:solidFill>
                <a:effectLst/>
                <a:latin typeface="Times New Roman" panose="02020603050405020304" pitchFamily="18" charset="0"/>
                <a:cs typeface="Times New Roman" panose="02020603050405020304" pitchFamily="18" charset="0"/>
              </a:rPr>
              <a:t>Operating System </a:t>
            </a:r>
            <a:r>
              <a:rPr lang="en-US" sz="2400" b="0" i="0" dirty="0">
                <a:solidFill>
                  <a:srgbClr val="0D0D0D"/>
                </a:solidFill>
                <a:effectLst/>
                <a:latin typeface="Times New Roman" panose="02020603050405020304" pitchFamily="18" charset="0"/>
                <a:cs typeface="Times New Roman" panose="02020603050405020304" pitchFamily="18" charset="0"/>
              </a:rPr>
              <a:t>:While Python is cross-platform, ensure compatibility with your chosen operating system (Windows, macOS, Linux).</a:t>
            </a:r>
          </a:p>
          <a:p>
            <a:pPr algn="just" eaLnBrk="1" hangingPunct="1"/>
            <a:r>
              <a:rPr lang="en-US" sz="2400" b="1" i="0" dirty="0">
                <a:solidFill>
                  <a:srgbClr val="0D0D0D"/>
                </a:solidFill>
                <a:effectLst/>
                <a:latin typeface="Times New Roman" panose="02020603050405020304" pitchFamily="18" charset="0"/>
                <a:cs typeface="Times New Roman" panose="02020603050405020304" pitchFamily="18" charset="0"/>
              </a:rPr>
              <a:t>Kaggle </a:t>
            </a:r>
            <a:r>
              <a:rPr lang="en-US" sz="2400" b="0" i="0" dirty="0">
                <a:solidFill>
                  <a:srgbClr val="0D0D0D"/>
                </a:solidFill>
                <a:effectLst/>
                <a:latin typeface="Times New Roman" panose="02020603050405020304" pitchFamily="18" charset="0"/>
                <a:cs typeface="Times New Roman" panose="02020603050405020304" pitchFamily="18" charset="0"/>
              </a:rPr>
              <a:t>for required Data set</a:t>
            </a:r>
          </a:p>
          <a:p>
            <a:pPr marL="0" indent="0" eaLnBrk="1" hangingPunct="1">
              <a:buNone/>
            </a:pPr>
            <a:endParaRPr lang="en-IN" altLang="en-US" dirty="0"/>
          </a:p>
        </p:txBody>
      </p:sp>
      <p:sp>
        <p:nvSpPr>
          <p:cNvPr id="13316" name="Slide Number Placeholder 1">
            <a:extLst>
              <a:ext uri="{FF2B5EF4-FFF2-40B4-BE49-F238E27FC236}">
                <a16:creationId xmlns:a16="http://schemas.microsoft.com/office/drawing/2014/main" id="{5588A699-81F7-1003-9EBA-691BF9DE98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1170A33-81AD-4F48-9764-A44A25B56AC3}" type="slidenum">
              <a:rPr lang="en-IN" altLang="en-US" sz="1200" smtClean="0">
                <a:solidFill>
                  <a:srgbClr val="C00000"/>
                </a:solidFill>
              </a:rPr>
              <a:pPr>
                <a:lnSpc>
                  <a:spcPct val="100000"/>
                </a:lnSpc>
                <a:spcBef>
                  <a:spcPct val="0"/>
                </a:spcBef>
                <a:buFontTx/>
                <a:buNone/>
              </a:pPr>
              <a:t>9</a:t>
            </a:fld>
            <a:endParaRPr lang="en-IN" altLang="en-US" sz="1200">
              <a:solidFill>
                <a:srgbClr val="C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3049</TotalTime>
  <Words>1348</Words>
  <Application>Microsoft Office PowerPoint</Application>
  <PresentationFormat>Widescreen</PresentationFormat>
  <Paragraphs>127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Rounded MT Bold</vt:lpstr>
      <vt:lpstr>Calibri</vt:lpstr>
      <vt:lpstr>Calibri Light</vt:lpstr>
      <vt:lpstr>Söhne</vt:lpstr>
      <vt:lpstr>Times New Roman</vt:lpstr>
      <vt:lpstr>Office Theme</vt:lpstr>
      <vt:lpstr>WINE QUALITY PREDICTION USING  MACHINE LEARNING</vt:lpstr>
      <vt:lpstr>Abstract</vt:lpstr>
      <vt:lpstr>Introduction</vt:lpstr>
      <vt:lpstr>Existing System</vt:lpstr>
      <vt:lpstr>Proposed System</vt:lpstr>
      <vt:lpstr>Architecture Diagram  or  System Diagram</vt:lpstr>
      <vt:lpstr>Architecture Diagram or System Diagram</vt:lpstr>
      <vt:lpstr>Software Requirements Specification (SRS) </vt:lpstr>
      <vt:lpstr>Software Requirement Specifications (SRS)</vt:lpstr>
      <vt:lpstr>Front End</vt:lpstr>
      <vt:lpstr>Back End</vt:lpstr>
      <vt:lpstr>PowerPoint Presentation</vt:lpstr>
      <vt:lpstr>Hardware Requirement Specifications (HRS)</vt:lpstr>
      <vt:lpstr>Application Modules</vt:lpstr>
      <vt:lpstr>Implementation</vt:lpstr>
      <vt:lpstr>PowerPoint Presentation</vt:lpstr>
      <vt:lpstr>Work flow Diagram</vt:lpstr>
      <vt:lpstr>Flow Chart</vt:lpstr>
      <vt:lpstr>Use Case Diagram</vt:lpstr>
      <vt:lpstr>Output Screen</vt:lpstr>
      <vt:lpstr>PowerPoint Presentation</vt:lpstr>
      <vt:lpstr>PowerPoint Presentation</vt:lpstr>
      <vt:lpstr>Conclusion and Future scope</vt:lpstr>
      <vt:lpstr>Future Scope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V Kamal</dc:creator>
  <cp:lastModifiedBy>Sanjay Gajjela</cp:lastModifiedBy>
  <cp:revision>40</cp:revision>
  <dcterms:created xsi:type="dcterms:W3CDTF">2022-09-15T14:17:52Z</dcterms:created>
  <dcterms:modified xsi:type="dcterms:W3CDTF">2024-06-08T06:42:25Z</dcterms:modified>
</cp:coreProperties>
</file>