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398" r:id="rId2"/>
    <p:sldId id="399" r:id="rId3"/>
    <p:sldId id="422" r:id="rId4"/>
    <p:sldId id="400" r:id="rId5"/>
    <p:sldId id="423" r:id="rId6"/>
    <p:sldId id="401" r:id="rId7"/>
    <p:sldId id="424" r:id="rId8"/>
    <p:sldId id="402" r:id="rId9"/>
    <p:sldId id="403" r:id="rId10"/>
    <p:sldId id="425" r:id="rId11"/>
    <p:sldId id="426" r:id="rId12"/>
    <p:sldId id="404" r:id="rId13"/>
    <p:sldId id="405" r:id="rId14"/>
    <p:sldId id="427" r:id="rId15"/>
    <p:sldId id="428" r:id="rId16"/>
    <p:sldId id="429" r:id="rId17"/>
    <p:sldId id="414" r:id="rId18"/>
    <p:sldId id="430" r:id="rId19"/>
    <p:sldId id="419" r:id="rId20"/>
    <p:sldId id="420" r:id="rId21"/>
    <p:sldId id="421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2B2B2"/>
    <a:srgbClr val="66FF33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22A889-E6ED-4B6E-AA09-6400B457CD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BCC23F6-2F92-42E3-99E7-DB79313FEF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5/12/2023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/>
              <a:t>Lecture Notes for E ALPAYDIN 2004 Introduction to Machine Learning © The MIT Press (V1.1)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7:</a:t>
            </a:r>
            <a:br>
              <a:rPr lang="tr-TR" sz="2000" i="0"/>
            </a:br>
            <a:r>
              <a:rPr lang="tr-TR"/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04980-7327-A44B-FA55-8362700F2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52736"/>
                <a:ext cx="8147248" cy="54726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The best reference vectors are those that minimize the total reconstruction error.</a:t>
                </a:r>
              </a:p>
              <a:p>
                <a:pPr marL="0" indent="0">
                  <a:buNone/>
                </a:pPr>
                <a:r>
                  <a:rPr lang="en-IN" dirty="0"/>
                  <a:t>This optimization problem can be solved by using k-means clustering algorithm.</a:t>
                </a:r>
              </a:p>
              <a:p>
                <a:r>
                  <a:rPr lang="en-IN" dirty="0"/>
                  <a:t>Start with some m</a:t>
                </a:r>
                <a:r>
                  <a:rPr lang="en-IN" sz="1800" dirty="0"/>
                  <a:t>i </a:t>
                </a:r>
                <a:r>
                  <a:rPr lang="en-IN" sz="2400" dirty="0"/>
                  <a:t>initialized Randomly.</a:t>
                </a:r>
              </a:p>
              <a:p>
                <a:r>
                  <a:rPr lang="en-IN" sz="2400" dirty="0"/>
                  <a:t>At every iteration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IN" sz="2400" dirty="0"/>
                  <a:t> is 1, then we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dirty="0"/>
                  <a:t> belongs to the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dirty="0"/>
              </a:p>
              <a:p>
                <a:r>
                  <a:rPr lang="en-IN" sz="2400" dirty="0"/>
                  <a:t>Once we have all the labels, we try to minimize reconstruction error.</a:t>
                </a:r>
              </a:p>
              <a:p>
                <a:r>
                  <a:rPr lang="en-IN" sz="2400" dirty="0"/>
                  <a:t>Taking its derivate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and setting it to 0,we get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sSup>
                          <m:sSup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The reference vector is set to the mean of all instances that it represents.</a:t>
                </a:r>
              </a:p>
              <a:p>
                <a:pPr marL="0" indent="0" algn="ctr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04980-7327-A44B-FA55-8362700F2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52736"/>
                <a:ext cx="8147248" cy="5472608"/>
              </a:xfrm>
              <a:blipFill>
                <a:blip r:embed="rId2"/>
                <a:stretch>
                  <a:fillRect l="-1198" t="-1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82A2-7B07-15D9-DFE0-782F4BD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29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ED50F-D6E8-AB6E-50B4-1648E4F0A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19256" cy="5199856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Once we calculate the new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𝑟𝑒𝑐𝑎𝑙𝑐𝑢𝑙𝑎𝑡𝑒𝑑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which in turn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These two steps are to be repeated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stabilize.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ED50F-D6E8-AB6E-50B4-1648E4F0A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19256" cy="5199856"/>
              </a:xfr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05D9-4A4C-15DB-EF1F-DD8A4D1C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57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/>
              <a:t>k-means Clustering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A32-A1E8-428C-9FD7-BEC6C1C634E1}" type="slidenum">
              <a:rPr lang="tr-TR"/>
              <a:pPr/>
              <a:t>12</a:t>
            </a:fld>
            <a:endParaRPr lang="tr-TR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671638"/>
            <a:ext cx="7572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331913" y="3933825"/>
            <a:ext cx="3600450" cy="790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331913" y="2565400"/>
            <a:ext cx="5976937" cy="1295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977-02A7-4005-96C4-5962BF1E4A31}" type="slidenum">
              <a:rPr lang="tr-TR"/>
              <a:pPr/>
              <a:t>13</a:t>
            </a:fld>
            <a:endParaRPr lang="tr-TR"/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419100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CFBA8A-D6A0-07DE-A688-7ECEC0A4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Disadvantage:</a:t>
                </a:r>
              </a:p>
              <a:p>
                <a:r>
                  <a:rPr lang="en-IN" dirty="0"/>
                  <a:t>This is a local search procedure and the 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highly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dependend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initial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There are various ways to initialize.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Randomly selected k instances as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The mean of all data can be calculated and small random vectors may be added to the mean to get k initial means.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principal component, divide its range into k equal intervals, partitioning the data into k groups, and then take the means of these groups as the initial centers.</a:t>
                </a: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CFBA8A-D6A0-07DE-A688-7ECEC0A4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  <a:blipFill>
                <a:blip r:embed="rId2"/>
                <a:stretch>
                  <a:fillRect l="-1333" t="-1040" b="-24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2D280-BC8F-8545-007E-238B59A4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83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D577-90BA-5396-A60B-14ADEE8C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n-US" dirty="0"/>
              <a:t>After convergence, all the centers should cover some subset of the data instances and be useful;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8FEF-1DAA-F743-9880-DC1C06C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80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9770-1FF4-14B1-0EE2-5D88382A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Hierarchical Clustering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D78A-503A-D9E0-5E08-E97808DA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discussed clustering from a probabilistic point of view as fitting a mixture model to the data, or in terms of finding code words minimizing reconstruction error.</a:t>
            </a:r>
          </a:p>
          <a:p>
            <a:r>
              <a:rPr lang="en-US" dirty="0"/>
              <a:t> There are also methods for clustering that use only similarities of instances, without any other requirement on the data;</a:t>
            </a:r>
          </a:p>
          <a:p>
            <a:r>
              <a:rPr lang="en-US" dirty="0"/>
              <a:t>The aim is to find groups such that instances in a group are more similar to each other than instances in different groups. </a:t>
            </a:r>
          </a:p>
          <a:p>
            <a:endParaRPr lang="en-US" dirty="0"/>
          </a:p>
          <a:p>
            <a:r>
              <a:rPr lang="en-US" dirty="0"/>
              <a:t>This is the approach taken hierarchical by hierarchical clustering.</a:t>
            </a:r>
          </a:p>
          <a:p>
            <a:r>
              <a:rPr lang="en-US" dirty="0"/>
              <a:t>This needs the use of a similarity, or equivalently a distance, measure defined between instances.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049F7-2077-B4FC-1D22-7E6EF2ED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29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2226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Hierarchical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Clustering</a:t>
            </a:r>
          </a:p>
        </p:txBody>
      </p:sp>
      <p:graphicFrame>
        <p:nvGraphicFramePr>
          <p:cNvPr id="3010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17713" y="3429000"/>
          <a:ext cx="4387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30120" progId="Equation.3">
                  <p:embed/>
                </p:oleObj>
              </mc:Choice>
              <mc:Fallback>
                <p:oleObj name="Equation" r:id="rId2" imgW="182880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429000"/>
                        <a:ext cx="43878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408-36AE-4326-9810-427385DA04D2}" type="slidenum">
              <a:rPr lang="tr-TR"/>
              <a:pPr/>
              <a:t>17</a:t>
            </a:fld>
            <a:endParaRPr lang="tr-TR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28813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Cluster based on similarities/distances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measure between instances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Minkowski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(Euclidean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City-block distance</a:t>
            </a:r>
          </a:p>
        </p:txBody>
      </p:sp>
      <p:graphicFrame>
        <p:nvGraphicFramePr>
          <p:cNvPr id="301064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73466235"/>
              </p:ext>
            </p:extLst>
          </p:nvPr>
        </p:nvGraphicFramePr>
        <p:xfrm>
          <a:off x="2195736" y="5368925"/>
          <a:ext cx="3554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304560" progId="Equation.3">
                  <p:embed/>
                </p:oleObj>
              </mc:Choice>
              <mc:Fallback>
                <p:oleObj name="Equation" r:id="rId4" imgW="153648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68925"/>
                        <a:ext cx="35544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DD28-9A11-3B51-F03F-17B9CF83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r>
              <a:rPr lang="en-US" dirty="0"/>
              <a:t>An agglomerative clustering algorithm starts with N groups, each initially containing one training instance, merging similar groups to form larger groups ,until there is a single one.</a:t>
            </a:r>
          </a:p>
          <a:p>
            <a:r>
              <a:rPr lang="en-US" dirty="0"/>
              <a:t>A divisive clustering algorithm goes in the other direction, starting with a single group and dividing large groups into smaller groups, until each group contains a single instance.</a:t>
            </a:r>
          </a:p>
          <a:p>
            <a:r>
              <a:rPr lang="en-US" dirty="0"/>
              <a:t> At each iteration of an agglomerative algorithm, we choose the two closest groups to merge.</a:t>
            </a:r>
          </a:p>
          <a:p>
            <a:r>
              <a:rPr lang="en-US" dirty="0"/>
              <a:t> In single-link clustering, this distance is defined clustering as the smallest distance between all possible pair of elements of the two groups: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8899-2767-6B48-F853-0805946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48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78656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Agglomerative Clustering</a:t>
            </a:r>
          </a:p>
        </p:txBody>
      </p:sp>
      <p:graphicFrame>
        <p:nvGraphicFramePr>
          <p:cNvPr id="31437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108325" y="3500438"/>
          <a:ext cx="36464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330120" progId="Equation.3">
                  <p:embed/>
                </p:oleObj>
              </mc:Choice>
              <mc:Fallback>
                <p:oleObj name="Equation" r:id="rId2" imgW="1688760" imgH="3301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500438"/>
                        <a:ext cx="36464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8080-AFDC-4EDD-8317-2EB2D3BADE45}" type="slidenum">
              <a:rPr lang="tr-TR"/>
              <a:pPr/>
              <a:t>19</a:t>
            </a:fld>
            <a:endParaRPr lang="tr-TR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Start with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groups each with one instance and merge two closest groups at each iteration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between two groups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Single-link: </a:t>
            </a:r>
            <a:r>
              <a:rPr lang="en-US" dirty="0"/>
              <a:t>In single-link clustering, this distance is defined clustering as the smallest distance between all possible pair of elements of the two groups: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393192" lvl="1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en-IN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Complete-link:</a:t>
            </a:r>
            <a:r>
              <a:rPr lang="en-US" dirty="0"/>
              <a:t>In complete-link clustering, the distance between two groups is taken as clustering the largest distance between all possible pairs: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Average-link, centroid</a:t>
            </a:r>
            <a:r>
              <a:rPr lang="en-IN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/>
              <a:t>uses the average of distances between all pairs and the centroid distance that measures the distance between the centroids (means) of the two groups.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  <p:graphicFrame>
        <p:nvGraphicFramePr>
          <p:cNvPr id="31437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61380966"/>
              </p:ext>
            </p:extLst>
          </p:nvPr>
        </p:nvGraphicFramePr>
        <p:xfrm>
          <a:off x="2813844" y="4787869"/>
          <a:ext cx="35163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330120" progId="Equation.3">
                  <p:embed/>
                </p:oleObj>
              </mc:Choice>
              <mc:Fallback>
                <p:oleObj name="Equation" r:id="rId4" imgW="1688760" imgH="330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844" y="4787869"/>
                        <a:ext cx="35163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rgbClr val="FF0000"/>
                </a:solidFill>
              </a:rPr>
              <a:t>Introduction</a:t>
            </a:r>
            <a:endParaRPr lang="tr-TR" sz="6600" dirty="0">
              <a:solidFill>
                <a:srgbClr val="FF0000"/>
              </a:solidFill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4195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3333FF"/>
                </a:solidFill>
                <a:latin typeface="+mj-lt"/>
              </a:rPr>
              <a:t>Parametric:</a:t>
            </a:r>
            <a:r>
              <a:rPr lang="en-IN" sz="3200" dirty="0">
                <a:latin typeface="+mj-lt"/>
              </a:rPr>
              <a:t> </a:t>
            </a:r>
            <a:r>
              <a:rPr lang="tr-TR" sz="3200" dirty="0">
                <a:latin typeface="+mj-lt"/>
              </a:rPr>
              <a:t> Assume a single model for </a:t>
            </a:r>
            <a:r>
              <a:rPr lang="tr-TR" sz="3200" i="1" dirty="0">
                <a:latin typeface="+mj-lt"/>
              </a:rPr>
              <a:t>p </a:t>
            </a:r>
            <a:r>
              <a:rPr lang="tr-TR" sz="3200" dirty="0">
                <a:latin typeface="+mj-lt"/>
              </a:rPr>
              <a:t>(</a:t>
            </a:r>
            <a:r>
              <a:rPr lang="tr-TR" sz="3200" b="1" i="1" dirty="0">
                <a:latin typeface="+mj-lt"/>
              </a:rPr>
              <a:t>x </a:t>
            </a:r>
            <a:r>
              <a:rPr lang="tr-TR" sz="3200" dirty="0">
                <a:latin typeface="+mj-lt"/>
              </a:rPr>
              <a:t>| C</a:t>
            </a:r>
            <a:r>
              <a:rPr lang="tr-TR" sz="3200" i="1" baseline="-25000" dirty="0">
                <a:latin typeface="+mj-lt"/>
              </a:rPr>
              <a:t>i</a:t>
            </a:r>
            <a:r>
              <a:rPr lang="tr-TR" sz="3200" dirty="0">
                <a:latin typeface="+mj-lt"/>
              </a:rPr>
              <a:t>)</a:t>
            </a:r>
            <a:r>
              <a:rPr lang="en-IN" sz="3200" dirty="0">
                <a:latin typeface="+mj-lt"/>
              </a:rPr>
              <a:t>.     </a:t>
            </a:r>
            <a:r>
              <a:rPr lang="en-IN" sz="3200" dirty="0" err="1">
                <a:latin typeface="+mj-lt"/>
              </a:rPr>
              <a:t>i</a:t>
            </a:r>
            <a:r>
              <a:rPr lang="en-IN" sz="3200" dirty="0">
                <a:latin typeface="+mj-lt"/>
              </a:rPr>
              <a:t>. e Sample comes from a single known distribution.</a:t>
            </a:r>
          </a:p>
          <a:p>
            <a:pPr marL="0" indent="0">
              <a:buNone/>
            </a:pPr>
            <a:endParaRPr lang="tr-TR" sz="3200" dirty="0">
              <a:latin typeface="+mj-lt"/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3333FF"/>
                </a:solidFill>
                <a:latin typeface="+mj-lt"/>
              </a:rPr>
              <a:t>Semiparametric: </a:t>
            </a:r>
            <a:r>
              <a:rPr lang="en-IN" sz="3200" dirty="0">
                <a:solidFill>
                  <a:srgbClr val="3333FF"/>
                </a:solidFill>
                <a:latin typeface="+mj-lt"/>
              </a:rPr>
              <a:t> </a:t>
            </a:r>
            <a:r>
              <a:rPr lang="tr-TR" sz="3200" i="1" dirty="0">
                <a:latin typeface="+mj-lt"/>
              </a:rPr>
              <a:t>p </a:t>
            </a:r>
            <a:r>
              <a:rPr lang="tr-TR" sz="3200" dirty="0">
                <a:latin typeface="+mj-lt"/>
              </a:rPr>
              <a:t>(</a:t>
            </a:r>
            <a:r>
              <a:rPr lang="tr-TR" sz="3200" b="1" i="1" dirty="0">
                <a:latin typeface="+mj-lt"/>
              </a:rPr>
              <a:t>x </a:t>
            </a:r>
            <a:r>
              <a:rPr lang="tr-TR" sz="3200" dirty="0">
                <a:latin typeface="+mj-lt"/>
              </a:rPr>
              <a:t>| C</a:t>
            </a:r>
            <a:r>
              <a:rPr lang="tr-TR" sz="3200" i="1" baseline="-25000" dirty="0">
                <a:latin typeface="+mj-lt"/>
              </a:rPr>
              <a:t>i</a:t>
            </a:r>
            <a:r>
              <a:rPr lang="tr-TR" sz="3200" dirty="0">
                <a:latin typeface="+mj-lt"/>
              </a:rPr>
              <a:t>) is a mixture of densities</a:t>
            </a:r>
            <a:r>
              <a:rPr lang="en-IN" sz="3200" dirty="0">
                <a:latin typeface="+mj-lt"/>
              </a:rPr>
              <a:t>.A mixture of distributions are used for input sample estimation.</a:t>
            </a:r>
          </a:p>
          <a:p>
            <a:pPr marL="0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200" dirty="0">
                <a:latin typeface="+mj-lt"/>
              </a:rPr>
              <a:t>Clustering methods allows a mixture parameters from data.</a:t>
            </a:r>
            <a:endParaRPr lang="tr-TR" sz="3200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3200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8D60-13A4-44EC-A048-175375B63A0F}" type="slidenum">
              <a:rPr lang="tr-TR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305800" cy="1143000"/>
          </a:xfrm>
        </p:spPr>
        <p:txBody>
          <a:bodyPr/>
          <a:lstStyle/>
          <a:p>
            <a:r>
              <a:rPr lang="tr-TR" dirty="0"/>
              <a:t>Example: Single-Link Clustering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12CD-7447-44FE-ABA6-23023D16790B}" type="slidenum">
              <a:rPr lang="tr-TR"/>
              <a:pPr/>
              <a:t>20</a:t>
            </a:fld>
            <a:endParaRPr lang="tr-TR"/>
          </a:p>
        </p:txBody>
      </p:sp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38313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Dendrogram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39750" y="2276475"/>
            <a:ext cx="122396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Choosing the Number of Clusters </a:t>
            </a:r>
            <a:endParaRPr lang="tr-TR" i="1" dirty="0">
              <a:solidFill>
                <a:srgbClr val="FF0000"/>
              </a:solidFill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507288" cy="47678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some applications such as color quantization, k is defined by the application. </a:t>
            </a:r>
          </a:p>
          <a:p>
            <a:pPr algn="just"/>
            <a:r>
              <a:rPr lang="en-US" dirty="0"/>
              <a:t>Plotting the data in two dimensions using PCA may be used in uncovering the structure of data and the number of clusters in the data.</a:t>
            </a:r>
          </a:p>
          <a:p>
            <a:pPr algn="just"/>
            <a:r>
              <a:rPr lang="en-US" dirty="0"/>
              <a:t> An incremental approach may also help: Setting a maximum allowed distance is equivalent to setting a maximum allowed reconstruction error per instance. </a:t>
            </a:r>
          </a:p>
          <a:p>
            <a:pPr algn="just"/>
            <a:r>
              <a:rPr lang="en-US" dirty="0"/>
              <a:t>In some applications, validation of the groups can be done manually by checking whether clusters actually code meaningful groups of the data. </a:t>
            </a:r>
            <a:endParaRPr lang="tr-TR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90-E46A-4D4C-9202-C7641C20880F}" type="slidenum">
              <a:rPr lang="tr-TR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C4AA8-A09D-27E2-3E4E-4CD22858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" y="980728"/>
            <a:ext cx="8067675" cy="51771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6070-7CAA-5C0E-2C8F-8CD9207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02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AFE856-EF55-40F1-5CC9-2117989A3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1412776"/>
            <a:ext cx="8086725" cy="45935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DDB46-D83B-C7F3-42BD-E5A77712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23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01A8C-3C2B-CD7F-7C3A-338C712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E38AA-572D-EA8E-6468-E708A75C8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340768"/>
            <a:ext cx="8115300" cy="4732213"/>
          </a:xfrm>
        </p:spPr>
      </p:pic>
    </p:spTree>
    <p:extLst>
      <p:ext uri="{BB962C8B-B14F-4D97-AF65-F5344CB8AC3E}">
        <p14:creationId xmlns:p14="http://schemas.microsoft.com/office/powerpoint/2010/main" val="283429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04FA34-7707-726F-56FB-61981E04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268761"/>
            <a:ext cx="8096250" cy="48661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BA6AF-2A9A-A34C-9E73-D41CC82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58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062B82-3E24-E0E1-1DFC-3ECAC8CBE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692696"/>
            <a:ext cx="8134350" cy="54945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FD24A-E670-D90A-5EFB-1C19946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4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956887-E1C7-5925-6841-C43897D7E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980728"/>
            <a:ext cx="8096250" cy="51446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6C24E-961A-B2F1-73A6-D6B4530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86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6F02E-12DF-1EAF-9BCB-9B6B5135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836712"/>
            <a:ext cx="8153400" cy="529341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9692-1AE6-083A-9001-E9DD80C4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85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6CD4E9-D320-8AD6-9871-90C3734A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052736"/>
            <a:ext cx="8134350" cy="45733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5145D-A7B7-879A-CCF8-4E07A2CD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3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FF0000"/>
                </a:solidFill>
              </a:rPr>
              <a:t>Semiparametric Density Estimation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dirty="0">
                <a:solidFill>
                  <a:srgbClr val="FF0000"/>
                </a:solidFill>
                <a:latin typeface="+mj-lt"/>
              </a:rPr>
              <a:t>Examples: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endParaRPr lang="en-IN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800" dirty="0">
                <a:latin typeface="+mj-lt"/>
              </a:rPr>
              <a:t>Different handwriting styles, accents in speech</a:t>
            </a:r>
            <a:r>
              <a:rPr lang="en-IN" sz="2800" dirty="0">
                <a:latin typeface="+mj-lt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tr-TR" sz="2800" dirty="0">
              <a:latin typeface="+mj-lt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FF0000"/>
                </a:solidFill>
                <a:latin typeface="+mj-lt"/>
              </a:rPr>
              <a:t>Nonparametric: </a:t>
            </a:r>
            <a:r>
              <a:rPr lang="en-IN" sz="2800" dirty="0">
                <a:latin typeface="+mj-lt"/>
              </a:rPr>
              <a:t>even mixture </a:t>
            </a:r>
            <a:r>
              <a:rPr lang="tr-TR" sz="2800" dirty="0">
                <a:latin typeface="+mj-lt"/>
              </a:rPr>
              <a:t> model</a:t>
            </a:r>
            <a:r>
              <a:rPr lang="en-IN" sz="2800" dirty="0">
                <a:latin typeface="+mj-lt"/>
              </a:rPr>
              <a:t> not applicable</a:t>
            </a:r>
            <a:r>
              <a:rPr lang="tr-TR" sz="2800" dirty="0">
                <a:latin typeface="+mj-lt"/>
              </a:rPr>
              <a:t>;</a:t>
            </a:r>
            <a:r>
              <a:rPr lang="en-IN" sz="2800" dirty="0">
                <a:latin typeface="+mj-lt"/>
              </a:rPr>
              <a:t>  Data</a:t>
            </a:r>
            <a:r>
              <a:rPr lang="tr-TR" sz="2800" dirty="0">
                <a:latin typeface="+mj-lt"/>
              </a:rPr>
              <a:t> speaks for itself</a:t>
            </a:r>
            <a:r>
              <a:rPr lang="en-IN" sz="2800" dirty="0">
                <a:latin typeface="+mj-lt"/>
              </a:rPr>
              <a:t>.</a:t>
            </a:r>
            <a:endParaRPr lang="tr-TR" sz="2800" dirty="0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8D60-13A4-44EC-A048-175375B63A0F}" type="slidenum">
              <a:rPr lang="tr-TR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12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6F0DD-EC70-F7EE-2CFA-88280C9C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124745"/>
            <a:ext cx="8143875" cy="50101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2801-912F-DBD2-9797-B52B0E47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11928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Mixture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Densities</a:t>
            </a:r>
          </a:p>
        </p:txBody>
      </p:sp>
      <p:graphicFrame>
        <p:nvGraphicFramePr>
          <p:cNvPr id="2846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7438" y="1785938"/>
          <a:ext cx="34671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431640" progId="Equation.3">
                  <p:embed/>
                </p:oleObj>
              </mc:Choice>
              <mc:Fallback>
                <p:oleObj name="Equation" r:id="rId2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85938"/>
                        <a:ext cx="34671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58D5-46E9-4C8F-AB78-B70BC8556A1A}" type="slidenum">
              <a:rPr lang="tr-TR"/>
              <a:pPr/>
              <a:t>4</a:t>
            </a:fld>
            <a:endParaRPr lang="tr-T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16038"/>
            <a:ext cx="8229600" cy="5541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N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IN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the components/groups/clusters,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mixture proportions (priors),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component densities</a:t>
            </a:r>
            <a:endParaRPr lang="en-IN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IN" dirty="0">
                <a:solidFill>
                  <a:schemeClr val="tx2"/>
                </a:solidFill>
                <a:latin typeface="+mj-lt"/>
              </a:rPr>
              <a:t>              k number of components called hyper parameter.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IN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IN" dirty="0">
                <a:solidFill>
                  <a:schemeClr val="tx2"/>
                </a:solidFill>
                <a:latin typeface="+mj-lt"/>
              </a:rPr>
              <a:t>Given a sample and k, learning corresponds to estimating the component densities and proportions.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0ECC-2BEC-2A71-6DEC-EAE4DF17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99856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solidFill>
                  <a:schemeClr val="tx2"/>
                </a:solidFill>
                <a:latin typeface="+mj-lt"/>
              </a:rPr>
              <a:t>If the component densities are multivariate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Gaussian mixture where </a:t>
            </a:r>
            <a:r>
              <a:rPr lang="tr-TR" sz="36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36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36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36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40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IN" sz="3600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 Φ</a:t>
            </a:r>
            <a:r>
              <a:rPr lang="tr-TR" sz="36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36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36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36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40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36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i=1 </a:t>
            </a:r>
            <a:r>
              <a:rPr lang="en-IN" sz="3600" i="1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IN" sz="3600" dirty="0">
                <a:solidFill>
                  <a:schemeClr val="tx2"/>
                </a:solidFill>
                <a:latin typeface="+mj-lt"/>
              </a:rPr>
              <a:t>are the parameters to be estimated from un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labeled sample X={</a:t>
            </a:r>
            <a:r>
              <a:rPr lang="tr-TR" sz="36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36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36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3600" dirty="0">
                <a:solidFill>
                  <a:schemeClr val="tx2"/>
                </a:solidFill>
                <a:latin typeface="+mj-lt"/>
              </a:rPr>
              <a:t> (unsupervised learning)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14DDE-18FF-2230-49B0-0A81F06D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66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Classes vs. Clusters </a:t>
            </a:r>
          </a:p>
        </p:txBody>
      </p:sp>
      <p:sp>
        <p:nvSpPr>
          <p:cNvPr id="2857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95288" y="1556792"/>
            <a:ext cx="4038600" cy="4029621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Supervised: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Classes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i="1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72000" y="1556792"/>
            <a:ext cx="4038600" cy="468525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Unsupervised 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Clusters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+mj-lt"/>
              </a:rPr>
              <a:t>Estimate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Labels,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endParaRPr lang="en-IN" sz="2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+mj-lt"/>
              </a:rPr>
              <a:t>Estimate the parameters of the components given set of instances belonging to them.</a:t>
            </a: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6CF-0EF6-4447-BE38-20EA05A16AC1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5146675" y="2420938"/>
          <a:ext cx="28797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431640" progId="Equation.3">
                  <p:embed/>
                </p:oleObj>
              </mc:Choice>
              <mc:Fallback>
                <p:oleObj name="Equation" r:id="rId2" imgW="139680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2420938"/>
                        <a:ext cx="28797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1141413" y="2500313"/>
          <a:ext cx="28146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500313"/>
                        <a:ext cx="28146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0" name="Object 14"/>
          <p:cNvGraphicFramePr>
            <a:graphicFrameLocks noChangeAspect="1"/>
          </p:cNvGraphicFramePr>
          <p:nvPr/>
        </p:nvGraphicFramePr>
        <p:xfrm>
          <a:off x="968375" y="4457700"/>
          <a:ext cx="30448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1041120" progId="Equation.3">
                  <p:embed/>
                </p:oleObj>
              </mc:Choice>
              <mc:Fallback>
                <p:oleObj name="Equation" r:id="rId6" imgW="1777680" imgH="1041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457700"/>
                        <a:ext cx="3044825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D1E0-5DEF-E907-7843-97EA5B02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tr-TR" i="1" dirty="0">
                <a:solidFill>
                  <a:srgbClr val="FF0000"/>
                </a:solidFill>
              </a:rPr>
              <a:t>k</a:t>
            </a:r>
            <a:r>
              <a:rPr lang="tr-TR" dirty="0">
                <a:solidFill>
                  <a:srgbClr val="FF0000"/>
                </a:solidFill>
              </a:rPr>
              <a:t>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327D-6B5D-37CA-8550-AD84EA18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image with 24bits/pixel and up to 16 million </a:t>
            </a:r>
            <a:r>
              <a:rPr lang="en-IN" dirty="0" err="1"/>
              <a:t>colors</a:t>
            </a:r>
            <a:r>
              <a:rPr lang="en-IN" dirty="0"/>
              <a:t>.</a:t>
            </a:r>
          </a:p>
          <a:p>
            <a:r>
              <a:rPr lang="en-IN" dirty="0"/>
              <a:t>A </a:t>
            </a:r>
            <a:r>
              <a:rPr lang="en-IN" dirty="0" err="1"/>
              <a:t>Color</a:t>
            </a:r>
            <a:r>
              <a:rPr lang="en-IN" dirty="0"/>
              <a:t> screen with 8bits/pixel that can display 256 </a:t>
            </a:r>
            <a:r>
              <a:rPr lang="en-IN" dirty="0" err="1"/>
              <a:t>colors</a:t>
            </a:r>
            <a:r>
              <a:rPr lang="en-IN" dirty="0"/>
              <a:t>.</a:t>
            </a:r>
          </a:p>
          <a:p>
            <a:r>
              <a:rPr lang="en-IN" dirty="0"/>
              <a:t>So we need best 256 </a:t>
            </a:r>
            <a:r>
              <a:rPr lang="en-IN" dirty="0" err="1"/>
              <a:t>colors</a:t>
            </a:r>
            <a:r>
              <a:rPr lang="en-IN" dirty="0"/>
              <a:t> among 16 million </a:t>
            </a:r>
            <a:r>
              <a:rPr lang="en-IN" dirty="0" err="1"/>
              <a:t>colors</a:t>
            </a:r>
            <a:r>
              <a:rPr lang="en-IN" dirty="0"/>
              <a:t> such that the image displayed is close to original image.</a:t>
            </a:r>
          </a:p>
          <a:p>
            <a:r>
              <a:rPr lang="en-IN" dirty="0"/>
              <a:t>This is </a:t>
            </a:r>
            <a:r>
              <a:rPr lang="en-IN" dirty="0" err="1"/>
              <a:t>color</a:t>
            </a:r>
            <a:r>
              <a:rPr lang="en-IN" dirty="0"/>
              <a:t> quantization which maps from high to low resolution.</a:t>
            </a:r>
          </a:p>
          <a:p>
            <a:r>
              <a:rPr lang="en-IN" dirty="0"/>
              <a:t>The aim is to map continuous space to discrete space This process is called vector Quantization.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165AE-80F2-7004-BF63-40AD670A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8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FF0000"/>
                </a:solidFill>
              </a:rPr>
              <a:t>k</a:t>
            </a:r>
            <a:r>
              <a:rPr lang="tr-TR" dirty="0">
                <a:solidFill>
                  <a:srgbClr val="FF0000"/>
                </a:solidFill>
              </a:rPr>
              <a:t>-Means Clustering</a:t>
            </a:r>
          </a:p>
        </p:txBody>
      </p:sp>
      <p:graphicFrame>
        <p:nvGraphicFramePr>
          <p:cNvPr id="28775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444750" y="3429000"/>
          <a:ext cx="3387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317160" progId="Equation.3">
                  <p:embed/>
                </p:oleObj>
              </mc:Choice>
              <mc:Fallback>
                <p:oleObj name="Equation" r:id="rId2" imgW="14601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29000"/>
                        <a:ext cx="33877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104-A68B-46D5-89D2-6E34BBBCBCD4}" type="slidenum">
              <a:rPr lang="tr-TR"/>
              <a:pPr/>
              <a:t>8</a:t>
            </a:fld>
            <a:endParaRPr lang="tr-TR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43063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reference vectors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(prototypes/codebook vectors/codewords) which best represent data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Reference vectors,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nearest (most similar) reference: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Reconstruction error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8775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95313836"/>
              </p:ext>
            </p:extLst>
          </p:nvPr>
        </p:nvGraphicFramePr>
        <p:xfrm>
          <a:off x="3491881" y="4857750"/>
          <a:ext cx="403244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812520" progId="Equation.3">
                  <p:embed/>
                </p:oleObj>
              </mc:Choice>
              <mc:Fallback>
                <p:oleObj name="Equation" r:id="rId4" imgW="2133360" imgH="812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1" y="4857750"/>
                        <a:ext cx="4032447" cy="172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Encoding/Decoding</a:t>
            </a:r>
          </a:p>
        </p:txBody>
      </p:sp>
      <p:graphicFrame>
        <p:nvGraphicFramePr>
          <p:cNvPr id="288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346450" y="3862388"/>
          <a:ext cx="245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533160" progId="Equation.3">
                  <p:embed/>
                </p:oleObj>
              </mc:Choice>
              <mc:Fallback>
                <p:oleObj name="Equation" r:id="rId2" imgW="2450880" imgH="533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862388"/>
                        <a:ext cx="245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A348-22D0-48F6-A892-B89F8BBB4A7D}" type="slidenum">
              <a:rPr lang="tr-TR"/>
              <a:pPr/>
              <a:t>9</a:t>
            </a:fld>
            <a:endParaRPr lang="tr-TR"/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916113"/>
            <a:ext cx="8705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1296</Words>
  <Application>Microsoft Office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Constantia</vt:lpstr>
      <vt:lpstr>Palatino Linotype</vt:lpstr>
      <vt:lpstr>Wingdings</vt:lpstr>
      <vt:lpstr>Wingdings 2</vt:lpstr>
      <vt:lpstr>1_Flow</vt:lpstr>
      <vt:lpstr>Equation</vt:lpstr>
      <vt:lpstr>CHAPTER 7: Clustering</vt:lpstr>
      <vt:lpstr>Introduction</vt:lpstr>
      <vt:lpstr>Semiparametric Density Estimation</vt:lpstr>
      <vt:lpstr>Mixture Densities</vt:lpstr>
      <vt:lpstr>PowerPoint Presentation</vt:lpstr>
      <vt:lpstr>Classes vs. Clusters </vt:lpstr>
      <vt:lpstr>k-Means Clustering</vt:lpstr>
      <vt:lpstr>k-Means Clustering</vt:lpstr>
      <vt:lpstr>Encoding/Decoding</vt:lpstr>
      <vt:lpstr>PowerPoint Presentation</vt:lpstr>
      <vt:lpstr>PowerPoint Presentation</vt:lpstr>
      <vt:lpstr>k-means Clustering</vt:lpstr>
      <vt:lpstr>PowerPoint Presentation</vt:lpstr>
      <vt:lpstr>PowerPoint Presentation</vt:lpstr>
      <vt:lpstr>PowerPoint Presentation</vt:lpstr>
      <vt:lpstr>Hierarchical Clustering</vt:lpstr>
      <vt:lpstr>Hierarchical Clustering</vt:lpstr>
      <vt:lpstr>PowerPoint Presentation</vt:lpstr>
      <vt:lpstr>Agglomerative Clustering</vt:lpstr>
      <vt:lpstr>Example: Single-Link Clustering</vt:lpstr>
      <vt:lpstr>Choosing the Number of Clusters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meghana g</cp:lastModifiedBy>
  <cp:revision>207</cp:revision>
  <dcterms:created xsi:type="dcterms:W3CDTF">2005-01-24T14:46:28Z</dcterms:created>
  <dcterms:modified xsi:type="dcterms:W3CDTF">2023-05-12T11:09:03Z</dcterms:modified>
</cp:coreProperties>
</file>